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24" r:id="rId6"/>
    <p:sldId id="828" r:id="rId7"/>
    <p:sldId id="827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7" d="100"/>
          <a:sy n="67" d="100"/>
        </p:scale>
        <p:origin x="1384" y="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1/24/2023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1/24/2023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S2-2301175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xmlns="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154A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H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</a:t>
            </a:r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)</a:t>
            </a:r>
          </a:p>
          <a:p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Jan 16-20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2023,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WG2#154AH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Jan 16-20, 2023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GB" sz="3600" b="1" dirty="0" smtClean="0"/>
              <a:t>eNS_Ph3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SA2#15</a:t>
            </a:r>
            <a:r>
              <a:rPr lang="en-US" altLang="zh-CN" sz="3600" b="1" dirty="0" smtClean="0"/>
              <a:t>4-AH(E)</a:t>
            </a:r>
            <a:r>
              <a:rPr lang="en-GB" altLang="zh-CN" sz="3600" b="1" dirty="0" smtClean="0"/>
              <a:t> 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:a16="http://schemas.microsoft.com/office/drawing/2014/main" xmlns="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:a16="http://schemas.microsoft.com/office/drawing/2014/main" xmlns="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:a16="http://schemas.microsoft.com/office/drawing/2014/main" xmlns="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xmlns="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xmlns="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xmlns="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xmlns="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xmlns="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xmlns="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xmlns="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xmlns="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:a16="http://schemas.microsoft.com/office/drawing/2014/main" xmlns="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:a16="http://schemas.microsoft.com/office/drawing/2014/main" xmlns="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xmlns="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:a16="http://schemas.microsoft.com/office/drawing/2014/main" xmlns="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:a16="http://schemas.microsoft.com/office/drawing/2014/main" xmlns="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:a16="http://schemas.microsoft.com/office/drawing/2014/main" xmlns="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:a16="http://schemas.microsoft.com/office/drawing/2014/main" xmlns="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:a16="http://schemas.microsoft.com/office/drawing/2014/main" xmlns="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xmlns="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xmlns="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xmlns="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:a16="http://schemas.microsoft.com/office/drawing/2014/main" xmlns="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:a16="http://schemas.microsoft.com/office/drawing/2014/main" xmlns="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xmlns="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de-DE" altLang="de-DE" sz="2800" b="1" dirty="0" smtClean="0"/>
              <a:t>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SA2#154AHE</a:t>
            </a:r>
            <a:r>
              <a:rPr lang="en-US" altLang="zh-CN" b="1" dirty="0" smtClean="0"/>
              <a:t>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 smtClean="0"/>
              <a:t>No further change</a:t>
            </a:r>
            <a:endParaRPr lang="en-US" altLang="de-DE" sz="14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215998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100%-&gt;100%</a:t>
                      </a:r>
                      <a:endParaRPr lang="en-US" altLang="zh-CN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SP-211641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039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de-DE" altLang="de-DE" sz="2800" b="1" dirty="0" smtClean="0"/>
              <a:t>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SA2#154AHE</a:t>
            </a:r>
            <a:r>
              <a:rPr lang="en-US" altLang="zh-CN" b="1" dirty="0" smtClean="0"/>
              <a:t>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694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501 CRs on KI#1,KI#4,KI#5 and KI#6 a</a:t>
            </a:r>
            <a:r>
              <a:rPr lang="en-US" altLang="zh-CN" sz="1400" dirty="0" smtClean="0"/>
              <a:t>re approved. All 502/503 CRs are postponed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For KI#2 SA2 will do alignment after CT1 complete the work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For KI#3 and KI#5, two LSs are sent to RAN2/RAN3 to ask feedback on the RAN impact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Contentious Issue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For KI#1,</a:t>
            </a:r>
            <a:r>
              <a:rPr lang="en-GB" altLang="zh-CN" sz="1400" dirty="0"/>
              <a:t> whether both, the PCF and the NSSF options are specified or one of the option is FFS</a:t>
            </a:r>
            <a:r>
              <a:rPr lang="en-GB" altLang="zh-CN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For KI#6, whether </a:t>
            </a:r>
            <a:r>
              <a:rPr lang="en-US" altLang="zh-CN" sz="1400" dirty="0"/>
              <a:t>UDM or PCF is used for the PDU session inactivity </a:t>
            </a:r>
            <a:r>
              <a:rPr lang="en-US" altLang="zh-CN" sz="1400"/>
              <a:t>timers</a:t>
            </a:r>
            <a:r>
              <a:rPr lang="en-US" altLang="zh-CN" sz="1400" smtClean="0"/>
              <a:t> is FFFS</a:t>
            </a: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feedback on the LS are needed in order to progress on KI#3 and KI#5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For KI#2, SA2 will do alignment after CT1 complete the work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 smtClean="0"/>
              <a:t>Focus </a:t>
            </a:r>
            <a:r>
              <a:rPr lang="de-DE" altLang="zh-CN" sz="1800" b="1" dirty="0"/>
              <a:t>of the Next Meeting (</a:t>
            </a:r>
            <a:r>
              <a:rPr lang="de-DE" altLang="zh-CN" sz="1800" b="1" dirty="0" smtClean="0"/>
              <a:t>SA2#155)</a:t>
            </a:r>
            <a:r>
              <a:rPr lang="de-DE" altLang="zh-CN" sz="1800" dirty="0" smtClean="0"/>
              <a:t>:</a:t>
            </a:r>
            <a:endParaRPr lang="de-DE" altLang="zh-CN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Focus on 501 CRs to address remaining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Start </a:t>
            </a:r>
            <a:r>
              <a:rPr lang="en-US" altLang="zh-CN" sz="1400" dirty="0" smtClean="0"/>
              <a:t>discussion and approval of 502/503 </a:t>
            </a:r>
            <a:r>
              <a:rPr lang="en-US" altLang="zh-CN" sz="1400" dirty="0"/>
              <a:t>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1801673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5%-&gt;20%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SP-221135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07559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Overall plan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42919"/>
              </p:ext>
            </p:extLst>
          </p:nvPr>
        </p:nvGraphicFramePr>
        <p:xfrm>
          <a:off x="488950" y="1609344"/>
          <a:ext cx="8388344" cy="7978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6909"/>
                <a:gridCol w="583281"/>
                <a:gridCol w="805698"/>
                <a:gridCol w="590090"/>
                <a:gridCol w="499306"/>
                <a:gridCol w="499306"/>
                <a:gridCol w="499306"/>
                <a:gridCol w="499306"/>
                <a:gridCol w="499306"/>
                <a:gridCol w="499306"/>
                <a:gridCol w="499306"/>
                <a:gridCol w="499306"/>
                <a:gridCol w="499306"/>
                <a:gridCol w="499306"/>
                <a:gridCol w="499306"/>
              </a:tblGrid>
              <a:tr h="181825"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Feb, 22</a:t>
                      </a:r>
                      <a:endParaRPr lang="en-US" sz="1200" b="1" i="0" u="none" strike="noStrike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Apr, 22</a:t>
                      </a:r>
                      <a:endParaRPr lang="en-US" sz="1200" b="1" i="0" u="none" strike="noStrike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May, 22</a:t>
                      </a:r>
                      <a:endParaRPr lang="en-US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Aug, 22</a:t>
                      </a:r>
                      <a:endParaRPr lang="en-US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Oct, 22</a:t>
                      </a:r>
                      <a:endParaRPr lang="en-US" sz="1200" b="1" i="0" u="none" strike="noStrike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Jan, 23</a:t>
                      </a: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Feb, 23</a:t>
                      </a: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Apr,23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May,23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38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SID/WID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Study 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Normative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Total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#149</a:t>
                      </a:r>
                      <a:endParaRPr lang="en-US" altLang="zh-CN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#150</a:t>
                      </a:r>
                      <a:endParaRPr lang="en-US" altLang="zh-CN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#151</a:t>
                      </a:r>
                      <a:endParaRPr lang="en-US" altLang="zh-CN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#152</a:t>
                      </a:r>
                      <a:endParaRPr lang="en-US" altLang="zh-CN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#153</a:t>
                      </a:r>
                      <a:endParaRPr lang="en-US" altLang="zh-CN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#154</a:t>
                      </a: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#154AH</a:t>
                      </a: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#155</a:t>
                      </a: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#156</a:t>
                      </a:r>
                      <a:endParaRPr lang="en-US" altLang="zh-C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#157</a:t>
                      </a:r>
                      <a:endParaRPr lang="en-US" altLang="zh-C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</a:tr>
              <a:tr h="238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FS_eNS_Ph3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8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 smtClean="0">
                          <a:effectLst/>
                        </a:rPr>
                        <a:t>4.25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 smtClean="0">
                          <a:effectLst/>
                        </a:rPr>
                        <a:t>12.25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altLang="zh-CN" sz="1200" b="0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altLang="zh-CN" sz="1200" u="none" strike="noStrike" kern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altLang="zh-C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1.25</a:t>
                      </a:r>
                      <a:endParaRPr lang="en-US" altLang="zh-C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altLang="zh-C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56616" y="2717901"/>
            <a:ext cx="8476488" cy="484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SA2#149 </a:t>
            </a:r>
            <a:r>
              <a:rPr lang="en-US" altLang="zh-CN" sz="1600" dirty="0"/>
              <a:t>Feb’22: </a:t>
            </a:r>
            <a:r>
              <a:rPr lang="en-US" altLang="zh-CN" sz="1600" dirty="0" smtClean="0"/>
              <a:t>TR </a:t>
            </a:r>
            <a:r>
              <a:rPr lang="en-US" altLang="zh-CN" sz="1600" dirty="0"/>
              <a:t>skeleton, arch assumptions, KIs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/>
              <a:t>SA2#150 Apr’22: solutions discussions, and KIs. Finalize the KIs. Last meeting for </a:t>
            </a:r>
            <a:r>
              <a:rPr lang="en-US" altLang="zh-CN" sz="1600" dirty="0" err="1"/>
              <a:t>Kis</a:t>
            </a:r>
            <a:r>
              <a:rPr lang="en-US" altLang="zh-CN" sz="1600" dirty="0"/>
              <a:t>.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/>
              <a:t>SA2#151 May’22: continue the solution discussions and start to evaluate solutions</a:t>
            </a:r>
            <a:r>
              <a:rPr lang="en-US" altLang="zh-CN" sz="1600" strike="sngStrike" dirty="0"/>
              <a:t>; </a:t>
            </a:r>
            <a:r>
              <a:rPr lang="en-US" altLang="zh-CN" sz="1600" dirty="0" smtClean="0"/>
              <a:t>SA2#152 </a:t>
            </a:r>
            <a:r>
              <a:rPr lang="en-US" altLang="zh-CN" sz="1600" dirty="0"/>
              <a:t>Aug’22: solution updates (last meeting for </a:t>
            </a:r>
            <a:r>
              <a:rPr lang="en-US" altLang="zh-CN" sz="1600" dirty="0" smtClean="0"/>
              <a:t>new solution and solution update),</a:t>
            </a:r>
            <a:r>
              <a:rPr lang="en-US" altLang="zh-CN" sz="1600" dirty="0"/>
              <a:t>finalize the evaluation and conclusion ; TR for </a:t>
            </a:r>
            <a:r>
              <a:rPr lang="en-US" altLang="zh-CN" sz="1600" dirty="0" smtClean="0"/>
              <a:t>information; </a:t>
            </a:r>
            <a:r>
              <a:rPr lang="en-US" altLang="zh-CN" sz="1600" dirty="0"/>
              <a:t>WID for approval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SA2#153 </a:t>
            </a:r>
            <a:r>
              <a:rPr lang="en-US" altLang="zh-CN" sz="1600" dirty="0"/>
              <a:t>Oct’22: finalize the conclusions for the </a:t>
            </a:r>
            <a:r>
              <a:rPr lang="en-US" altLang="zh-CN" sz="1600" dirty="0" smtClean="0"/>
              <a:t>KIs </a:t>
            </a:r>
            <a:endParaRPr lang="en-US" altLang="zh-CN" sz="1600" dirty="0" smtClean="0"/>
          </a:p>
          <a:p>
            <a:pPr marL="171450" lvl="1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SA2#154 Nov’22: </a:t>
            </a:r>
            <a:r>
              <a:rPr lang="en-US" altLang="zh-CN" sz="1600" dirty="0"/>
              <a:t>Evaluation on KI#3 and finalize the </a:t>
            </a:r>
            <a:r>
              <a:rPr lang="en-US" altLang="zh-CN" sz="1600" dirty="0" smtClean="0"/>
              <a:t>conclusions </a:t>
            </a:r>
            <a:r>
              <a:rPr lang="en-US" altLang="zh-CN" sz="1600" dirty="0"/>
              <a:t>that have interim </a:t>
            </a:r>
            <a:r>
              <a:rPr lang="en-US" altLang="zh-CN" sz="1600" dirty="0" smtClean="0"/>
              <a:t>conclusion, Normative work, TR for approval, WID approval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u="sng" dirty="0"/>
              <a:t>SA2#154AH: Normative work, focus on 501 CR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u="sng" dirty="0"/>
              <a:t>SA2#155 meeting: Focus on remaining 501 CRs, start </a:t>
            </a:r>
            <a:r>
              <a:rPr lang="en-US" altLang="zh-CN" sz="1600" u="sng" dirty="0" smtClean="0"/>
              <a:t>discussion and approval of 502/503 </a:t>
            </a:r>
            <a:r>
              <a:rPr lang="en-US" altLang="zh-CN" sz="1600" u="sng" dirty="0"/>
              <a:t>CRs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u="sng" dirty="0"/>
              <a:t>SA2#156 meeting: 502&amp;503 </a:t>
            </a:r>
            <a:r>
              <a:rPr lang="en-US" altLang="zh-CN" sz="1600" u="sng" dirty="0" smtClean="0"/>
              <a:t>CRs,</a:t>
            </a:r>
            <a:r>
              <a:rPr lang="en-US" altLang="zh-CN" sz="1600" dirty="0"/>
              <a:t> Update taking RAN WG feedback into account for KI#3+5</a:t>
            </a:r>
            <a:endParaRPr lang="en-US" altLang="zh-CN" sz="1600" u="sng" dirty="0"/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u="sng" dirty="0"/>
              <a:t>SA2#157 meeting: 502&amp;503 CRs</a:t>
            </a:r>
            <a:endParaRPr lang="de-DE" altLang="de-DE" sz="1600" u="sng" dirty="0"/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de-DE" altLang="de-DE" sz="3600" b="1" i="1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de-DE" altLang="de-DE" sz="2400" b="1" i="1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8311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29813</TotalTime>
  <Words>421</Words>
  <Application>Microsoft Office PowerPoint</Application>
  <PresentationFormat>全屏显示(4:3)</PresentationFormat>
  <Paragraphs>91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 </vt:lpstr>
      <vt:lpstr>맑은 고딕</vt:lpstr>
      <vt:lpstr>等线</vt:lpstr>
      <vt:lpstr>宋体</vt:lpstr>
      <vt:lpstr>Arial</vt:lpstr>
      <vt:lpstr>Calibri</vt:lpstr>
      <vt:lpstr>Times New Roman</vt:lpstr>
      <vt:lpstr>Office Theme</vt:lpstr>
      <vt:lpstr>   eNS_Ph3 Status Report after SA2#154-AH(E) </vt:lpstr>
      <vt:lpstr>eNS_Ph3 status after SA2#154AHE </vt:lpstr>
      <vt:lpstr>eNS_Ph3 status after SA2#154AHE </vt:lpstr>
      <vt:lpstr>Overall plan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ZTE03</cp:lastModifiedBy>
  <cp:revision>1395</cp:revision>
  <dcterms:created xsi:type="dcterms:W3CDTF">2008-08-30T09:32:10Z</dcterms:created>
  <dcterms:modified xsi:type="dcterms:W3CDTF">2023-01-24T13:21:57Z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