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7" r:id="rId3"/>
    <p:sldId id="788" r:id="rId4"/>
    <p:sldId id="833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=""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55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#152E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17 – 26,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>
                <a:effectLst/>
              </a:rPr>
              <a:t>S2-2206987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Dan Wang, Hui Ni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China Mobile, 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30443" y="2120163"/>
            <a:ext cx="4548562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39 p-CRs agreed, including </a:t>
            </a:r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1 </a:t>
            </a:r>
            <a:r>
              <a:rPr lang="en-US" altLang="de-DE" sz="1050"/>
              <a:t>architecture </a:t>
            </a:r>
            <a:r>
              <a:rPr lang="en-US" altLang="de-DE" sz="1050" smtClean="0"/>
              <a:t>assumption</a:t>
            </a:r>
            <a:endParaRPr lang="en-US" altLang="de-DE" sz="1050" dirty="0"/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21 solution updates</a:t>
            </a:r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14 new solutions  </a:t>
            </a:r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3 Conclusion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1 LS </a:t>
            </a:r>
            <a:r>
              <a:rPr lang="en-US" altLang="de-DE" sz="1050"/>
              <a:t>Out </a:t>
            </a:r>
            <a:r>
              <a:rPr lang="en-US" altLang="de-DE" sz="1050" smtClean="0"/>
              <a:t>to </a:t>
            </a:r>
            <a:r>
              <a:rPr lang="en-US" altLang="de-DE" sz="1050" dirty="0"/>
              <a:t>SA4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7 TU used and 2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Architectural 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>
                <a:solidFill>
                  <a:srgbClr val="000000"/>
                </a:solidFill>
              </a:rPr>
              <a:t>1 </a:t>
            </a:r>
            <a:r>
              <a:rPr lang="de-DE" altLang="de-DE" sz="1050" smtClean="0">
                <a:solidFill>
                  <a:srgbClr val="000000"/>
                </a:solidFill>
              </a:rPr>
              <a:t>p-CR architecture assumption update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Issue1&amp;2(</a:t>
            </a:r>
            <a:r>
              <a:rPr lang="en-US" altLang="de-DE" sz="1600" b="1" dirty="0">
                <a:solidFill>
                  <a:srgbClr val="000000"/>
                </a:solidFill>
              </a:rPr>
              <a:t>Coordinated transmission for single UE&amp; multiple UEs</a:t>
            </a:r>
            <a:r>
              <a:rPr lang="de-DE" altLang="de-DE" sz="1600" b="1" dirty="0">
                <a:solidFill>
                  <a:srgbClr val="000000"/>
                </a:solidFill>
              </a:rPr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</a:t>
            </a:r>
            <a:r>
              <a:rPr lang="en-US" altLang="de-DE" sz="1050" dirty="0"/>
              <a:t>updating the existing solution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5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step:</a:t>
            </a:r>
            <a:r>
              <a:rPr lang="de-DE" altLang="de-DE" sz="1050" dirty="0">
                <a:solidFill>
                  <a:srgbClr val="000000"/>
                </a:solidFill>
              </a:rPr>
              <a:t> </a:t>
            </a:r>
            <a:r>
              <a:rPr lang="en-US" altLang="zh-CN" sz="1050"/>
              <a:t>Continue </a:t>
            </a:r>
            <a:r>
              <a:rPr lang="en-US" altLang="zh-CN" sz="1050" smtClean="0"/>
              <a:t>evaluation </a:t>
            </a:r>
            <a:r>
              <a:rPr lang="en-US" altLang="zh-CN" sz="1050" dirty="0"/>
              <a:t>and conclusion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(Information Exposure)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5 p-CR </a:t>
            </a:r>
            <a:r>
              <a:rPr lang="en-US" altLang="de-DE" sz="1050" dirty="0"/>
              <a:t>updating the existing solution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for partially concludion for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step:</a:t>
            </a:r>
            <a:r>
              <a:rPr lang="de-DE" altLang="de-DE" sz="1050" dirty="0">
                <a:solidFill>
                  <a:srgbClr val="000000"/>
                </a:solidFill>
              </a:rPr>
              <a:t> </a:t>
            </a:r>
            <a:r>
              <a:rPr lang="en-US" altLang="zh-CN" sz="1050"/>
              <a:t>Continue </a:t>
            </a:r>
            <a:r>
              <a:rPr lang="en-US" altLang="zh-CN" sz="1050" smtClean="0"/>
              <a:t>evaluation </a:t>
            </a:r>
            <a:r>
              <a:rPr lang="en-US" altLang="zh-CN" sz="1050" dirty="0"/>
              <a:t>and conclusion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4&amp;5(PDU Set 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12 p-CR </a:t>
            </a:r>
            <a:r>
              <a:rPr lang="en-US" altLang="de-DE" sz="1050" dirty="0"/>
              <a:t>updating the existing solution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3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</a:t>
            </a:r>
            <a:r>
              <a:rPr lang="de-DE" altLang="de-DE" sz="1050" b="1">
                <a:solidFill>
                  <a:srgbClr val="000000"/>
                </a:solidFill>
              </a:rPr>
              <a:t>:</a:t>
            </a:r>
            <a:r>
              <a:rPr lang="de-DE" altLang="de-DE" sz="105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evaluation </a:t>
            </a:r>
            <a:r>
              <a:rPr lang="en-US" altLang="zh-CN" sz="1050" dirty="0"/>
              <a:t>and conclusion</a:t>
            </a:r>
            <a:endParaRPr lang="de-DE" altLang="de-DE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79388" y="122848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75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542714" y="2124885"/>
            <a:ext cx="4562374" cy="3885739"/>
          </a:xfr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6(Round-Trip latency requirements)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for partailly concludion for KI#6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step:</a:t>
            </a:r>
            <a:r>
              <a:rPr lang="de-DE" altLang="de-DE" sz="1050" dirty="0">
                <a:solidFill>
                  <a:srgbClr val="000000"/>
                </a:solidFill>
              </a:rPr>
              <a:t> </a:t>
            </a:r>
            <a:r>
              <a:rPr lang="en-US" altLang="zh-CN" sz="1050"/>
              <a:t>Continue </a:t>
            </a:r>
            <a:r>
              <a:rPr lang="en-US" altLang="zh-CN" sz="1050" smtClean="0"/>
              <a:t>evaluation </a:t>
            </a:r>
            <a:r>
              <a:rPr lang="en-US" altLang="zh-CN" sz="1050" dirty="0"/>
              <a:t>and conclusion</a:t>
            </a:r>
            <a:endParaRPr lang="de-DE" altLang="de-DE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7(jitter minimization)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</a:t>
            </a:r>
            <a:r>
              <a:rPr lang="en-US" altLang="de-DE" sz="1050" dirty="0"/>
              <a:t>updating the existing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>
                <a:solidFill>
                  <a:srgbClr val="000000"/>
                </a:solidFill>
              </a:rPr>
              <a:t>1 p-CR for conclusion of KI#7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step: </a:t>
            </a:r>
            <a:r>
              <a:rPr lang="de-DE" altLang="de-DE" sz="1050" dirty="0">
                <a:solidFill>
                  <a:srgbClr val="000000"/>
                </a:solidFill>
              </a:rPr>
              <a:t>Refine conclusion if needed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8 (</a:t>
            </a:r>
            <a:r>
              <a:rPr lang="en-GB" altLang="zh-CN" sz="1600" b="1" dirty="0"/>
              <a:t>power savings</a:t>
            </a:r>
            <a:r>
              <a:rPr lang="de-DE" altLang="de-DE" sz="1600" b="1" dirty="0">
                <a:solidFill>
                  <a:srgbClr val="000000"/>
                </a:solidFill>
              </a:rPr>
              <a:t>)</a:t>
            </a:r>
            <a:endParaRPr lang="de-DE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</a:t>
            </a:r>
            <a:r>
              <a:rPr lang="en-US" altLang="de-DE" sz="1050" dirty="0"/>
              <a:t>updating the existing solution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2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step:</a:t>
            </a:r>
            <a:r>
              <a:rPr lang="de-DE" altLang="de-DE" sz="1050" dirty="0">
                <a:solidFill>
                  <a:srgbClr val="000000"/>
                </a:solidFill>
              </a:rPr>
              <a:t> </a:t>
            </a:r>
            <a:r>
              <a:rPr lang="en-US" altLang="zh-CN" sz="1050"/>
              <a:t>Continue </a:t>
            </a:r>
            <a:r>
              <a:rPr lang="en-US" altLang="zh-CN" sz="1050" smtClean="0"/>
              <a:t>evaluation </a:t>
            </a:r>
            <a:r>
              <a:rPr lang="en-US" altLang="zh-CN" sz="1050" dirty="0"/>
              <a:t>and conclusion</a:t>
            </a:r>
            <a:endParaRPr lang="de-DE" altLang="de-DE" sz="105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9(</a:t>
            </a:r>
            <a:r>
              <a:rPr lang="en-GB" altLang="zh-CN" sz="1600" b="1" dirty="0"/>
              <a:t>Trade-off of </a:t>
            </a:r>
            <a:r>
              <a:rPr lang="en-GB" altLang="zh-CN" sz="1600" b="1" dirty="0" err="1"/>
              <a:t>QoE</a:t>
            </a:r>
            <a:r>
              <a:rPr lang="en-GB" altLang="zh-CN" sz="1600" b="1" dirty="0"/>
              <a:t> and Power Saving</a:t>
            </a:r>
            <a:r>
              <a:rPr lang="de-DE" altLang="de-DE" sz="1600" b="1" dirty="0">
                <a:solidFill>
                  <a:srgbClr val="000000"/>
                </a:solidFill>
              </a:rPr>
              <a:t>)</a:t>
            </a:r>
            <a:endParaRPr lang="de-DE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1 p-CR </a:t>
            </a:r>
            <a:r>
              <a:rPr lang="en-US" altLang="de-DE" sz="1050" dirty="0"/>
              <a:t>updating the existing solution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2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</a:t>
            </a:r>
            <a:r>
              <a:rPr lang="de-DE" altLang="de-DE" sz="1050" b="1">
                <a:solidFill>
                  <a:srgbClr val="000000"/>
                </a:solidFill>
              </a:rPr>
              <a:t>:</a:t>
            </a:r>
            <a:r>
              <a:rPr lang="de-DE" altLang="de-DE" sz="105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</a:t>
            </a:r>
            <a:r>
              <a:rPr lang="en-US" altLang="zh-CN" sz="1050" dirty="0"/>
              <a:t>evaluation and conclusion</a:t>
            </a:r>
            <a:endParaRPr lang="de-DE" altLang="de-DE" sz="1050" dirty="0"/>
          </a:p>
        </p:txBody>
      </p:sp>
    </p:spTree>
    <p:extLst>
      <p:ext uri="{BB962C8B-B14F-4D97-AF65-F5344CB8AC3E}">
        <p14:creationId xmlns=""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SA2#152E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6762" y="771755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/>
              <a:t>RAN impacts and dependencies: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200" smtClean="0"/>
              <a:t>Most </a:t>
            </a:r>
            <a:r>
              <a:rPr lang="en-IE" altLang="zh-CN" sz="1200" dirty="0"/>
              <a:t>key issues </a:t>
            </a:r>
            <a:r>
              <a:rPr lang="en-IE" altLang="zh-CN" sz="1200"/>
              <a:t>need </a:t>
            </a:r>
            <a:r>
              <a:rPr lang="en-IE" altLang="zh-CN" sz="1200" smtClean="0"/>
              <a:t>the coordinatin with </a:t>
            </a:r>
            <a:r>
              <a:rPr lang="en-IE" altLang="zh-CN" sz="1200" dirty="0"/>
              <a:t>RAN WGs. LS exchanging with RAN WGs continues.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LS to SA4 for coordination</a:t>
            </a:r>
            <a:endParaRPr lang="de-DE" altLang="zh-CN" sz="18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(SA2#153):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Continue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WID </a:t>
            </a:r>
            <a:r>
              <a:rPr lang="de-DE" altLang="zh-CN" sz="1400" smtClean="0">
                <a:solidFill>
                  <a:srgbClr val="000000"/>
                </a:solidFill>
              </a:rPr>
              <a:t>submission for </a:t>
            </a:r>
            <a:r>
              <a:rPr lang="de-DE" altLang="zh-CN" sz="1400" dirty="0">
                <a:solidFill>
                  <a:srgbClr val="000000"/>
                </a:solidFill>
              </a:rPr>
              <a:t>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SA2#149 Feb’22:  TR skeleton, arch assumptions,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SA2#153 Oct’22: evaluation and conclusion for TR KIs;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 Nov: finalize the conclusion for remaining TR </a:t>
            </a:r>
            <a:r>
              <a:rPr lang="en-US" altLang="zh-CN" sz="1400" dirty="0" err="1"/>
              <a:t>Kis</a:t>
            </a:r>
            <a:r>
              <a:rPr lang="en-US" altLang="zh-CN" sz="1400" dirty="0"/>
              <a:t>; WID update if needed; Start to submit the </a:t>
            </a:r>
            <a:r>
              <a:rPr lang="en-US" altLang="zh-CN" sz="1400"/>
              <a:t>R18 </a:t>
            </a:r>
            <a:r>
              <a:rPr lang="en-US" altLang="zh-CN" sz="1400" smtClean="0">
                <a:solidFill>
                  <a:srgbClr val="FF0000"/>
                </a:solidFill>
              </a:rPr>
              <a:t>Draft CRs/</a:t>
            </a:r>
            <a:r>
              <a:rPr lang="en-US" altLang="zh-CN" sz="1400" smtClean="0"/>
              <a:t>CRs </a:t>
            </a:r>
            <a:r>
              <a:rPr lang="en-US" altLang="zh-CN" sz="1400" dirty="0"/>
              <a:t>for concluded </a:t>
            </a:r>
            <a:r>
              <a:rPr lang="en-US" altLang="zh-CN" sz="1400"/>
              <a:t>aspects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SA2#154AH and SA2#155 meeting: normative work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4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533400" y="3420516"/>
          <a:ext cx="8135603" cy="5550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/>
              <a:t>FS_XRM </a:t>
            </a:r>
            <a:r>
              <a:rPr lang="en-GB" altLang="en-US" sz="2800" b="1" dirty="0"/>
              <a:t>Status </a:t>
            </a:r>
            <a:r>
              <a:rPr lang="en-GB" altLang="en-US" sz="2800" b="1"/>
              <a:t>after SA#96-e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33639192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75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6097" y="2337064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39 p-CRs are 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TR </a:t>
            </a:r>
            <a:r>
              <a:rPr lang="en-US" altLang="zh-CN" sz="1200"/>
              <a:t>now </a:t>
            </a:r>
            <a:r>
              <a:rPr lang="en-US" altLang="zh-CN" sz="1200" smtClean="0"/>
              <a:t>includes </a:t>
            </a:r>
            <a:r>
              <a:rPr lang="en-US" altLang="zh-CN" sz="1200" dirty="0"/>
              <a:t>75 solutions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Sending TR to SA plenary for information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200" smtClean="0"/>
              <a:t>Most </a:t>
            </a:r>
            <a:r>
              <a:rPr lang="en-IE" altLang="zh-CN" sz="1200" dirty="0"/>
              <a:t>key issues need coordinates with RAN WGs. LS exchanging with RAN WGs continues.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LS to SA4 for coordination</a:t>
            </a:r>
            <a:endParaRPr lang="de-DE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 in SA2#153E: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Evaluation and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WID submission for approval</a:t>
            </a:r>
            <a:endParaRPr lang="de-DE" altLang="zh-CN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91265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17552</TotalTime>
  <Words>609</Words>
  <Application>Microsoft Office PowerPoint</Application>
  <PresentationFormat>全屏显示(4:3)</PresentationFormat>
  <Paragraphs>133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FS_XRM Status Report</vt:lpstr>
      <vt:lpstr>FS_XRM status after SA2#152E (1/2)</vt:lpstr>
      <vt:lpstr>FS_XRM status after SA2#152E (2/2)</vt:lpstr>
      <vt:lpstr>FS_XRM Status after SA#96-e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1969</cp:revision>
  <dcterms:created xsi:type="dcterms:W3CDTF">2008-08-30T09:32:10Z</dcterms:created>
  <dcterms:modified xsi:type="dcterms:W3CDTF">2022-08-30T07:08:13Z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1661760621</vt:lpwstr>
  </property>
</Properties>
</file>