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94" r:id="rId8"/>
    <p:sldId id="792" r:id="rId9"/>
    <p:sldId id="796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7C80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1B9D40-0569-4A3F-ACF7-199839A03B8D}" v="5" dt="2021-11-08T18:50:20.967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018" autoAdjust="0"/>
    <p:restoredTop sz="94980" autoAdjust="0"/>
  </p:normalViewPr>
  <p:slideViewPr>
    <p:cSldViewPr snapToGrid="0">
      <p:cViewPr varScale="1">
        <p:scale>
          <a:sx n="75" d="100"/>
          <a:sy n="75" d="100"/>
        </p:scale>
        <p:origin x="696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8/28/2022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8/28/2022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188744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90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>
              <a:spcAft>
                <a:spcPts val="6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SA WG2 Meeting #S2-152E</a:t>
            </a:r>
            <a:r>
              <a:rPr lang="en-GB" sz="1800" b="1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1800" b="1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August 17</a:t>
            </a:r>
            <a:r>
              <a:rPr lang="en-GB" sz="18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– 26</a:t>
            </a:r>
            <a:r>
              <a:rPr lang="en-GB" sz="18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2022, </a:t>
            </a:r>
            <a:r>
              <a:rPr lang="en-GB" sz="18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Elbonia</a:t>
            </a:r>
            <a:r>
              <a:rPr lang="en-GB" sz="1800" b="1" dirty="0">
                <a:solidFill>
                  <a:srgbClr val="3333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480442" y="85317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S2-2205481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FS_5WWC status after SA2 152E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200150"/>
            <a:ext cx="8388350" cy="50847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41FA1F3-DE19-45FD-B8B5-3A2B074D36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FS_5WWC status after SA2 152E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4C6B85-7DC2-4461-9553-374FD2539E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FS_5WWC status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6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8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  <a:t>TSG SA WG2#152E Electronic, August</a:t>
            </a:r>
            <a:r>
              <a:rPr lang="en-GB" sz="18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17</a:t>
            </a:r>
            <a:r>
              <a:rPr lang="en-GB" sz="1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– 26</a:t>
            </a:r>
            <a:r>
              <a:rPr lang="en-GB" sz="1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, 2022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GB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Elbonia</a:t>
            </a:r>
            <a:r>
              <a:rPr lang="en-GB" sz="18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thiebau2\Documents\Documents\3gpp\0WG2_Arch\151-Elbonia-2205\Docs\S2-2204899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fr-FR" dirty="0"/>
              <a:t>SA WG2 </a:t>
            </a:r>
            <a:r>
              <a:rPr lang="fr-FR" dirty="0" err="1"/>
              <a:t>Status</a:t>
            </a:r>
            <a:r>
              <a:rPr lang="fr-FR" dirty="0"/>
              <a:t> for 5WWC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altLang="en-US" sz="1800" b="1" dirty="0">
                <a:latin typeface="Arial" charset="0"/>
              </a:rPr>
              <a:t>L</a:t>
            </a:r>
            <a:r>
              <a:rPr lang="en-GB" sz="1800" b="1" dirty="0">
                <a:latin typeface="Arial" charset="0"/>
              </a:rPr>
              <a:t>aurent Thiébaut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94759" y="2030413"/>
            <a:ext cx="8554481" cy="5273395"/>
          </a:xfrm>
        </p:spPr>
        <p:txBody>
          <a:bodyPr/>
          <a:lstStyle/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</a:rPr>
              <a:t>TR/KI2 for N3IWF concluded + WID submitted in August only for KI2/N3IWF. TR sent for information in August;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</a:rPr>
              <a:t>in October: Conclude TR/KI2 for TNGF, finish KI1 solution update and do Normative work for KI2/N3IWF (3 CR, ONE for each of 501/502/503)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</a:rPr>
              <a:t>January meeting conclude (evaluation and conclusions) on KI 1 (different handling of different devices) using BBF/CableLabs feedback. Normative work for KI1 and KI2 for TNGF in Q1 2023. WID update in January based on the conclusions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</a:rPr>
              <a:t>TR can only be approved in March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</a:rPr>
              <a:t>Very possible that we need an exception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B7CC5E-CB2C-4D2C-B40B-7FB408E2E1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791" y="157413"/>
            <a:ext cx="6827838" cy="38462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6B83FC-25A3-44B2-9ABF-4705626AB921}"/>
              </a:ext>
            </a:extLst>
          </p:cNvPr>
          <p:cNvSpPr txBox="1"/>
          <p:nvPr/>
        </p:nvSpPr>
        <p:spPr>
          <a:xfrm>
            <a:off x="405791" y="1661081"/>
            <a:ext cx="1668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err="1">
                <a:solidFill>
                  <a:srgbClr val="FF0000"/>
                </a:solidFill>
              </a:rPr>
              <a:t>Overall</a:t>
            </a:r>
            <a:r>
              <a:rPr lang="fr-FR" sz="1800" dirty="0">
                <a:solidFill>
                  <a:srgbClr val="FF0000"/>
                </a:solidFill>
              </a:rPr>
              <a:t> plan</a:t>
            </a:r>
            <a:endParaRPr 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292F9457-4D45-4322-8285-8DB5DD57C7C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43992726"/>
              </p:ext>
            </p:extLst>
          </p:nvPr>
        </p:nvGraphicFramePr>
        <p:xfrm>
          <a:off x="1404594" y="550088"/>
          <a:ext cx="5894685" cy="8637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54965">
                  <a:extLst>
                    <a:ext uri="{9D8B030D-6E8A-4147-A177-3AD203B41FA5}">
                      <a16:colId xmlns:a16="http://schemas.microsoft.com/office/drawing/2014/main" val="2848104602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1428984742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85949095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2690293450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2144000445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3810022335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2251121875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3772133515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1330107351"/>
                    </a:ext>
                  </a:extLst>
                </a:gridCol>
              </a:tblGrid>
              <a:tr h="30683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Feb, 22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Apr, 22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May, 22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Aug, 22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Oct, 22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Nov, 22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Jan, 23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Feb, 23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570114200"/>
                  </a:ext>
                </a:extLst>
              </a:tr>
              <a:tr h="30683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#149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#150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#151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#152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#153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#154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#154AH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#155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Total TU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562330246"/>
                  </a:ext>
                </a:extLst>
              </a:tr>
              <a:tr h="250112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0,5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0,5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0,5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0,5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0,25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0,25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2,5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2778003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460397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799762"/>
            <a:ext cx="8554481" cy="35482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  <a:ea typeface="Times New Roman" panose="02020603050405020304" pitchFamily="18" charset="0"/>
              </a:rPr>
              <a:t>in August </a:t>
            </a:r>
          </a:p>
          <a:p>
            <a:pPr marL="1028700" lvl="2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</a:rPr>
              <a:t>Completed all KI2 solutions</a:t>
            </a:r>
          </a:p>
          <a:p>
            <a:pPr marL="1028700" lvl="2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</a:rPr>
              <a:t>concluded on KI 2 (slicing for Non 3GPP)/N3IWF case</a:t>
            </a:r>
          </a:p>
          <a:p>
            <a:pPr marL="1028700" lvl="2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</a:rPr>
              <a:t>Agreed on a WID targeting KI2/N3IWF case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</a:rPr>
              <a:t>October: Conclude TR/KI2 for TNGF, finish KI1 solution update and do Normative work for KI2/ N3IWF 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</a:rPr>
              <a:t>No 5WWC work in November (reduce number of topics at F2F meeting)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dirty="0">
                <a:solidFill>
                  <a:srgbClr val="FF0000"/>
                </a:solidFill>
                <a:latin typeface="Calibri" panose="020F0502020204030204" pitchFamily="34" charset="0"/>
              </a:rPr>
              <a:t>January  meeting conclude on KI 1 </a:t>
            </a:r>
            <a:r>
              <a:rPr lang="en-CA" sz="1400" dirty="0">
                <a:latin typeface="Calibri" panose="020F0502020204030204" pitchFamily="34" charset="0"/>
              </a:rPr>
              <a:t>(different handling of devices) using BBF/CableLabs feedback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</a:rPr>
              <a:t>WID update at January meeting to include normative work for KI1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</a:rPr>
              <a:t>Normative work for KI1 in Q1 2023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RAN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fr-FR" sz="1600" dirty="0"/>
              <a:t>None (the SID has no RAN impacts)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8588BD55-2225-44CB-8306-E27676DD3EE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30220113"/>
              </p:ext>
            </p:extLst>
          </p:nvPr>
        </p:nvGraphicFramePr>
        <p:xfrm>
          <a:off x="186300" y="1481714"/>
          <a:ext cx="8810067" cy="106690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FS_5WWC_Ph2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the support for 5WWC, 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 &gt; 80%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March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</a:p>
                    <a:p>
                      <a:pPr algn="ctr"/>
                      <a:r>
                        <a:rPr lang="en-GB" sz="1400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S2-2204899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CBF4D1-C0E8-43CD-8757-CCE2B617D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for RAN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SA3 has started a related study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</a:t>
            </a: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de-DE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</a:t>
            </a:r>
            <a:r>
              <a:rPr lang="de-DE" sz="1400" b="1" dirty="0" err="1"/>
              <a:t>October</a:t>
            </a:r>
            <a:r>
              <a:rPr lang="de-DE" sz="1400" b="1" dirty="0"/>
              <a:t>)</a:t>
            </a:r>
            <a:r>
              <a:rPr lang="de-DE" sz="1400" dirty="0"/>
              <a:t>: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</a:rPr>
              <a:t>Conclude TR/KI2 for TNGF, finish KI1 solution update and do Normative work for KI2/ N3IWF</a:t>
            </a:r>
          </a:p>
          <a:p>
            <a:pPr marL="285750" lvl="1" indent="0">
              <a:buNone/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See dedicated slide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KI1 completion only in Q1 2023 (due to late feedback from BBF/CableLabs)</a:t>
            </a:r>
            <a:endParaRPr lang="fr-FR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1A56B6-ED82-476E-989D-0D4C93C7F5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50893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?mso-contentType ?>
<spe:Receivers xmlns:spe="http://schemas.microsoft.com/sharepoint/events"/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2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9505</TotalTime>
  <Words>395</Words>
  <Application>Microsoft Office PowerPoint</Application>
  <PresentationFormat>On-screen Show (4:3)</PresentationFormat>
  <Paragraphs>80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Symbol</vt:lpstr>
      <vt:lpstr>Times New Roman</vt:lpstr>
      <vt:lpstr>Office Theme</vt:lpstr>
      <vt:lpstr>SA WG2 Status for 5WWC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LTHM2</cp:lastModifiedBy>
  <cp:revision>1322</cp:revision>
  <dcterms:created xsi:type="dcterms:W3CDTF">2008-08-30T09:32:10Z</dcterms:created>
  <dcterms:modified xsi:type="dcterms:W3CDTF">2022-08-29T05:18:33Z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