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9"/>
  </p:notesMasterIdLst>
  <p:handoutMasterIdLst>
    <p:handoutMasterId r:id="rId10"/>
  </p:handoutMasterIdLst>
  <p:sldIdLst>
    <p:sldId id="303" r:id="rId5"/>
    <p:sldId id="789" r:id="rId6"/>
    <p:sldId id="795" r:id="rId7"/>
    <p:sldId id="791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FF33CC"/>
    <a:srgbClr val="FF6699"/>
    <a:srgbClr val="FF99FF"/>
    <a:srgbClr val="62A14D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114" d="100"/>
          <a:sy n="114" d="100"/>
        </p:scale>
        <p:origin x="181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dalagudde, Meghashree Dattatri" userId="3bdde223-3cc2-46f9-a18e-ffee047e675d" providerId="ADAL" clId="{6881AE4D-6A8E-4EB0-8680-80BE84E3996F}"/>
    <pc:docChg chg="custSel modSld sldOrd">
      <pc:chgData name="Kedalagudde, Meghashree Dattatri" userId="3bdde223-3cc2-46f9-a18e-ffee047e675d" providerId="ADAL" clId="{6881AE4D-6A8E-4EB0-8680-80BE84E3996F}" dt="2022-05-20T19:21:47.797" v="146" actId="207"/>
      <pc:docMkLst>
        <pc:docMk/>
      </pc:docMkLst>
      <pc:sldChg chg="modSp mod">
        <pc:chgData name="Kedalagudde, Meghashree Dattatri" userId="3bdde223-3cc2-46f9-a18e-ffee047e675d" providerId="ADAL" clId="{6881AE4D-6A8E-4EB0-8680-80BE84E3996F}" dt="2022-05-20T19:21:47.797" v="146" actId="207"/>
        <pc:sldMkLst>
          <pc:docMk/>
          <pc:sldMk cId="2355700947" sldId="789"/>
        </pc:sldMkLst>
        <pc:spChg chg="mod">
          <ac:chgData name="Kedalagudde, Meghashree Dattatri" userId="3bdde223-3cc2-46f9-a18e-ffee047e675d" providerId="ADAL" clId="{6881AE4D-6A8E-4EB0-8680-80BE84E3996F}" dt="2022-05-20T19:21:47.797" v="146" actId="207"/>
          <ac:spMkLst>
            <pc:docMk/>
            <pc:sldMk cId="2355700947" sldId="789"/>
            <ac:spMk id="5" creationId="{15D28A3F-B4FD-414F-9637-F7C890005039}"/>
          </ac:spMkLst>
        </pc:spChg>
      </pc:sldChg>
      <pc:sldChg chg="delSp modSp mod">
        <pc:chgData name="Kedalagudde, Meghashree Dattatri" userId="3bdde223-3cc2-46f9-a18e-ffee047e675d" providerId="ADAL" clId="{6881AE4D-6A8E-4EB0-8680-80BE84E3996F}" dt="2022-05-20T13:36:07.160" v="138" actId="20577"/>
        <pc:sldMkLst>
          <pc:docMk/>
          <pc:sldMk cId="1304530617" sldId="791"/>
        </pc:sldMkLst>
        <pc:spChg chg="mod">
          <ac:chgData name="Kedalagudde, Meghashree Dattatri" userId="3bdde223-3cc2-46f9-a18e-ffee047e675d" providerId="ADAL" clId="{6881AE4D-6A8E-4EB0-8680-80BE84E3996F}" dt="2022-05-20T13:36:07.160" v="138" actId="20577"/>
          <ac:spMkLst>
            <pc:docMk/>
            <pc:sldMk cId="1304530617" sldId="791"/>
            <ac:spMk id="4" creationId="{07639B51-7A60-40FF-963D-02AC48416E72}"/>
          </ac:spMkLst>
        </pc:spChg>
        <pc:spChg chg="del">
          <ac:chgData name="Kedalagudde, Meghashree Dattatri" userId="3bdde223-3cc2-46f9-a18e-ffee047e675d" providerId="ADAL" clId="{6881AE4D-6A8E-4EB0-8680-80BE84E3996F}" dt="2022-05-20T13:10:43.796" v="48" actId="478"/>
          <ac:spMkLst>
            <pc:docMk/>
            <pc:sldMk cId="1304530617" sldId="791"/>
            <ac:spMk id="14" creationId="{82CFBDF4-BAD3-4DD7-B4CA-094B418A7AD9}"/>
          </ac:spMkLst>
        </pc:spChg>
        <pc:spChg chg="del">
          <ac:chgData name="Kedalagudde, Meghashree Dattatri" userId="3bdde223-3cc2-46f9-a18e-ffee047e675d" providerId="ADAL" clId="{6881AE4D-6A8E-4EB0-8680-80BE84E3996F}" dt="2022-05-20T13:10:45.893" v="49" actId="478"/>
          <ac:spMkLst>
            <pc:docMk/>
            <pc:sldMk cId="1304530617" sldId="791"/>
            <ac:spMk id="16" creationId="{DE922A1C-5A95-4AB1-8A25-4230FE094557}"/>
          </ac:spMkLst>
        </pc:spChg>
      </pc:sldChg>
      <pc:sldChg chg="ord">
        <pc:chgData name="Kedalagudde, Meghashree Dattatri" userId="3bdde223-3cc2-46f9-a18e-ffee047e675d" providerId="ADAL" clId="{6881AE4D-6A8E-4EB0-8680-80BE84E3996F}" dt="2022-05-20T19:21:32.163" v="143"/>
        <pc:sldMkLst>
          <pc:docMk/>
          <pc:sldMk cId="3534384968" sldId="79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5/20/2022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5/20/2022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39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Meeting #151E</a:t>
            </a: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Electronic meeting, 16th – 20th May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2022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S2-2205321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</a:t>
            </a:r>
            <a:r>
              <a:rPr lang="en-GB" altLang="de-DE" sz="1200">
                <a:solidFill>
                  <a:schemeClr val="bg1"/>
                </a:solidFill>
              </a:rPr>
              <a:t>SA WG2#151E</a:t>
            </a:r>
            <a:r>
              <a:rPr lang="en-GB" altLang="de-DE" sz="1200" baseline="0">
                <a:solidFill>
                  <a:schemeClr val="bg1"/>
                </a:solidFill>
              </a:rPr>
              <a:t> </a:t>
            </a:r>
            <a:r>
              <a:rPr lang="en-GB" altLang="de-DE" sz="1200" baseline="0" dirty="0">
                <a:solidFill>
                  <a:schemeClr val="bg1"/>
                </a:solidFill>
              </a:rPr>
              <a:t>Electronic meeting</a:t>
            </a:r>
            <a:r>
              <a:rPr lang="en-GB" altLang="de-DE" sz="1200" baseline="0">
                <a:solidFill>
                  <a:schemeClr val="bg1"/>
                </a:solidFill>
              </a:rPr>
              <a:t>, 16 – 20 May, </a:t>
            </a:r>
            <a:r>
              <a:rPr lang="en-GB" altLang="de-DE" sz="1200" baseline="0" dirty="0">
                <a:solidFill>
                  <a:schemeClr val="bg1"/>
                </a:solidFill>
              </a:rPr>
              <a:t>2022</a:t>
            </a:r>
            <a:endParaRPr lang="en-GB" altLang="ko-KR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Specs/archive/23_series/23.700-18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Specs/archive/23_series/23.700-18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6518" y="2194370"/>
            <a:ext cx="845243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de-DE" sz="3600" b="1"/>
              <a:t>FS_SFC Status </a:t>
            </a:r>
            <a:r>
              <a:rPr lang="en-GB" altLang="zh-CN" sz="3600" b="1"/>
              <a:t>Report</a:t>
            </a:r>
            <a:endParaRPr lang="en-GB" sz="2400" baseline="30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6604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>Meghashree D Kedalagudde</a:t>
            </a:r>
            <a:br>
              <a:rPr lang="en-US" altLang="en-US" sz="2000" b="1" dirty="0"/>
            </a:br>
            <a:r>
              <a:rPr lang="en-US" altLang="en-US" sz="2000" b="1" dirty="0"/>
              <a:t>Intel (Rapporteur)</a:t>
            </a:r>
            <a:endParaRPr lang="en-GB" altLang="en-US" sz="2000" b="1"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D52C4-5430-4D56-8D2A-947A8B15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83" y="414867"/>
            <a:ext cx="6827838" cy="675167"/>
          </a:xfrm>
        </p:spPr>
        <p:txBody>
          <a:bodyPr/>
          <a:lstStyle/>
          <a:p>
            <a:r>
              <a:rPr lang="en-US" altLang="de-DE" b="1" dirty="0"/>
              <a:t>FS_SFC status after SA2#151E </a:t>
            </a:r>
            <a:endParaRPr lang="en-US" sz="3600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15D28A3F-B4FD-414F-9637-F7C890005039}"/>
              </a:ext>
            </a:extLst>
          </p:cNvPr>
          <p:cNvSpPr txBox="1">
            <a:spLocks/>
          </p:cNvSpPr>
          <p:nvPr/>
        </p:nvSpPr>
        <p:spPr>
          <a:xfrm>
            <a:off x="230594" y="2217758"/>
            <a:ext cx="8695692" cy="4034996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General</a:t>
            </a:r>
            <a:endParaRPr lang="en-US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The latest TR 23.700-18 is available </a:t>
            </a:r>
            <a:r>
              <a:rPr lang="en-US" altLang="de-DE" sz="1200" kern="0" dirty="0">
                <a:hlinkClick r:id="rId3"/>
              </a:rPr>
              <a:t>here</a:t>
            </a:r>
            <a:r>
              <a:rPr lang="en-US" altLang="de-DE" sz="1200" kern="0" dirty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Total TUs requested for Study Phase is 2.5 TUs, 1.0</a:t>
            </a:r>
            <a:r>
              <a:rPr lang="en-US" altLang="ko-KR" sz="1200" dirty="0"/>
              <a:t> TU remaining. 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de-DE" sz="1200" kern="0" dirty="0"/>
              <a:t>Total 6 documents for solution updates are agreed.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600" b="1" kern="0" dirty="0"/>
              <a:t>Solution updates </a:t>
            </a:r>
            <a:r>
              <a:rPr lang="en-US" altLang="zh-CN" sz="1600" b="1" kern="0" dirty="0" err="1"/>
              <a:t>pCR</a:t>
            </a:r>
            <a:r>
              <a:rPr lang="en-US" altLang="zh-CN" sz="1600" b="1" kern="0" dirty="0"/>
              <a:t> approved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kern="0" dirty="0"/>
              <a:t>23.700-18: KI #1/2, Sol #1/2: Resolution to the one editor’s note appearing in both solutions. (S2-2205121)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kern="0" dirty="0"/>
              <a:t>23.700-18: Solution 4 Update Resolve </a:t>
            </a:r>
            <a:r>
              <a:rPr lang="en-GB" sz="1200" kern="0" dirty="0" err="1"/>
              <a:t>ENs.</a:t>
            </a:r>
            <a:r>
              <a:rPr lang="en-GB" sz="1200" kern="0" dirty="0"/>
              <a:t> (S2-2205122)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kern="0" dirty="0"/>
              <a:t>23.700-18: KI #1, Sol #5: Update to add the procedure of N6-LAN traffic steering. (S2-2205123)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kern="0" dirty="0"/>
              <a:t>23.700-18: KI#1/KI#2, Update Sol#8: AF request predefined SFC for traffic flow(s) related with target UE(s). (S2-2205124)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kern="0" dirty="0"/>
              <a:t>23.700-18: KI #2, Sol #6 Update to remove EN. (S2-2205125)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kern="0" dirty="0"/>
              <a:t>23.700-18: KI#2: Update Solution 7: Clarification of AF requesting SFC policies.(S2-2205126)</a:t>
            </a:r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8E7B86D5-0B56-4201-87AC-24C0DDEF5E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4913940"/>
              </p:ext>
            </p:extLst>
          </p:nvPr>
        </p:nvGraphicFramePr>
        <p:xfrm>
          <a:off x="230594" y="1216255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FS_SFC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Study on System Enabler for Service Function Chaining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60%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Aug., 22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SP-211594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700947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D52C4-5430-4D56-8D2A-947A8B15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83" y="414867"/>
            <a:ext cx="6827838" cy="675167"/>
          </a:xfrm>
        </p:spPr>
        <p:txBody>
          <a:bodyPr/>
          <a:lstStyle/>
          <a:p>
            <a:r>
              <a:rPr lang="en-US" altLang="de-DE" b="1" dirty="0"/>
              <a:t>FS_SFC status after SA2#150E </a:t>
            </a:r>
            <a:endParaRPr lang="en-US" sz="3600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15D28A3F-B4FD-414F-9637-F7C890005039}"/>
              </a:ext>
            </a:extLst>
          </p:cNvPr>
          <p:cNvSpPr txBox="1">
            <a:spLocks/>
          </p:cNvSpPr>
          <p:nvPr/>
        </p:nvSpPr>
        <p:spPr>
          <a:xfrm>
            <a:off x="230594" y="2217758"/>
            <a:ext cx="8695692" cy="4034996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The latest TR 23.700-18 is available </a:t>
            </a:r>
            <a:r>
              <a:rPr lang="en-US" altLang="de-DE" sz="1200" kern="0" dirty="0">
                <a:hlinkClick r:id="rId3"/>
              </a:rPr>
              <a:t>here</a:t>
            </a:r>
            <a:r>
              <a:rPr lang="en-US" altLang="de-DE" sz="1200" kern="0" dirty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Total TUs requested for Study Phase is 2.5 TUs, 1.5</a:t>
            </a:r>
            <a:r>
              <a:rPr lang="en-US" altLang="ko-KR" sz="1200" dirty="0"/>
              <a:t> TU remaining. 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de-DE" sz="1200" kern="0" dirty="0"/>
              <a:t>Total 1 key issues update, 8 solutions agreed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New Key Issues </a:t>
            </a:r>
            <a:r>
              <a:rPr lang="de-DE" altLang="de-DE" sz="1200" kern="0" dirty="0">
                <a:cs typeface="Arial" panose="020B0604020202020204" pitchFamily="34" charset="0"/>
              </a:rPr>
              <a:t>(</a:t>
            </a:r>
            <a:r>
              <a:rPr lang="en-US" altLang="zh-CN" sz="1200" kern="0">
                <a:cs typeface="Arial" panose="020B0604020202020204" pitchFamily="34" charset="0"/>
              </a:rPr>
              <a:t>SA2#150e </a:t>
            </a:r>
            <a:r>
              <a:rPr lang="en-US" sz="1200" kern="0">
                <a:cs typeface="Arial" panose="020B0604020202020204" pitchFamily="34" charset="0"/>
              </a:rPr>
              <a:t>last </a:t>
            </a:r>
            <a:r>
              <a:rPr lang="en-US" sz="1200" kern="0" dirty="0">
                <a:cs typeface="Arial" panose="020B0604020202020204" pitchFamily="34" charset="0"/>
              </a:rPr>
              <a:t>e-meeting for any new Key Issue)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kern="0" dirty="0"/>
              <a:t>No new Key issue proposal for SA#151e meeting.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de-DE" altLang="de-DE" sz="800" kern="0" dirty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600" b="1" kern="0" dirty="0"/>
              <a:t>Solutions </a:t>
            </a:r>
            <a:r>
              <a:rPr lang="en-US" altLang="zh-CN" sz="1200" kern="0" dirty="0">
                <a:cs typeface="Arial" panose="020B0604020202020204" pitchFamily="34" charset="0"/>
              </a:rPr>
              <a:t>(SA2#151 is the last e-meeting for any new solutions)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kern="0" dirty="0"/>
              <a:t>KI#1: Solution for Key Issue #1 for Traffic Steering Policy and SFC Enhancements (S2-2203434)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kern="0" dirty="0"/>
              <a:t>KI#1: </a:t>
            </a:r>
            <a:r>
              <a:rPr lang="en-GB" sz="1200" kern="0" dirty="0"/>
              <a:t>UPF enhancement with SFC capability (S2-2203438)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kern="0" dirty="0"/>
              <a:t>KI#1 &amp; 2: AF influencing Service Function Chaining support by 5GC (S2-2203436)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kern="0" dirty="0"/>
              <a:t>KI#1 &amp; 2: New Solution for traffic steering control and SFC enhancements (S2-2203437)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kern="0" dirty="0"/>
              <a:t>KI#1 &amp; 2: </a:t>
            </a:r>
            <a:r>
              <a:rPr lang="en-GB" sz="1200" kern="0" dirty="0"/>
              <a:t>AF request predefined SFC for traffic flow(s) related with target UE(s) (S2-2203441)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kern="0" dirty="0"/>
              <a:t>KI#2: Solution for Key Issue #2 for Exposure to enable AF to request predefined SFC for traffic flow(s) related with target UE(s) (S2-2203435)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kern="0" dirty="0"/>
              <a:t>KI#2: </a:t>
            </a:r>
            <a:r>
              <a:rPr lang="en-GB" sz="1200" kern="0" dirty="0"/>
              <a:t>Service Function Chaining exposure (S2-2203439)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kern="0" dirty="0"/>
              <a:t>KI#2: </a:t>
            </a:r>
            <a:r>
              <a:rPr lang="en-GB" sz="1200" kern="0" dirty="0"/>
              <a:t>Enhancing Application Function influence on traffic routing to an N6-LAN based on pre-defined SFC policies (S2-2203440)</a:t>
            </a:r>
            <a:endParaRPr lang="en-US" altLang="zh-CN" sz="1200" kern="0" dirty="0"/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8E7B86D5-0B56-4201-87AC-24C0DDEF5E75}"/>
              </a:ext>
            </a:extLst>
          </p:cNvPr>
          <p:cNvGraphicFramePr>
            <a:graphicFrameLocks/>
          </p:cNvGraphicFramePr>
          <p:nvPr/>
        </p:nvGraphicFramePr>
        <p:xfrm>
          <a:off x="230594" y="1216255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FS_SFC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Study on System Enabler for Service Function Chaining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50% 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Aug, 22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SP-211594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38496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10" y="280644"/>
            <a:ext cx="4048790" cy="520996"/>
          </a:xfrm>
        </p:spPr>
        <p:txBody>
          <a:bodyPr/>
          <a:lstStyle/>
          <a:p>
            <a:r>
              <a:rPr lang="en-US" altLang="de-DE" b="1" dirty="0"/>
              <a:t>FS_SFC Work Plan</a:t>
            </a:r>
            <a:endParaRPr lang="en-US" sz="3600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07639B51-7A60-40FF-963D-02AC48416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10" y="813391"/>
            <a:ext cx="8644418" cy="5523613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200" b="1" dirty="0"/>
              <a:t>SA5 dependencies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050" dirty="0"/>
              <a:t>SA5 dependencies related to Service Function Management</a:t>
            </a:r>
            <a:endParaRPr lang="de-DE" sz="1050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200" b="1" dirty="0"/>
              <a:t>Contentious Issue</a:t>
            </a:r>
            <a:r>
              <a:rPr lang="de-DE" sz="12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050" dirty="0"/>
              <a:t>N/A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200" b="1" dirty="0"/>
              <a:t>Focus for the Next Meeting (SA2#152E)</a:t>
            </a:r>
            <a:r>
              <a:rPr lang="de-DE" sz="12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050" dirty="0"/>
              <a:t>Evaluation and study conclusion </a:t>
            </a:r>
            <a:endParaRPr lang="de-DE" sz="105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200" b="1" dirty="0"/>
              <a:t>Overall Plan</a:t>
            </a:r>
            <a:r>
              <a:rPr lang="en-US" altLang="zh-CN" sz="12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 lvl="1">
              <a:lnSpc>
                <a:spcPct val="110000"/>
              </a:lnSpc>
              <a:defRPr/>
            </a:pPr>
            <a:endParaRPr lang="en-US" sz="1050" dirty="0"/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SA2#149-E: TR Skeleton, TR Scope, Architectural Assumption, Key Issues, solutions for KIs related to WT#2 and WT#3 (low priority if exceeding 30 papers limits)</a:t>
            </a:r>
            <a:endParaRPr lang="en-US" sz="1200" dirty="0">
              <a:effectLst/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SA2#150-E: any new Key Issue (last meeting), new/revised solutions for all Key Issues/WTs </a:t>
            </a:r>
            <a:endParaRPr lang="en-US" sz="1200" dirty="0">
              <a:effectLst/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SA2#151-E: any new/revised solution (last e-meeting), initial evaluation and potential conclusion.</a:t>
            </a:r>
            <a:endParaRPr lang="en-US" sz="1200" dirty="0">
              <a:effectLst/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SA2#152-E: solution evaluation and conclusion completion, normative WID, TR for approval at SA#97.</a:t>
            </a:r>
            <a:endParaRPr lang="en-US" sz="1200" dirty="0">
              <a:effectLst/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SA2#153-154AH: update of normative WID if needed, and normative works.</a:t>
            </a:r>
            <a:endParaRPr lang="en-US" sz="1200" dirty="0">
              <a:effectLst/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defRPr/>
            </a:pPr>
            <a:endParaRPr lang="en-US" sz="105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2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050" dirty="0"/>
              <a:t>-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 marL="285750" lvl="1" indent="0">
              <a:spcBef>
                <a:spcPts val="0"/>
              </a:spcBef>
              <a:spcAft>
                <a:spcPts val="0"/>
              </a:spcAft>
              <a:buNone/>
            </a:pPr>
            <a:endParaRPr lang="de-DE" altLang="de-DE" sz="105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3418B9-F6CD-4065-9047-6BC835D05A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11" y="2338904"/>
            <a:ext cx="8910380" cy="88689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F727EA1-9CAC-4416-9421-89A3C899B698}"/>
              </a:ext>
            </a:extLst>
          </p:cNvPr>
          <p:cNvSpPr txBox="1"/>
          <p:nvPr/>
        </p:nvSpPr>
        <p:spPr>
          <a:xfrm>
            <a:off x="5697460" y="1515766"/>
            <a:ext cx="10069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 b="1">
                <a:solidFill>
                  <a:srgbClr val="C00000"/>
                </a:solidFill>
              </a:defRPr>
            </a:lvl1pPr>
          </a:lstStyle>
          <a:p>
            <a:r>
              <a:rPr lang="en-US" sz="800" b="0" dirty="0"/>
              <a:t>TR and WID submission to Sept. 2022 TSG SA#97 for Approval</a:t>
            </a: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29ED495B-5CEF-4224-9B87-0297BBD81139}"/>
              </a:ext>
            </a:extLst>
          </p:cNvPr>
          <p:cNvSpPr/>
          <p:nvPr/>
        </p:nvSpPr>
        <p:spPr>
          <a:xfrm rot="10800000">
            <a:off x="5787277" y="2247155"/>
            <a:ext cx="112600" cy="2666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3061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2E10A3-DB35-414F-83C1-BF5FB8647349}">
  <ds:schemaRefs>
    <ds:schemaRef ds:uri="db33437f-65a5-48c5-b537-19efd290f967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43967</TotalTime>
  <Words>630</Words>
  <Application>Microsoft Office PowerPoint</Application>
  <PresentationFormat>On-screen Show (4:3)</PresentationFormat>
  <Paragraphs>75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</vt:lpstr>
      <vt:lpstr>Calibri</vt:lpstr>
      <vt:lpstr>Times New Roman</vt:lpstr>
      <vt:lpstr>Office Theme</vt:lpstr>
      <vt:lpstr>FS_SFC Status Report</vt:lpstr>
      <vt:lpstr>FS_SFC status after SA2#151E </vt:lpstr>
      <vt:lpstr>FS_SFC status after SA2#150E </vt:lpstr>
      <vt:lpstr>FS_SFC Work Plan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Editor (Megha Kedalagudde)</cp:lastModifiedBy>
  <cp:revision>1854</cp:revision>
  <dcterms:created xsi:type="dcterms:W3CDTF">2008-08-30T09:32:10Z</dcterms:created>
  <dcterms:modified xsi:type="dcterms:W3CDTF">2022-05-20T19:21:49Z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0x0101003A08C6E7E0CB5C40B3C0F55B9E8294C3</vt:lpwstr>
  </property>
</Properties>
</file>