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8" r:id="rId7"/>
    <p:sldId id="257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B4E58A-E035-4846-893C-60D6F5AF1D15}" v="1" dt="2021-04-28T11:16:19.782"/>
    <p1510:client id="{EC0B4DAC-67B9-402C-9D1F-CD77B47F6F07}" v="2" dt="2021-04-27T16:55:12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" userId="c86407c5-7eca-44d1-a9bb-afe13fa7bdad" providerId="ADAL" clId="{B4B4E58A-E035-4846-893C-60D6F5AF1D15}"/>
    <pc:docChg chg="custSel modSld">
      <pc:chgData name="Lars" userId="c86407c5-7eca-44d1-a9bb-afe13fa7bdad" providerId="ADAL" clId="{B4B4E58A-E035-4846-893C-60D6F5AF1D15}" dt="2021-04-28T11:35:56.545" v="637" actId="20577"/>
      <pc:docMkLst>
        <pc:docMk/>
      </pc:docMkLst>
      <pc:sldChg chg="modSp">
        <pc:chgData name="Lars" userId="c86407c5-7eca-44d1-a9bb-afe13fa7bdad" providerId="ADAL" clId="{B4B4E58A-E035-4846-893C-60D6F5AF1D15}" dt="2021-04-28T11:28:34.423" v="364" actId="14100"/>
        <pc:sldMkLst>
          <pc:docMk/>
          <pc:sldMk cId="2695918653" sldId="256"/>
        </pc:sldMkLst>
        <pc:spChg chg="mod">
          <ac:chgData name="Lars" userId="c86407c5-7eca-44d1-a9bb-afe13fa7bdad" providerId="ADAL" clId="{B4B4E58A-E035-4846-893C-60D6F5AF1D15}" dt="2021-04-28T11:28:34.423" v="364" actId="14100"/>
          <ac:spMkLst>
            <pc:docMk/>
            <pc:sldMk cId="2695918653" sldId="256"/>
            <ac:spMk id="2" creationId="{EBCB2BDC-2104-4DB6-96D6-072031E463E4}"/>
          </ac:spMkLst>
        </pc:spChg>
        <pc:spChg chg="mod">
          <ac:chgData name="Lars" userId="c86407c5-7eca-44d1-a9bb-afe13fa7bdad" providerId="ADAL" clId="{B4B4E58A-E035-4846-893C-60D6F5AF1D15}" dt="2021-04-28T11:28:31.307" v="363" actId="14100"/>
          <ac:spMkLst>
            <pc:docMk/>
            <pc:sldMk cId="2695918653" sldId="256"/>
            <ac:spMk id="3" creationId="{97282A91-F3A7-468C-88AE-11A253D68198}"/>
          </ac:spMkLst>
        </pc:spChg>
      </pc:sldChg>
      <pc:sldChg chg="modSp">
        <pc:chgData name="Lars" userId="c86407c5-7eca-44d1-a9bb-afe13fa7bdad" providerId="ADAL" clId="{B4B4E58A-E035-4846-893C-60D6F5AF1D15}" dt="2021-04-28T11:35:56.545" v="637" actId="20577"/>
        <pc:sldMkLst>
          <pc:docMk/>
          <pc:sldMk cId="1752010315" sldId="258"/>
        </pc:sldMkLst>
        <pc:spChg chg="mod">
          <ac:chgData name="Lars" userId="c86407c5-7eca-44d1-a9bb-afe13fa7bdad" providerId="ADAL" clId="{B4B4E58A-E035-4846-893C-60D6F5AF1D15}" dt="2021-04-28T11:35:56.545" v="637" actId="20577"/>
          <ac:spMkLst>
            <pc:docMk/>
            <pc:sldMk cId="1752010315" sldId="258"/>
            <ac:spMk id="3" creationId="{8368DC88-C50E-475F-8E2A-FAA9A3442455}"/>
          </ac:spMkLst>
        </pc:spChg>
      </pc:sldChg>
      <pc:sldChg chg="modSp">
        <pc:chgData name="Lars" userId="c86407c5-7eca-44d1-a9bb-afe13fa7bdad" providerId="ADAL" clId="{B4B4E58A-E035-4846-893C-60D6F5AF1D15}" dt="2021-04-28T11:14:16.143" v="129" actId="20577"/>
        <pc:sldMkLst>
          <pc:docMk/>
          <pc:sldMk cId="1924647250" sldId="259"/>
        </pc:sldMkLst>
        <pc:spChg chg="mod">
          <ac:chgData name="Lars" userId="c86407c5-7eca-44d1-a9bb-afe13fa7bdad" providerId="ADAL" clId="{B4B4E58A-E035-4846-893C-60D6F5AF1D15}" dt="2021-04-28T11:14:16.143" v="129" actId="20577"/>
          <ac:spMkLst>
            <pc:docMk/>
            <pc:sldMk cId="1924647250" sldId="259"/>
            <ac:spMk id="3" creationId="{4DD515D1-FB6A-4FC4-A87E-C0A8BE2D38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F775-CFD2-4AEC-B5B9-F599F3127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9AF1B-2675-4DF5-81E4-85C82032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FE790-FA8B-4953-BF78-35836B134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2268C-86E4-4D5F-A2B3-837C726F9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D04C3-D2BE-4E81-B247-0D352E8C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575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5E31-933B-4AD9-A869-EC1E62D6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3B5B1-729C-4281-AD74-E253A4A99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73C2A-D108-46F9-8499-8AF63CB33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E10BA-3A2A-4268-A965-33A520691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74ACA-4429-4B6B-9632-96DFC762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850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B99B1-2A4F-4C20-AE9F-8F8B46C0A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967A50-6DBE-4733-83C7-883CDF773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DCFE3-BC7E-405B-95BB-E774796D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37C34-D900-4786-B379-489A43B3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ACC8B-4DA7-4AB2-B1A3-93768A3AC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12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F84A-6B52-4C26-A4AB-9C1412FE4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01E8C-E4ED-45F4-8287-CE3F27EA7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9FC0D-1AEC-4BB1-ACF9-8DF80E01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B24F7-B084-43AF-B9D3-2AB644EC2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3552B-701C-4F05-BEB8-D90F22F6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885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7044E-C6FE-457B-B7F7-98409EF2C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0D483-82AC-4EC5-B668-A91DFE144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D0B1A-2D3E-485D-8A9E-13284F8A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EF575-157D-4295-A401-22CE6F75F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49415-4BD5-4D6B-A3CE-AE88CD46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535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286F-68B4-40AD-B847-5EAD1F57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E6EC5-8D82-4967-A7D5-F7235731D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1424F-F8F1-40E3-B6D3-6764CFFD7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E6682-F463-4FB9-8559-2B272C784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DA761-08B4-41B0-97F2-BCDDD8288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1344D-1AB2-4485-8E3D-C143D5A61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79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75C1E-8230-47B6-B6AE-F48A366F2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0DF60-7066-42F1-ACB5-08D91DA7A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DA032-1167-4CC6-9D70-273F2F001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D0E23-FB4F-4BBD-8181-A7C447142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659FCD-79B2-4B3A-977F-5236722B3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77D64-7AD2-4867-AE12-CB4F0F6B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8DA02A-B779-4BA2-8C31-39821197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5C4E00-E95A-4F49-A899-4A74FD84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30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21127-D8F2-4FB2-BEC1-BB4118E7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71A47D-9632-4E76-BFDC-CC0085AE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7022D5-AC0E-4578-89A3-86A4FD48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312B5-0A26-406D-8C9E-30BE205E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815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8176E-C937-4B57-908A-DA7CE89A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D19449-E117-474C-9EB1-59754C341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EAD9A-4E2E-48B0-B3A6-50EBFD35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524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18137-CD1A-4163-86C5-86524E2F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9F0AA-A1B3-479F-ACB1-AF214B272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BBF08-0908-4989-A2D4-CD5D7B2F6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75B49-DFA9-4D8B-AB92-BD61705C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F4ED3-7C46-4072-979D-393572EA5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89154-C592-4E71-BE90-084A2509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74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3A3BA-B9E2-4ECF-8022-DA134DB14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7A871C-27C3-4914-A0FE-A81A33CF7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28CBE-A031-4D91-8B57-4BD1D32EB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26DEF-9164-4179-ADE1-BC4CD42F9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9862B-288C-4E8E-8111-22321014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DBD9A-6E83-4D46-95A2-F3711E87F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86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46BE62-A031-4ACF-A0D4-F16F7EFCC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BD334-4B9E-426E-B489-72D50CB42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54A98-12B0-42D3-95E6-C1DD61A40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5D42-133C-4373-930B-C20CC7F2C05F}" type="datetimeFigureOut">
              <a:rPr lang="sv-SE" smtClean="0"/>
              <a:t>2021-04-28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1E230-1364-4E14-8F37-F5383FADD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5E7A2-3A3E-4191-BD5F-622668AF8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4473D-F670-4EDB-9856-C236B91C71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777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B2BDC-2104-4DB6-96D6-072031E46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00601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Discussion on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Busy indication from </a:t>
            </a:r>
            <a:r>
              <a:rPr lang="en-US" sz="4400" dirty="0" err="1"/>
              <a:t>RRC_Inactive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based on LS from RAN2 </a:t>
            </a:r>
            <a:endParaRPr lang="sv-SE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282A91-F3A7-468C-88AE-11A253D68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9342"/>
            <a:ext cx="9144000" cy="718457"/>
          </a:xfrm>
        </p:spPr>
        <p:txBody>
          <a:bodyPr/>
          <a:lstStyle/>
          <a:p>
            <a:r>
              <a:rPr lang="sv-SE" dirty="0"/>
              <a:t>by Sony</a:t>
            </a:r>
          </a:p>
        </p:txBody>
      </p:sp>
    </p:spTree>
    <p:extLst>
      <p:ext uri="{BB962C8B-B14F-4D97-AF65-F5344CB8AC3E}">
        <p14:creationId xmlns:p14="http://schemas.microsoft.com/office/powerpoint/2010/main" val="269591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165C9-64E0-42C4-B30A-09D7DAAE3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338033"/>
            <a:ext cx="10515600" cy="681622"/>
          </a:xfrm>
        </p:spPr>
        <p:txBody>
          <a:bodyPr>
            <a:normAutofit/>
          </a:bodyPr>
          <a:lstStyle/>
          <a:p>
            <a:r>
              <a:rPr lang="en-US" sz="3200" dirty="0"/>
              <a:t>Identified Serious Issue based on the RAN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515D1-FB6A-4FC4-A87E-C0A8BE2D3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05" y="1581573"/>
            <a:ext cx="7281333" cy="5276427"/>
          </a:xfrm>
        </p:spPr>
        <p:txBody>
          <a:bodyPr>
            <a:normAutofit lnSpcReduction="10000"/>
          </a:bodyPr>
          <a:lstStyle/>
          <a:p>
            <a:r>
              <a:rPr lang="en-US" sz="1400" dirty="0"/>
              <a:t>After receiving paging message, the UE shall select </a:t>
            </a:r>
            <a:r>
              <a:rPr lang="en-US" sz="1400" dirty="0" err="1"/>
              <a:t>ResumeCause</a:t>
            </a:r>
            <a:r>
              <a:rPr lang="en-US" sz="1400" dirty="0"/>
              <a:t> for the </a:t>
            </a:r>
            <a:r>
              <a:rPr lang="en-US" sz="1400" dirty="0" err="1"/>
              <a:t>RRCResumeRequest</a:t>
            </a:r>
            <a:r>
              <a:rPr lang="en-US" sz="1400" dirty="0"/>
              <a:t>: </a:t>
            </a:r>
            <a:r>
              <a:rPr lang="en-US" sz="1400" i="1" dirty="0"/>
              <a:t>mt-Access</a:t>
            </a:r>
            <a:r>
              <a:rPr lang="en-US" sz="1400" dirty="0"/>
              <a:t> or perhaps </a:t>
            </a:r>
            <a:r>
              <a:rPr lang="en-US" sz="1400" i="1" dirty="0" err="1"/>
              <a:t>mo-Signalling</a:t>
            </a:r>
            <a:r>
              <a:rPr lang="en-US" sz="1400" i="1" dirty="0"/>
              <a:t> </a:t>
            </a:r>
            <a:r>
              <a:rPr lang="en-US" sz="1400" dirty="0"/>
              <a:t>in this case</a:t>
            </a:r>
            <a:r>
              <a:rPr lang="en-US" sz="1400" i="1" dirty="0"/>
              <a:t>.</a:t>
            </a:r>
          </a:p>
          <a:p>
            <a:r>
              <a:rPr lang="en-US" sz="1400" dirty="0"/>
              <a:t>Based on the cause value the RAN shall send </a:t>
            </a:r>
            <a:r>
              <a:rPr lang="en-US" sz="1400" dirty="0" err="1"/>
              <a:t>RRCResume</a:t>
            </a:r>
            <a:r>
              <a:rPr lang="en-US" sz="1400" dirty="0"/>
              <a:t> msg to resume all the SRB and DRBs stored in the UE context.</a:t>
            </a:r>
          </a:p>
          <a:p>
            <a:r>
              <a:rPr lang="en-US" sz="1400" dirty="0"/>
              <a:t>After receiving the </a:t>
            </a:r>
            <a:r>
              <a:rPr lang="en-US" sz="1400" dirty="0" err="1"/>
              <a:t>RRCResume</a:t>
            </a:r>
            <a:r>
              <a:rPr lang="en-US" sz="1400" dirty="0"/>
              <a:t> msg, the UE enters RRC Connected state and sends </a:t>
            </a:r>
            <a:r>
              <a:rPr lang="en-US" sz="1400" dirty="0" err="1"/>
              <a:t>RRCResumeComplete</a:t>
            </a:r>
            <a:r>
              <a:rPr lang="en-US" sz="1400" dirty="0"/>
              <a:t>. All SRB, DRBs are configured, and UE starts monitor the control channel for DL-scheduling, channel measurements, </a:t>
            </a:r>
            <a:r>
              <a:rPr lang="en-US" sz="1400" dirty="0" err="1"/>
              <a:t>etc</a:t>
            </a:r>
            <a:r>
              <a:rPr lang="en-US" sz="1400" dirty="0"/>
              <a:t>…</a:t>
            </a:r>
          </a:p>
          <a:p>
            <a:r>
              <a:rPr lang="en-US" sz="1400" dirty="0"/>
              <a:t>Since the RAN has data in the buffer it will schedule the data and send it to the UE.</a:t>
            </a:r>
          </a:p>
          <a:p>
            <a:r>
              <a:rPr lang="en-US" sz="1400" dirty="0"/>
              <a:t>AMF will later ACK the Reject Paging Indication to the UE and trigger the UE Context Release (NG-AP) to RAN. (N2 and N3 released, UE moved to CM-Idle)</a:t>
            </a:r>
          </a:p>
          <a:p>
            <a:r>
              <a:rPr lang="en-US" sz="1400" dirty="0"/>
              <a:t>The solution to reject Paging using a NAS message when the UE is in RRC-Inactive results in counter productive events for the UE. </a:t>
            </a:r>
          </a:p>
          <a:p>
            <a:pPr lvl="1"/>
            <a:r>
              <a:rPr lang="en-US" sz="1200" dirty="0"/>
              <a:t>The RRC Connection was resumed with all stored configurations</a:t>
            </a:r>
          </a:p>
          <a:p>
            <a:pPr lvl="1"/>
            <a:r>
              <a:rPr lang="en-US" sz="1200" dirty="0"/>
              <a:t>The DL data in RAN was sent to the UE even though the UE wanted to reject the page</a:t>
            </a:r>
          </a:p>
          <a:p>
            <a:pPr lvl="1"/>
            <a:r>
              <a:rPr lang="en-US" sz="1200" dirty="0"/>
              <a:t>The UE was then released to RRC-Idle/CM-Idle, which may be less efficient state</a:t>
            </a:r>
          </a:p>
          <a:p>
            <a:r>
              <a:rPr lang="en-US" sz="1400" dirty="0">
                <a:highlight>
                  <a:srgbClr val="FFFF00"/>
                </a:highlight>
              </a:rPr>
              <a:t>RAN has no tool to prevent all above to occur without specification changes!!!</a:t>
            </a:r>
          </a:p>
          <a:p>
            <a:endParaRPr lang="en-US" sz="1400" dirty="0"/>
          </a:p>
          <a:p>
            <a:r>
              <a:rPr lang="en-US" sz="1400" dirty="0"/>
              <a:t>To prevent this and make Reject Paging usable for RRC-Inactive a new cause value needs to be defined:</a:t>
            </a:r>
          </a:p>
          <a:p>
            <a:pPr lvl="1"/>
            <a:r>
              <a:rPr lang="en-US" sz="1200" dirty="0"/>
              <a:t>RAN can detect that the UE is rejecting the page and stop the resume procedure</a:t>
            </a:r>
          </a:p>
          <a:p>
            <a:pPr lvl="1"/>
            <a:r>
              <a:rPr lang="en-US" sz="1200" dirty="0"/>
              <a:t>RAN can the Release the UE to either RRC-Inactive (new I-RNTI) or RRC-Idle</a:t>
            </a:r>
          </a:p>
          <a:p>
            <a:pPr lvl="1"/>
            <a:r>
              <a:rPr lang="en-US" sz="1200" dirty="0"/>
              <a:t>In case UE is released to RRC-Idle the RAN sends a UE Context Release Request to AMF.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3E4999-04E5-4B4F-8DEC-57C9FA11C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3781" y="1305425"/>
            <a:ext cx="3058528" cy="14495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DBC1E1-D22D-45CE-AC4C-13DAE961C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2729" y="5425217"/>
            <a:ext cx="4080631" cy="136768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192A12A-0E22-46E6-B45A-91D492A1A2BC}"/>
              </a:ext>
            </a:extLst>
          </p:cNvPr>
          <p:cNvSpPr/>
          <p:nvPr/>
        </p:nvSpPr>
        <p:spPr>
          <a:xfrm>
            <a:off x="8628816" y="4554176"/>
            <a:ext cx="29734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>
                <a:latin typeface="Times New Roman" panose="02020603050405020304" pitchFamily="18" charset="0"/>
                <a:ea typeface="Times New Roman" panose="02020603050405020304" pitchFamily="18" charset="0"/>
              </a:rPr>
              <a:t>…to transit a UE in RRC_INACTIVE back to RRC_INACTIVE when the UE tries to resume; or to transit a UE in RRC_INACTIVE to RRC_IDLE when the UE tries to resume... </a:t>
            </a:r>
            <a:endParaRPr lang="en-US" sz="11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EF64EE-3069-4259-97F4-544F810198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063" y="944368"/>
            <a:ext cx="568642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4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F7B63-DD33-4793-BE20-05C7D182E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227" y="371899"/>
            <a:ext cx="10515600" cy="942128"/>
          </a:xfrm>
        </p:spPr>
        <p:txBody>
          <a:bodyPr/>
          <a:lstStyle/>
          <a:p>
            <a:r>
              <a:rPr lang="en-US" sz="3200" dirty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8DC88-C50E-475F-8E2A-FAA9A3442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227" y="1605280"/>
            <a:ext cx="11480800" cy="4779191"/>
          </a:xfrm>
        </p:spPr>
        <p:txBody>
          <a:bodyPr>
            <a:normAutofit fontScale="62500" lnSpcReduction="20000"/>
          </a:bodyPr>
          <a:lstStyle/>
          <a:p>
            <a:r>
              <a:rPr lang="en-US" sz="2300" dirty="0"/>
              <a:t>There are fundamental issues to respond with a NAS SR including the Reject Paging Indication to RAN paging without any changes to the RRC specification.</a:t>
            </a:r>
          </a:p>
          <a:p>
            <a:endParaRPr lang="en-US" sz="2300" dirty="0"/>
          </a:p>
          <a:p>
            <a:r>
              <a:rPr lang="en-US" sz="2300" dirty="0"/>
              <a:t>There is no way to prevent RAN from continuing the Resume procedure which results in: </a:t>
            </a:r>
          </a:p>
          <a:p>
            <a:pPr lvl="1"/>
            <a:r>
              <a:rPr lang="en-US" sz="2300" dirty="0"/>
              <a:t>The RRC Connection will be resumed with all the stored configurations</a:t>
            </a:r>
          </a:p>
          <a:p>
            <a:pPr lvl="1"/>
            <a:r>
              <a:rPr lang="en-US" sz="2300" b="1" dirty="0"/>
              <a:t>The DL data that RAN has in the buffer (which triggered the page) will be sent to the UE even though the UE wanted to reject the page</a:t>
            </a:r>
          </a:p>
          <a:p>
            <a:pPr lvl="1"/>
            <a:r>
              <a:rPr lang="en-US" sz="2300" dirty="0"/>
              <a:t>The UE will be released to RRC-Idle/CM-Idle after receiving the data and the NAS ACK.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sz="2300" dirty="0">
                <a:solidFill>
                  <a:srgbClr val="FF0000"/>
                </a:solidFill>
              </a:rPr>
              <a:t>The way forward to reuse the NAS based Reject Paging Indication proposed by RAN2 is </a:t>
            </a:r>
            <a:r>
              <a:rPr lang="en-US" sz="2300" b="1" dirty="0">
                <a:solidFill>
                  <a:srgbClr val="FF0000"/>
                </a:solidFill>
              </a:rPr>
              <a:t>not a viable way forward</a:t>
            </a:r>
            <a:r>
              <a:rPr lang="en-US" sz="2300" dirty="0">
                <a:solidFill>
                  <a:srgbClr val="FF0000"/>
                </a:solidFill>
              </a:rPr>
              <a:t>! </a:t>
            </a:r>
          </a:p>
          <a:p>
            <a:endParaRPr lang="en-US" sz="2300" dirty="0"/>
          </a:p>
          <a:p>
            <a:r>
              <a:rPr lang="en-US" sz="2300" dirty="0"/>
              <a:t>An alternative way forward would be to add a new cause value (mt-reject) which the RAN can detect and prevent the resumption of data radio bearers and release the UE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600" b="1" dirty="0">
                <a:highlight>
                  <a:srgbClr val="FFFF00"/>
                </a:highlight>
              </a:rPr>
              <a:t>Proposal</a:t>
            </a:r>
          </a:p>
          <a:p>
            <a:r>
              <a:rPr lang="en-US" sz="2300" dirty="0"/>
              <a:t>SA2 should describe our concern and ask RAN2 to reconsider their decision</a:t>
            </a:r>
          </a:p>
          <a:p>
            <a:pPr lvl="1"/>
            <a:r>
              <a:rPr lang="en-US" sz="2000" dirty="0"/>
              <a:t>Sony can volunteer to write an LS-draft for SA2#145 meeting</a:t>
            </a:r>
          </a:p>
          <a:p>
            <a:r>
              <a:rPr lang="en-US" sz="2300" dirty="0"/>
              <a:t>Only specify Reject Paging Indication for CM-Idle in SA2#145 meeting, align the specification later when RAN2 responds to the LS</a:t>
            </a:r>
          </a:p>
          <a:p>
            <a:r>
              <a:rPr lang="en-US" sz="2300" dirty="0"/>
              <a:t>Discuss the options </a:t>
            </a:r>
            <a:r>
              <a:rPr lang="en-US" sz="2300"/>
              <a:t>for RRC-Inactive more </a:t>
            </a:r>
            <a:r>
              <a:rPr lang="en-US" sz="2300" dirty="0"/>
              <a:t>in detail during the </a:t>
            </a:r>
            <a:r>
              <a:rPr lang="en-US" sz="2300"/>
              <a:t>SA2#145 meeting.</a:t>
            </a:r>
            <a:endParaRPr lang="en-US" sz="23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1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21E6-14A7-4FA8-A35D-276E14502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302"/>
          </a:xfrm>
        </p:spPr>
        <p:txBody>
          <a:bodyPr>
            <a:normAutofit/>
          </a:bodyPr>
          <a:lstStyle/>
          <a:p>
            <a:r>
              <a:rPr lang="en-US" sz="3200" dirty="0"/>
              <a:t>R2-2104354: LS on NAS-based busy indication</a:t>
            </a:r>
            <a:endParaRPr lang="sv-S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8E5B9-0470-432C-ABE2-4CD30DDAE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7455" y="1500635"/>
            <a:ext cx="5828465" cy="4964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/>
              <a:t>Tentative answers to RAN2 LS</a:t>
            </a:r>
          </a:p>
          <a:p>
            <a:pPr marL="0" indent="0">
              <a:buNone/>
            </a:pPr>
            <a:r>
              <a:rPr lang="en-US" sz="1800" dirty="0"/>
              <a:t>Q1-answer: Yes, the impacts are valid.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Q2-answer: Yes, there are further impact and more serious issue….</a:t>
            </a:r>
            <a:r>
              <a:rPr lang="en-US" sz="1800" b="1" dirty="0" err="1"/>
              <a:t>bla</a:t>
            </a:r>
            <a:r>
              <a:rPr lang="en-US" sz="1800" b="1" dirty="0"/>
              <a:t> </a:t>
            </a:r>
            <a:r>
              <a:rPr lang="en-US" sz="1800" b="1" dirty="0" err="1"/>
              <a:t>bla</a:t>
            </a:r>
            <a:r>
              <a:rPr lang="en-US" sz="1800" b="1" dirty="0"/>
              <a:t> </a:t>
            </a:r>
            <a:r>
              <a:rPr lang="en-US" sz="1800" b="1" dirty="0" err="1"/>
              <a:t>bla</a:t>
            </a:r>
            <a:endParaRPr lang="en-US" sz="1800" b="1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Q3- answer: Specification impact can be handled within the rel-17 timeframe.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Ask RAN2 to reconsider the decision based on the serious issue found.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201EF3-D5F2-4038-AB69-819BF964F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58" y="1500635"/>
            <a:ext cx="5022883" cy="3960070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6446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26E9BA9D634419308D1AF46A0D7D6" ma:contentTypeVersion="13" ma:contentTypeDescription="Create a new document." ma:contentTypeScope="" ma:versionID="1957dc88d2468b5b2b3a81ad414c202a">
  <xsd:schema xmlns:xsd="http://www.w3.org/2001/XMLSchema" xmlns:xs="http://www.w3.org/2001/XMLSchema" xmlns:p="http://schemas.microsoft.com/office/2006/metadata/properties" xmlns:ns3="98268a45-3bf3-4b2f-bb0c-8ef524ddf665" xmlns:ns4="4005da23-47eb-47c1-b23e-77bd3eb6a176" targetNamespace="http://schemas.microsoft.com/office/2006/metadata/properties" ma:root="true" ma:fieldsID="09e3d0fe25fa05a31e24b0e7e9693545" ns3:_="" ns4:_="">
    <xsd:import namespace="98268a45-3bf3-4b2f-bb0c-8ef524ddf665"/>
    <xsd:import namespace="4005da23-47eb-47c1-b23e-77bd3eb6a17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268a45-3bf3-4b2f-bb0c-8ef524ddf6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5da23-47eb-47c1-b23e-77bd3eb6a1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53D51D-22E8-4D19-973C-E639C377D4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268a45-3bf3-4b2f-bb0c-8ef524ddf665"/>
    <ds:schemaRef ds:uri="4005da23-47eb-47c1-b23e-77bd3eb6a1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AFA70-5CC6-44F7-AB1B-FA34E70AFB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98574A-37CB-46DF-A67C-8E30839728D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630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Discussion on  Busy indication from RRC_Inactive  based on LS from RAN2 </vt:lpstr>
      <vt:lpstr>Identified Serious Issue based on the RAN decision</vt:lpstr>
      <vt:lpstr>Conclusion</vt:lpstr>
      <vt:lpstr>R2-2104354: LS on NAS-based busy indication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Busy indication from RRC_Inactive</dc:title>
  <dc:creator>Reject Paging Indication</dc:creator>
  <cp:lastModifiedBy>Reject Paging Indication</cp:lastModifiedBy>
  <cp:revision>16</cp:revision>
  <dcterms:created xsi:type="dcterms:W3CDTF">2021-04-27T15:45:01Z</dcterms:created>
  <dcterms:modified xsi:type="dcterms:W3CDTF">2021-04-28T11:36:07Z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0x010100D9D26E9BA9D634419308D1AF46A0D7D6</vt:lpwstr>
  </property>
</Properties>
</file>