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5058" r:id="rId3"/>
    <p:sldId id="257" r:id="rId4"/>
    <p:sldId id="258" r:id="rId5"/>
    <p:sldId id="259" r:id="rId6"/>
    <p:sldId id="260" r:id="rId7"/>
    <p:sldId id="15054" r:id="rId8"/>
    <p:sldId id="15055" r:id="rId9"/>
    <p:sldId id="15056" r:id="rId10"/>
    <p:sldId id="261" r:id="rId11"/>
    <p:sldId id="15057"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34745-3EEB-444F-97E9-E47F971C60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ACB66C-CE9C-4A3F-8857-1FDCC627BB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F96A6D-9B89-43EE-A6E0-E73C1A45D3E5}"/>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5" name="Footer Placeholder 4">
            <a:extLst>
              <a:ext uri="{FF2B5EF4-FFF2-40B4-BE49-F238E27FC236}">
                <a16:creationId xmlns:a16="http://schemas.microsoft.com/office/drawing/2014/main" id="{D2867B6C-DFDD-437E-89BE-75B4183D8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52BD5F-E607-4307-AFBA-31AEEF9FF0B7}"/>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933496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FD83-AB3C-4C6C-BE29-F7CF7A58AD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621D31-73BA-40BC-9422-8837243EB2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3D1D2D-2527-498C-B4E7-8DD5D97A6D9A}"/>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5" name="Footer Placeholder 4">
            <a:extLst>
              <a:ext uri="{FF2B5EF4-FFF2-40B4-BE49-F238E27FC236}">
                <a16:creationId xmlns:a16="http://schemas.microsoft.com/office/drawing/2014/main" id="{97E4EB2D-70AB-4251-83AE-1929FA43A6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557992-C836-4620-BBEC-D360C5C89904}"/>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35965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BDDF9-36D1-46BE-BD9F-B9C8C674B1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374DC7-911A-480C-BD51-07549CE7BA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1DDAE-06D2-4CF3-8F8B-1710C4014482}"/>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5" name="Footer Placeholder 4">
            <a:extLst>
              <a:ext uri="{FF2B5EF4-FFF2-40B4-BE49-F238E27FC236}">
                <a16:creationId xmlns:a16="http://schemas.microsoft.com/office/drawing/2014/main" id="{2FE816DD-526E-48DD-B45B-E443F63079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370CE-F9B1-4F8B-BB29-1D85A72170AD}"/>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1785225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A630-5C34-4076-8DD3-20C3EFF3B7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C8895-5B0D-4CA1-96D4-32DECBFFC5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D8C68-C740-4D5E-BD22-4D6EF3ADBBE3}"/>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5" name="Footer Placeholder 4">
            <a:extLst>
              <a:ext uri="{FF2B5EF4-FFF2-40B4-BE49-F238E27FC236}">
                <a16:creationId xmlns:a16="http://schemas.microsoft.com/office/drawing/2014/main" id="{DD668E49-5B2F-438C-9B84-6D77B7D00E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38DCB-1B16-465A-A72A-5FE587D0C99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201865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35DC-3A51-4D51-AFCF-4D2ED9CE2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8A226DA-06CE-4926-B6C2-A76A709805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845543-394D-4CC9-8864-F547BE3BC0DB}"/>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5" name="Footer Placeholder 4">
            <a:extLst>
              <a:ext uri="{FF2B5EF4-FFF2-40B4-BE49-F238E27FC236}">
                <a16:creationId xmlns:a16="http://schemas.microsoft.com/office/drawing/2014/main" id="{379E54C6-CAF3-4407-8765-12E8628A06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E89F7-D742-40BC-8C51-FC4056A18C17}"/>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115365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ED244-8718-453E-8996-5A78223F05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58D8D9-A5C5-48B5-86C2-9B4A30B1C1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A5127F-C375-4E3F-B633-6D59EF4E64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54C822-0129-42D0-8FB2-824861ADA63A}"/>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6" name="Footer Placeholder 5">
            <a:extLst>
              <a:ext uri="{FF2B5EF4-FFF2-40B4-BE49-F238E27FC236}">
                <a16:creationId xmlns:a16="http://schemas.microsoft.com/office/drawing/2014/main" id="{45CB0AC9-E9F1-4F43-A248-80D877B9FE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B0E18F-8D80-4A6D-B011-99DCFD2BBEA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45534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12319-6B28-4995-93F7-AA303E3BC9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54075-8D2A-4341-8980-1A6C6D476E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9F79BF-B9D3-42FA-BE67-9E89014B5F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9D6413-5906-47B0-BBA4-C19C34390A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1A2C55-FC1D-4017-A99D-8547993F0C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04F0D2-27ED-48FC-9D25-E677AD294649}"/>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8" name="Footer Placeholder 7">
            <a:extLst>
              <a:ext uri="{FF2B5EF4-FFF2-40B4-BE49-F238E27FC236}">
                <a16:creationId xmlns:a16="http://schemas.microsoft.com/office/drawing/2014/main" id="{17636030-B7AC-45BD-8464-1FFB37D06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18AF23-D060-467F-88A4-9307ABACBEC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890698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7EF65-564F-4E68-BA20-368C463DD8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7FD871-34A9-4959-8052-7BF42813D25A}"/>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4" name="Footer Placeholder 3">
            <a:extLst>
              <a:ext uri="{FF2B5EF4-FFF2-40B4-BE49-F238E27FC236}">
                <a16:creationId xmlns:a16="http://schemas.microsoft.com/office/drawing/2014/main" id="{94001ADE-E89E-48D3-B1D9-D6F3BE39E3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E76E58-FF0B-4593-A6DF-65F08A28FF7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405046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F942A6-DF38-430D-A2EE-A44D5A920E10}"/>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3" name="Footer Placeholder 2">
            <a:extLst>
              <a:ext uri="{FF2B5EF4-FFF2-40B4-BE49-F238E27FC236}">
                <a16:creationId xmlns:a16="http://schemas.microsoft.com/office/drawing/2014/main" id="{28FDA8A4-2061-4E5C-BEB7-173522A66C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9BA258-1474-4254-B769-7E735FB52DC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288794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704A-862E-43BF-BFC9-E43AEE5752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82A717-7F8D-4FAE-B169-959FF98ABF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36E4E2-CF99-41A7-8975-06E6CC0728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67C13E-4C1F-4FD3-92C3-D6447D8240D1}"/>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6" name="Footer Placeholder 5">
            <a:extLst>
              <a:ext uri="{FF2B5EF4-FFF2-40B4-BE49-F238E27FC236}">
                <a16:creationId xmlns:a16="http://schemas.microsoft.com/office/drawing/2014/main" id="{5564085A-5585-40B7-B484-B1F150EE76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3BDFC-C830-41BE-A1DB-3CC1B5B2D589}"/>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693013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86448-6DED-4999-8132-F5CF6CF730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E3C390-F14F-4C7D-9BA9-7125D6DA00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83DD93-1FCD-4C7E-AFE3-6713AA57A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40367E-9971-4540-8B52-180ECAD88977}"/>
              </a:ext>
            </a:extLst>
          </p:cNvPr>
          <p:cNvSpPr>
            <a:spLocks noGrp="1"/>
          </p:cNvSpPr>
          <p:nvPr>
            <p:ph type="dt" sz="half" idx="10"/>
          </p:nvPr>
        </p:nvSpPr>
        <p:spPr/>
        <p:txBody>
          <a:bodyPr/>
          <a:lstStyle/>
          <a:p>
            <a:fld id="{481FD6E1-C89A-474A-8353-DB594C02DA8D}" type="datetimeFigureOut">
              <a:rPr lang="en-US" smtClean="0"/>
              <a:t>5/11/2021</a:t>
            </a:fld>
            <a:endParaRPr lang="en-US"/>
          </a:p>
        </p:txBody>
      </p:sp>
      <p:sp>
        <p:nvSpPr>
          <p:cNvPr id="6" name="Footer Placeholder 5">
            <a:extLst>
              <a:ext uri="{FF2B5EF4-FFF2-40B4-BE49-F238E27FC236}">
                <a16:creationId xmlns:a16="http://schemas.microsoft.com/office/drawing/2014/main" id="{D2A93F1B-EBE5-40CC-B646-FCA9AB8D6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285BD8-123D-4219-B618-A47509AAF601}"/>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998262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6DFE5A-D1E8-40B2-B172-F12E7AE360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F44D16-D988-4DA0-AAE6-34EF4DFBFC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673AB-ABCA-454D-9CC1-BC96BC7F24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FD6E1-C89A-474A-8353-DB594C02DA8D}" type="datetimeFigureOut">
              <a:rPr lang="en-US" smtClean="0"/>
              <a:t>5/11/2021</a:t>
            </a:fld>
            <a:endParaRPr lang="en-US"/>
          </a:p>
        </p:txBody>
      </p:sp>
      <p:sp>
        <p:nvSpPr>
          <p:cNvPr id="5" name="Footer Placeholder 4">
            <a:extLst>
              <a:ext uri="{FF2B5EF4-FFF2-40B4-BE49-F238E27FC236}">
                <a16:creationId xmlns:a16="http://schemas.microsoft.com/office/drawing/2014/main" id="{49704007-EA92-4EC5-9F39-B1F3118C6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F99E89-3648-4C05-8931-C420A76727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4611C-6553-4D0F-A2F8-7266C12B304B}" type="slidenum">
              <a:rPr lang="en-US" smtClean="0"/>
              <a:t>‹#›</a:t>
            </a:fld>
            <a:endParaRPr lang="en-US"/>
          </a:p>
        </p:txBody>
      </p:sp>
    </p:spTree>
    <p:extLst>
      <p:ext uri="{BB962C8B-B14F-4D97-AF65-F5344CB8AC3E}">
        <p14:creationId xmlns:p14="http://schemas.microsoft.com/office/powerpoint/2010/main" val="1809184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4622.zip" TargetMode="External"/><Relationship Id="rId2" Type="http://schemas.openxmlformats.org/officeDocument/2006/relationships/hyperlink" Target="file:///C:\Users\ecsphen\Documents\SA2\TSGS2_145E_Electronic_2021-05\Docs\S2-2104229.zip" TargetMode="External"/><Relationship Id="rId1" Type="http://schemas.openxmlformats.org/officeDocument/2006/relationships/slideLayout" Target="../slideLayouts/slideLayout2.xml"/><Relationship Id="rId4" Type="http://schemas.openxmlformats.org/officeDocument/2006/relationships/hyperlink" Target="file:///C:\Users\ecsphen\Documents\SA2\TSGS2_145E_Electronic_2021-05\Docs\S2-2104692.zi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4336.zip" TargetMode="External"/><Relationship Id="rId2" Type="http://schemas.openxmlformats.org/officeDocument/2006/relationships/hyperlink" Target="file:///C:\Users\ecsphen\Documents\SA2\TSGS2_145E_Electronic_2021-05\Docs\S2-2103760.zip" TargetMode="External"/><Relationship Id="rId1" Type="http://schemas.openxmlformats.org/officeDocument/2006/relationships/slideLayout" Target="../slideLayouts/slideLayout2.xml"/><Relationship Id="rId6" Type="http://schemas.openxmlformats.org/officeDocument/2006/relationships/hyperlink" Target="file:///C:\Users\ecsphen\Documents\SA2\TSGS2_145E_Electronic_2021-05\Docs\S2-2104603.zip" TargetMode="External"/><Relationship Id="rId5" Type="http://schemas.openxmlformats.org/officeDocument/2006/relationships/hyperlink" Target="file:///C:\Users\ecsphen\Documents\SA2\TSGS2_145E_Electronic_2021-05\Docs\S2-2104602.zip" TargetMode="External"/><Relationship Id="rId4" Type="http://schemas.openxmlformats.org/officeDocument/2006/relationships/hyperlink" Target="file:///C:\Users\ecsphen\Documents\SA2\TSGS2_145E_Electronic_2021-05\Docs\S2-2104584.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4443.zip" TargetMode="External"/><Relationship Id="rId2" Type="http://schemas.openxmlformats.org/officeDocument/2006/relationships/hyperlink" Target="file:///C:\Users\ecsphen\Documents\SA2\TSGS2_145E_Electronic_2021-05\Docs\S2-2104442.zi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file:///C:\Users\ecsphen\Documents\SA2\TSGS2_145E_Electronic_2021-05\Docs\S2-2104338.zip" TargetMode="External"/><Relationship Id="rId3" Type="http://schemas.openxmlformats.org/officeDocument/2006/relationships/hyperlink" Target="file:///C:\Users\ecsphen\Documents\SA2\TSGS2_145E_Electronic_2021-05\Docs\S2-2104176.zip" TargetMode="External"/><Relationship Id="rId7" Type="http://schemas.openxmlformats.org/officeDocument/2006/relationships/hyperlink" Target="file:///C:\Users\ecsphen\Documents\SA2\TSGS2_145E_Electronic_2021-05\Docs\S2-2104356.zip" TargetMode="External"/><Relationship Id="rId2" Type="http://schemas.openxmlformats.org/officeDocument/2006/relationships/hyperlink" Target="file:///C:\Users\ecsphen\Documents\SA2\TSGS2_145E_Electronic_2021-05\Docs\S2-2103747.zip" TargetMode="External"/><Relationship Id="rId1" Type="http://schemas.openxmlformats.org/officeDocument/2006/relationships/slideLayout" Target="../slideLayouts/slideLayout2.xml"/><Relationship Id="rId6" Type="http://schemas.openxmlformats.org/officeDocument/2006/relationships/hyperlink" Target="file:///C:\Users\ecsphen\Documents\SA2\TSGS2_145E_Electronic_2021-05\Docs\S2-2104353.zip" TargetMode="External"/><Relationship Id="rId5" Type="http://schemas.openxmlformats.org/officeDocument/2006/relationships/hyperlink" Target="file:///C:\Users\ecsphen\Documents\SA2\TSGS2_145E_Electronic_2021-05\Docs\S2-2104352.zip" TargetMode="External"/><Relationship Id="rId10" Type="http://schemas.openxmlformats.org/officeDocument/2006/relationships/hyperlink" Target="file:///C:\Users\ecsphen\Documents\SA2\TSGS2_145E_Electronic_2021-05\Docs\S2-2104607.zip" TargetMode="External"/><Relationship Id="rId4" Type="http://schemas.openxmlformats.org/officeDocument/2006/relationships/hyperlink" Target="file:///C:\Users\ecsphen\Documents\SA2\TSGS2_145E_Electronic_2021-05\Docs\S2-2104215.zip" TargetMode="External"/><Relationship Id="rId9" Type="http://schemas.openxmlformats.org/officeDocument/2006/relationships/hyperlink" Target="file:///C:\Users\ecsphen\Documents\SA2\TSGS2_145E_Electronic_2021-05\Docs\S2-2104606.zi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3979.zip" TargetMode="External"/><Relationship Id="rId2" Type="http://schemas.openxmlformats.org/officeDocument/2006/relationships/hyperlink" Target="file:///C:\Users\ecsphen\Documents\SA2\TSGS2_145E_Electronic_2021-05\Docs\S2-2103978.zip" TargetMode="External"/><Relationship Id="rId1" Type="http://schemas.openxmlformats.org/officeDocument/2006/relationships/slideLayout" Target="../slideLayouts/slideLayout2.xml"/><Relationship Id="rId4" Type="http://schemas.openxmlformats.org/officeDocument/2006/relationships/hyperlink" Target="file:///C:\Users\ecsphen\Documents\SA2\TSGS2_145E_Electronic_2021-05\Docs\S2-2104332.zi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84863-128D-4274-9077-FB088B078903}"/>
              </a:ext>
            </a:extLst>
          </p:cNvPr>
          <p:cNvSpPr>
            <a:spLocks noGrp="1"/>
          </p:cNvSpPr>
          <p:nvPr>
            <p:ph type="ctrTitle"/>
          </p:nvPr>
        </p:nvSpPr>
        <p:spPr/>
        <p:txBody>
          <a:bodyPr>
            <a:normAutofit fontScale="90000"/>
          </a:bodyPr>
          <a:lstStyle/>
          <a:p>
            <a:r>
              <a:rPr lang="en-US" dirty="0"/>
              <a:t>SA2#145e </a:t>
            </a:r>
            <a:br>
              <a:rPr lang="en-US" dirty="0"/>
            </a:br>
            <a:r>
              <a:rPr lang="en-US" dirty="0" err="1"/>
              <a:t>eNPN</a:t>
            </a:r>
            <a:r>
              <a:rPr lang="en-US" dirty="0"/>
              <a:t> preparation </a:t>
            </a:r>
            <a:br>
              <a:rPr lang="en-US" dirty="0"/>
            </a:br>
            <a:r>
              <a:rPr lang="en-US" dirty="0"/>
              <a:t>conference call</a:t>
            </a:r>
          </a:p>
        </p:txBody>
      </p:sp>
      <p:sp>
        <p:nvSpPr>
          <p:cNvPr id="3" name="Subtitle 2">
            <a:extLst>
              <a:ext uri="{FF2B5EF4-FFF2-40B4-BE49-F238E27FC236}">
                <a16:creationId xmlns:a16="http://schemas.microsoft.com/office/drawing/2014/main" id="{D8C5FB4D-12BD-42CD-9F88-533BB78F7ACE}"/>
              </a:ext>
            </a:extLst>
          </p:cNvPr>
          <p:cNvSpPr>
            <a:spLocks noGrp="1"/>
          </p:cNvSpPr>
          <p:nvPr>
            <p:ph type="subTitle" idx="1"/>
          </p:nvPr>
        </p:nvSpPr>
        <p:spPr/>
        <p:txBody>
          <a:bodyPr/>
          <a:lstStyle/>
          <a:p>
            <a:r>
              <a:rPr lang="en-US" dirty="0"/>
              <a:t>20210512</a:t>
            </a:r>
          </a:p>
        </p:txBody>
      </p:sp>
    </p:spTree>
    <p:extLst>
      <p:ext uri="{BB962C8B-B14F-4D97-AF65-F5344CB8AC3E}">
        <p14:creationId xmlns:p14="http://schemas.microsoft.com/office/powerpoint/2010/main" val="891413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08F30-9D04-42DF-960A-095F49631ABD}"/>
              </a:ext>
            </a:extLst>
          </p:cNvPr>
          <p:cNvSpPr>
            <a:spLocks noGrp="1"/>
          </p:cNvSpPr>
          <p:nvPr>
            <p:ph type="title"/>
          </p:nvPr>
        </p:nvSpPr>
        <p:spPr>
          <a:xfrm>
            <a:off x="838200" y="365125"/>
            <a:ext cx="10515600" cy="777875"/>
          </a:xfrm>
        </p:spPr>
        <p:txBody>
          <a:bodyPr/>
          <a:lstStyle/>
          <a:p>
            <a:r>
              <a:rPr lang="en-US" dirty="0"/>
              <a:t>Handling of SUCI/SUPI format for CH selection </a:t>
            </a:r>
          </a:p>
        </p:txBody>
      </p:sp>
      <p:sp>
        <p:nvSpPr>
          <p:cNvPr id="3" name="Content Placeholder 2">
            <a:extLst>
              <a:ext uri="{FF2B5EF4-FFF2-40B4-BE49-F238E27FC236}">
                <a16:creationId xmlns:a16="http://schemas.microsoft.com/office/drawing/2014/main" id="{A0EA3538-69C0-4DB0-A506-5EB5068BB77E}"/>
              </a:ext>
            </a:extLst>
          </p:cNvPr>
          <p:cNvSpPr>
            <a:spLocks noGrp="1"/>
          </p:cNvSpPr>
          <p:nvPr>
            <p:ph idx="1"/>
          </p:nvPr>
        </p:nvSpPr>
        <p:spPr>
          <a:xfrm>
            <a:off x="356616" y="1344168"/>
            <a:ext cx="11512296" cy="4832795"/>
          </a:xfrm>
        </p:spPr>
        <p:txBody>
          <a:bodyPr/>
          <a:lstStyle/>
          <a:p>
            <a:r>
              <a:rPr lang="en-US" dirty="0"/>
              <a:t>23.501 states: </a:t>
            </a:r>
          </a:p>
          <a:p>
            <a:pPr lvl="1"/>
            <a:r>
              <a:rPr lang="en-US" dirty="0"/>
              <a:t>“Network Specific Identifier are not supported for the case the Credentials Holder is provided by a PLMN”</a:t>
            </a:r>
          </a:p>
          <a:p>
            <a:pPr lvl="1"/>
            <a:r>
              <a:rPr lang="en-US" dirty="0"/>
              <a:t>“</a:t>
            </a:r>
            <a:r>
              <a:rPr lang="en-GB" dirty="0"/>
              <a:t>PLMN operator can use its own PLMN IDs for SNPN(s) along with NID(s),</a:t>
            </a:r>
            <a:r>
              <a:rPr lang="en-US" dirty="0"/>
              <a:t>”</a:t>
            </a:r>
          </a:p>
          <a:p>
            <a:r>
              <a:rPr lang="en-US" dirty="0"/>
              <a:t>Way forward?</a:t>
            </a:r>
          </a:p>
          <a:p>
            <a:pPr lvl="1"/>
            <a:r>
              <a:rPr lang="en-US" dirty="0"/>
              <a:t>For support of CH as SNPN</a:t>
            </a:r>
          </a:p>
          <a:p>
            <a:pPr lvl="2"/>
            <a:r>
              <a:rPr lang="en-US" dirty="0"/>
              <a:t>…</a:t>
            </a:r>
          </a:p>
          <a:p>
            <a:pPr lvl="1"/>
            <a:r>
              <a:rPr lang="en-US" dirty="0"/>
              <a:t>For support of CH as PLMN</a:t>
            </a:r>
          </a:p>
          <a:p>
            <a:pPr lvl="2"/>
            <a:r>
              <a:rPr lang="en-US" dirty="0"/>
              <a:t>…</a:t>
            </a:r>
          </a:p>
          <a:p>
            <a:pPr lvl="1"/>
            <a:r>
              <a:rPr lang="en-US" dirty="0"/>
              <a:t> </a:t>
            </a:r>
          </a:p>
        </p:txBody>
      </p:sp>
    </p:spTree>
    <p:extLst>
      <p:ext uri="{BB962C8B-B14F-4D97-AF65-F5344CB8AC3E}">
        <p14:creationId xmlns:p14="http://schemas.microsoft.com/office/powerpoint/2010/main" val="2477962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C44E-7E5C-417B-B350-0DEF14719950}"/>
              </a:ext>
            </a:extLst>
          </p:cNvPr>
          <p:cNvSpPr>
            <a:spLocks noGrp="1"/>
          </p:cNvSpPr>
          <p:nvPr>
            <p:ph type="title"/>
          </p:nvPr>
        </p:nvSpPr>
        <p:spPr>
          <a:xfrm>
            <a:off x="384048" y="365125"/>
            <a:ext cx="11457432" cy="1325563"/>
          </a:xfrm>
        </p:spPr>
        <p:txBody>
          <a:bodyPr>
            <a:normAutofit/>
          </a:bodyPr>
          <a:lstStyle/>
          <a:p>
            <a:r>
              <a:rPr lang="en-US" dirty="0"/>
              <a:t>Whether to document registration procedure as part of existing procedure or separately</a:t>
            </a:r>
          </a:p>
        </p:txBody>
      </p:sp>
      <p:sp>
        <p:nvSpPr>
          <p:cNvPr id="3" name="Content Placeholder 2">
            <a:extLst>
              <a:ext uri="{FF2B5EF4-FFF2-40B4-BE49-F238E27FC236}">
                <a16:creationId xmlns:a16="http://schemas.microsoft.com/office/drawing/2014/main" id="{4BD10AD6-462F-47F1-AB4B-C53A17A00353}"/>
              </a:ext>
            </a:extLst>
          </p:cNvPr>
          <p:cNvSpPr>
            <a:spLocks noGrp="1"/>
          </p:cNvSpPr>
          <p:nvPr>
            <p:ph idx="1"/>
          </p:nvPr>
        </p:nvSpPr>
        <p:spPr>
          <a:xfrm>
            <a:off x="384048" y="3986785"/>
            <a:ext cx="10969752" cy="2190178"/>
          </a:xfrm>
        </p:spPr>
        <p:txBody>
          <a:bodyPr/>
          <a:lstStyle/>
          <a:p>
            <a:r>
              <a:rPr lang="en-US" sz="2000" dirty="0"/>
              <a:t>Both S2-2104229 and S2-2104622 proposes separate clause, while S2-2104692 re-uses existing clause</a:t>
            </a:r>
          </a:p>
          <a:p>
            <a:r>
              <a:rPr lang="en-US" dirty="0"/>
              <a:t>Way forward:</a:t>
            </a:r>
          </a:p>
          <a:p>
            <a:pPr lvl="1"/>
            <a:r>
              <a:rPr lang="en-US" dirty="0"/>
              <a:t>Propose to document onboarding registration procedure in a separate clause</a:t>
            </a:r>
          </a:p>
        </p:txBody>
      </p:sp>
      <p:graphicFrame>
        <p:nvGraphicFramePr>
          <p:cNvPr id="4" name="Table 4">
            <a:extLst>
              <a:ext uri="{FF2B5EF4-FFF2-40B4-BE49-F238E27FC236}">
                <a16:creationId xmlns:a16="http://schemas.microsoft.com/office/drawing/2014/main" id="{781E6650-55BA-4229-849F-2D102873DF73}"/>
              </a:ext>
            </a:extLst>
          </p:cNvPr>
          <p:cNvGraphicFramePr>
            <a:graphicFrameLocks noGrp="1"/>
          </p:cNvGraphicFramePr>
          <p:nvPr>
            <p:extLst>
              <p:ext uri="{D42A27DB-BD31-4B8C-83A1-F6EECF244321}">
                <p14:modId xmlns:p14="http://schemas.microsoft.com/office/powerpoint/2010/main" val="4080808856"/>
              </p:ext>
            </p:extLst>
          </p:nvPr>
        </p:nvGraphicFramePr>
        <p:xfrm>
          <a:off x="384048" y="2237570"/>
          <a:ext cx="10716768" cy="1112520"/>
        </p:xfrm>
        <a:graphic>
          <a:graphicData uri="http://schemas.openxmlformats.org/drawingml/2006/table">
            <a:tbl>
              <a:tblPr firstRow="1" bandRow="1">
                <a:tableStyleId>{5C22544A-7EE6-4342-B048-85BDC9FD1C3A}</a:tableStyleId>
              </a:tblPr>
              <a:tblGrid>
                <a:gridCol w="1060704">
                  <a:extLst>
                    <a:ext uri="{9D8B030D-6E8A-4147-A177-3AD203B41FA5}">
                      <a16:colId xmlns:a16="http://schemas.microsoft.com/office/drawing/2014/main" val="309912754"/>
                    </a:ext>
                  </a:extLst>
                </a:gridCol>
                <a:gridCol w="612648">
                  <a:extLst>
                    <a:ext uri="{9D8B030D-6E8A-4147-A177-3AD203B41FA5}">
                      <a16:colId xmlns:a16="http://schemas.microsoft.com/office/drawing/2014/main" val="1024192648"/>
                    </a:ext>
                  </a:extLst>
                </a:gridCol>
                <a:gridCol w="6364224">
                  <a:extLst>
                    <a:ext uri="{9D8B030D-6E8A-4147-A177-3AD203B41FA5}">
                      <a16:colId xmlns:a16="http://schemas.microsoft.com/office/drawing/2014/main" val="3581263513"/>
                    </a:ext>
                  </a:extLst>
                </a:gridCol>
                <a:gridCol w="2679192">
                  <a:extLst>
                    <a:ext uri="{9D8B030D-6E8A-4147-A177-3AD203B41FA5}">
                      <a16:colId xmlns:a16="http://schemas.microsoft.com/office/drawing/2014/main" val="2688160215"/>
                    </a:ext>
                  </a:extLst>
                </a:gridCol>
              </a:tblGrid>
              <a:tr h="370840">
                <a:tc>
                  <a:txBody>
                    <a:bodyPr/>
                    <a:lstStyle/>
                    <a:p>
                      <a:r>
                        <a:rPr lang="en-GB" sz="1050" b="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S2-2104229</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5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5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CR2632R2 (Rel-17, 'B'): Registration Procedure for UE Onboarding</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5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[Intel, Ericsson, MediaTek Inc.], Huawei</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1143643935"/>
                  </a:ext>
                </a:extLst>
              </a:tr>
              <a:tr h="370840">
                <a:tc>
                  <a:txBody>
                    <a:bodyPr/>
                    <a:lstStyle/>
                    <a:p>
                      <a:r>
                        <a:rPr lang="en-GB" sz="105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S2-2104622</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CR2849 (Rel-17, 'B'): Registration procedure for UE onboarding SNPN</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Intel, Nokia, Nokia Shanghai Bell, Ericsson</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107242605"/>
                  </a:ext>
                </a:extLst>
              </a:tr>
              <a:tr h="370840">
                <a:tc>
                  <a:txBody>
                    <a:bodyPr/>
                    <a:lstStyle/>
                    <a:p>
                      <a:r>
                        <a:rPr lang="en-GB" sz="105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S2-2104692</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CR2860 (Rel-17, 'B'): Onboarding Indication in RRC Connection Establishment</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Samsung</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375598995"/>
                  </a:ext>
                </a:extLst>
              </a:tr>
            </a:tbl>
          </a:graphicData>
        </a:graphic>
      </p:graphicFrame>
    </p:spTree>
    <p:extLst>
      <p:ext uri="{BB962C8B-B14F-4D97-AF65-F5344CB8AC3E}">
        <p14:creationId xmlns:p14="http://schemas.microsoft.com/office/powerpoint/2010/main" val="177040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ED659-5229-46EE-8DC1-1461A68ED844}"/>
              </a:ext>
            </a:extLst>
          </p:cNvPr>
          <p:cNvSpPr>
            <a:spLocks noGrp="1"/>
          </p:cNvSpPr>
          <p:nvPr>
            <p:ph type="title"/>
          </p:nvPr>
        </p:nvSpPr>
        <p:spPr/>
        <p:txBody>
          <a:bodyPr/>
          <a:lstStyle/>
          <a:p>
            <a:r>
              <a:rPr lang="en-US" dirty="0"/>
              <a:t>Revisions of approved CRs</a:t>
            </a:r>
          </a:p>
        </p:txBody>
      </p:sp>
      <p:sp>
        <p:nvSpPr>
          <p:cNvPr id="3" name="Content Placeholder 2">
            <a:extLst>
              <a:ext uri="{FF2B5EF4-FFF2-40B4-BE49-F238E27FC236}">
                <a16:creationId xmlns:a16="http://schemas.microsoft.com/office/drawing/2014/main" id="{ECE9D5FE-E212-4612-8B33-6681C2353185}"/>
              </a:ext>
            </a:extLst>
          </p:cNvPr>
          <p:cNvSpPr>
            <a:spLocks noGrp="1"/>
          </p:cNvSpPr>
          <p:nvPr>
            <p:ph idx="1"/>
          </p:nvPr>
        </p:nvSpPr>
        <p:spPr/>
        <p:txBody>
          <a:bodyPr/>
          <a:lstStyle/>
          <a:p>
            <a:r>
              <a:rPr lang="en-US" dirty="0"/>
              <a:t>There are a number of cases with multiple versions of revised CRs that were approved at the last meeting</a:t>
            </a:r>
          </a:p>
          <a:p>
            <a:pPr lvl="1"/>
            <a:r>
              <a:rPr lang="en-US" dirty="0"/>
              <a:t>In some cases it seems there were no off-line discussions prior the meeting or discussions took place while no agreements could be made</a:t>
            </a:r>
          </a:p>
          <a:p>
            <a:pPr lvl="1"/>
            <a:r>
              <a:rPr lang="en-US" dirty="0"/>
              <a:t>Proposal: can we keep one mail thread at the meeting using the </a:t>
            </a:r>
            <a:r>
              <a:rPr lang="en-US" dirty="0" err="1"/>
              <a:t>tdoc</a:t>
            </a:r>
            <a:r>
              <a:rPr lang="en-US" dirty="0"/>
              <a:t> with first source company from SA2#144E?</a:t>
            </a:r>
          </a:p>
          <a:p>
            <a:pPr lvl="2"/>
            <a:r>
              <a:rPr lang="en-US" dirty="0"/>
              <a:t>Discussions of course need to take into account proposals from other revisions.</a:t>
            </a:r>
          </a:p>
        </p:txBody>
      </p:sp>
    </p:spTree>
    <p:extLst>
      <p:ext uri="{BB962C8B-B14F-4D97-AF65-F5344CB8AC3E}">
        <p14:creationId xmlns:p14="http://schemas.microsoft.com/office/powerpoint/2010/main" val="245645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7EDB-3677-4E3E-B3DB-0B88E0DA7A6E}"/>
              </a:ext>
            </a:extLst>
          </p:cNvPr>
          <p:cNvSpPr>
            <a:spLocks noGrp="1"/>
          </p:cNvSpPr>
          <p:nvPr>
            <p:ph type="title"/>
          </p:nvPr>
        </p:nvSpPr>
        <p:spPr>
          <a:xfrm>
            <a:off x="356616" y="146305"/>
            <a:ext cx="10997184" cy="850391"/>
          </a:xfrm>
        </p:spPr>
        <p:txBody>
          <a:bodyPr>
            <a:normAutofit fontScale="90000"/>
          </a:bodyPr>
          <a:lstStyle/>
          <a:p>
            <a:r>
              <a:rPr lang="en-US" dirty="0"/>
              <a:t>UE capabilities for additional parameters using UPU</a:t>
            </a:r>
          </a:p>
        </p:txBody>
      </p:sp>
      <p:sp>
        <p:nvSpPr>
          <p:cNvPr id="3" name="Content Placeholder 2">
            <a:extLst>
              <a:ext uri="{FF2B5EF4-FFF2-40B4-BE49-F238E27FC236}">
                <a16:creationId xmlns:a16="http://schemas.microsoft.com/office/drawing/2014/main" id="{C6A3FC17-5E64-47F7-8356-24D1EB6F59C8}"/>
              </a:ext>
            </a:extLst>
          </p:cNvPr>
          <p:cNvSpPr>
            <a:spLocks noGrp="1"/>
          </p:cNvSpPr>
          <p:nvPr>
            <p:ph idx="1"/>
          </p:nvPr>
        </p:nvSpPr>
        <p:spPr>
          <a:xfrm>
            <a:off x="210312" y="2872027"/>
            <a:ext cx="11777472" cy="3839668"/>
          </a:xfrm>
        </p:spPr>
        <p:txBody>
          <a:bodyPr>
            <a:normAutofit fontScale="92500" lnSpcReduction="10000"/>
          </a:bodyPr>
          <a:lstStyle/>
          <a:p>
            <a:r>
              <a:rPr lang="en-US" sz="1600" dirty="0"/>
              <a:t>CT1 options:</a:t>
            </a:r>
          </a:p>
          <a:p>
            <a:pPr lvl="1"/>
            <a:r>
              <a:rPr lang="en-US" sz="1400" dirty="0"/>
              <a:t>Alternative-1: in the UPU transparent container carrying the UPU acknowledgement; or</a:t>
            </a:r>
          </a:p>
          <a:p>
            <a:pPr lvl="1"/>
            <a:r>
              <a:rPr lang="en-US" sz="1400" dirty="0"/>
              <a:t>Alternative-2: in the registration request message during the registration procedure.</a:t>
            </a:r>
          </a:p>
          <a:p>
            <a:r>
              <a:rPr lang="en-US" sz="1600" dirty="0"/>
              <a:t>S2-2104336 stating</a:t>
            </a:r>
          </a:p>
          <a:p>
            <a:pPr lvl="1"/>
            <a:r>
              <a:rPr lang="en-US" sz="1400" dirty="0"/>
              <a:t>SA2 preference is to minimize the impacts on AMF as to easier enable the use of extended UPU also in roaming scenarios.</a:t>
            </a:r>
          </a:p>
          <a:p>
            <a:pPr lvl="1"/>
            <a:r>
              <a:rPr lang="en-US" sz="1400" dirty="0"/>
              <a:t>SA2 will align the SA2 specifications with the CT1 and SA3 specifications, if needed.</a:t>
            </a:r>
          </a:p>
          <a:p>
            <a:r>
              <a:rPr lang="en-US" sz="1600" dirty="0"/>
              <a:t>S2-2104584 stating</a:t>
            </a:r>
          </a:p>
          <a:p>
            <a:pPr lvl="1"/>
            <a:r>
              <a:rPr lang="en-US" sz="1400" dirty="0"/>
              <a:t>SA2 discussed the alternative options provided by CT1 and decided that Alternative-1 is the most appropriate. SA2 suggests CT1 to take the lead and </a:t>
            </a:r>
            <a:r>
              <a:rPr lang="en-US" sz="1400" dirty="0" err="1"/>
              <a:t>standardise</a:t>
            </a:r>
            <a:r>
              <a:rPr lang="en-US" sz="1400" dirty="0"/>
              <a:t> this option and SA2 will later align accordingly</a:t>
            </a:r>
          </a:p>
          <a:p>
            <a:r>
              <a:rPr lang="en-US" sz="1600" dirty="0"/>
              <a:t>S2-2104602 stating</a:t>
            </a:r>
          </a:p>
          <a:p>
            <a:pPr lvl="1"/>
            <a:r>
              <a:rPr lang="en-US" sz="1400" dirty="0"/>
              <a:t>In Alt. 1, it is possible that the UPU procedure cannot be initiated when the UE is in SNPN access mode or accesses an SNPN via a PLMN as described in CT1 LS. In this case, the UE cannot indicate the supported parameters update data set type to the network. </a:t>
            </a:r>
          </a:p>
          <a:p>
            <a:pPr lvl="1"/>
            <a:r>
              <a:rPr lang="en-US" sz="1400" dirty="0"/>
              <a:t>Given the above, and comparing these two alternatives, SA2 decided to include Alt.2 (see attached CR) allowing the UE to inform the network about which parameter(s) are supported in the UPU procedure prior to initiating the UPU procedure.</a:t>
            </a:r>
          </a:p>
          <a:p>
            <a:r>
              <a:rPr lang="en-US" sz="1800" dirty="0"/>
              <a:t>Way forward?</a:t>
            </a:r>
          </a:p>
          <a:p>
            <a:pPr lvl="1"/>
            <a:r>
              <a:rPr lang="en-US" sz="1400" dirty="0"/>
              <a:t>..</a:t>
            </a:r>
          </a:p>
          <a:p>
            <a:pPr lvl="1"/>
            <a:endParaRPr lang="en-US" sz="1400" dirty="0"/>
          </a:p>
        </p:txBody>
      </p:sp>
      <p:graphicFrame>
        <p:nvGraphicFramePr>
          <p:cNvPr id="7" name="Table 6">
            <a:extLst>
              <a:ext uri="{FF2B5EF4-FFF2-40B4-BE49-F238E27FC236}">
                <a16:creationId xmlns:a16="http://schemas.microsoft.com/office/drawing/2014/main" id="{92559FB5-E2DD-4288-8156-A44DBCEBFA21}"/>
              </a:ext>
            </a:extLst>
          </p:cNvPr>
          <p:cNvGraphicFramePr>
            <a:graphicFrameLocks noGrp="1"/>
          </p:cNvGraphicFramePr>
          <p:nvPr>
            <p:extLst>
              <p:ext uri="{D42A27DB-BD31-4B8C-83A1-F6EECF244321}">
                <p14:modId xmlns:p14="http://schemas.microsoft.com/office/powerpoint/2010/main" val="2015471260"/>
              </p:ext>
            </p:extLst>
          </p:nvPr>
        </p:nvGraphicFramePr>
        <p:xfrm>
          <a:off x="356616" y="1160931"/>
          <a:ext cx="11311129" cy="1546860"/>
        </p:xfrm>
        <a:graphic>
          <a:graphicData uri="http://schemas.openxmlformats.org/drawingml/2006/table">
            <a:tbl>
              <a:tblPr firstRow="1" firstCol="1" bandRow="1">
                <a:tableStyleId>{5C22544A-7EE6-4342-B048-85BDC9FD1C3A}</a:tableStyleId>
              </a:tblPr>
              <a:tblGrid>
                <a:gridCol w="387036">
                  <a:extLst>
                    <a:ext uri="{9D8B030D-6E8A-4147-A177-3AD203B41FA5}">
                      <a16:colId xmlns:a16="http://schemas.microsoft.com/office/drawing/2014/main" val="3637631305"/>
                    </a:ext>
                  </a:extLst>
                </a:gridCol>
                <a:gridCol w="1683607">
                  <a:extLst>
                    <a:ext uri="{9D8B030D-6E8A-4147-A177-3AD203B41FA5}">
                      <a16:colId xmlns:a16="http://schemas.microsoft.com/office/drawing/2014/main" val="4246963340"/>
                    </a:ext>
                  </a:extLst>
                </a:gridCol>
                <a:gridCol w="1646148">
                  <a:extLst>
                    <a:ext uri="{9D8B030D-6E8A-4147-A177-3AD203B41FA5}">
                      <a16:colId xmlns:a16="http://schemas.microsoft.com/office/drawing/2014/main" val="2738907938"/>
                    </a:ext>
                  </a:extLst>
                </a:gridCol>
                <a:gridCol w="1265228">
                  <a:extLst>
                    <a:ext uri="{9D8B030D-6E8A-4147-A177-3AD203B41FA5}">
                      <a16:colId xmlns:a16="http://schemas.microsoft.com/office/drawing/2014/main" val="490574624"/>
                    </a:ext>
                  </a:extLst>
                </a:gridCol>
                <a:gridCol w="4219903">
                  <a:extLst>
                    <a:ext uri="{9D8B030D-6E8A-4147-A177-3AD203B41FA5}">
                      <a16:colId xmlns:a16="http://schemas.microsoft.com/office/drawing/2014/main" val="3434328520"/>
                    </a:ext>
                  </a:extLst>
                </a:gridCol>
                <a:gridCol w="2109207">
                  <a:extLst>
                    <a:ext uri="{9D8B030D-6E8A-4147-A177-3AD203B41FA5}">
                      <a16:colId xmlns:a16="http://schemas.microsoft.com/office/drawing/2014/main" val="3117874996"/>
                    </a:ext>
                  </a:extLst>
                </a:gridCol>
              </a:tblGrid>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344194424"/>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2" action="ppaction://hlinkfile"/>
                        </a:rPr>
                        <a:t>S2-2103760</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In</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Action</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from CT WG1: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CT WG1 (C1-212599)</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24920423"/>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3" action="ppaction://hlinkfile"/>
                        </a:rPr>
                        <a:t>S2-2104336</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OUT</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Approval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[DRAFT]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Ericsson</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279284407"/>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4" action="ppaction://hlinkfile"/>
                        </a:rPr>
                        <a:t>S2-2104584</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OUT</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Approval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[DRAFT]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Qualcomm</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473744248"/>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5" action="ppaction://hlinkfile"/>
                        </a:rPr>
                        <a:t>S2-2104602</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OUT</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Approval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[DRAFT]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MediaTek Inc.</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218481932"/>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6" action="ppaction://hlinkfile"/>
                        </a:rPr>
                        <a:t>S2-2104603</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CR</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Approval</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23.501 CR2949 (Rel-17, 'B'): The supported parameters set type indication for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MediaTek Inc.</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03930500"/>
                  </a:ext>
                </a:extLst>
              </a:tr>
            </a:tbl>
          </a:graphicData>
        </a:graphic>
      </p:graphicFrame>
    </p:spTree>
    <p:extLst>
      <p:ext uri="{BB962C8B-B14F-4D97-AF65-F5344CB8AC3E}">
        <p14:creationId xmlns:p14="http://schemas.microsoft.com/office/powerpoint/2010/main" val="41728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D6036-00F3-426C-BE94-7FB0E33CEEEC}"/>
              </a:ext>
            </a:extLst>
          </p:cNvPr>
          <p:cNvSpPr>
            <a:spLocks noGrp="1"/>
          </p:cNvSpPr>
          <p:nvPr>
            <p:ph type="title"/>
          </p:nvPr>
        </p:nvSpPr>
        <p:spPr/>
        <p:txBody>
          <a:bodyPr/>
          <a:lstStyle/>
          <a:p>
            <a:r>
              <a:rPr lang="en-US" dirty="0"/>
              <a:t>KI#1: Interface between AAA-S and SNPN</a:t>
            </a:r>
          </a:p>
        </p:txBody>
      </p:sp>
      <p:sp>
        <p:nvSpPr>
          <p:cNvPr id="6" name="Content Placeholder 2">
            <a:extLst>
              <a:ext uri="{FF2B5EF4-FFF2-40B4-BE49-F238E27FC236}">
                <a16:creationId xmlns:a16="http://schemas.microsoft.com/office/drawing/2014/main" id="{209BEE57-A9D1-42E3-BB2C-0ACFA200837F}"/>
              </a:ext>
            </a:extLst>
          </p:cNvPr>
          <p:cNvSpPr txBox="1">
            <a:spLocks/>
          </p:cNvSpPr>
          <p:nvPr/>
        </p:nvSpPr>
        <p:spPr>
          <a:xfrm>
            <a:off x="256032" y="3027474"/>
            <a:ext cx="11731752" cy="36019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Only submitted option is using NSSAAF as interworking between SBI and AAA protocols:</a:t>
            </a:r>
          </a:p>
          <a:p>
            <a:pPr lvl="1"/>
            <a:r>
              <a:rPr lang="en-US" sz="2000" dirty="0"/>
              <a:t>AUSF shall discover and select the NSSAAF, and then forward EAP messages to the NSSAAF. The NSSAAF selects AAA Server based on the domain name corresponds to the realm part of the SUPI, relays EAP messages between AUSF and AAA Server (or AAA proxy) and performs related protocol conversion.</a:t>
            </a:r>
          </a:p>
          <a:p>
            <a:r>
              <a:rPr lang="en-US" sz="2000" dirty="0"/>
              <a:t>Proposed way forward is to progress the proposal using NSSAAF</a:t>
            </a:r>
          </a:p>
        </p:txBody>
      </p:sp>
      <p:graphicFrame>
        <p:nvGraphicFramePr>
          <p:cNvPr id="8" name="Table 8">
            <a:extLst>
              <a:ext uri="{FF2B5EF4-FFF2-40B4-BE49-F238E27FC236}">
                <a16:creationId xmlns:a16="http://schemas.microsoft.com/office/drawing/2014/main" id="{0741D80A-2692-48A7-9F80-B3629F126909}"/>
              </a:ext>
            </a:extLst>
          </p:cNvPr>
          <p:cNvGraphicFramePr>
            <a:graphicFrameLocks noGrp="1"/>
          </p:cNvGraphicFramePr>
          <p:nvPr>
            <p:extLst>
              <p:ext uri="{D42A27DB-BD31-4B8C-83A1-F6EECF244321}">
                <p14:modId xmlns:p14="http://schemas.microsoft.com/office/powerpoint/2010/main" val="3814707314"/>
              </p:ext>
            </p:extLst>
          </p:nvPr>
        </p:nvGraphicFramePr>
        <p:xfrm>
          <a:off x="980440" y="1506050"/>
          <a:ext cx="9407144" cy="769620"/>
        </p:xfrm>
        <a:graphic>
          <a:graphicData uri="http://schemas.openxmlformats.org/drawingml/2006/table">
            <a:tbl>
              <a:tblPr firstRow="1" bandRow="1">
                <a:tableStyleId>{5C22544A-7EE6-4342-B048-85BDC9FD1C3A}</a:tableStyleId>
              </a:tblPr>
              <a:tblGrid>
                <a:gridCol w="1268984">
                  <a:extLst>
                    <a:ext uri="{9D8B030D-6E8A-4147-A177-3AD203B41FA5}">
                      <a16:colId xmlns:a16="http://schemas.microsoft.com/office/drawing/2014/main" val="740814605"/>
                    </a:ext>
                  </a:extLst>
                </a:gridCol>
                <a:gridCol w="676656">
                  <a:extLst>
                    <a:ext uri="{9D8B030D-6E8A-4147-A177-3AD203B41FA5}">
                      <a16:colId xmlns:a16="http://schemas.microsoft.com/office/drawing/2014/main" val="1673036382"/>
                    </a:ext>
                  </a:extLst>
                </a:gridCol>
                <a:gridCol w="5109718">
                  <a:extLst>
                    <a:ext uri="{9D8B030D-6E8A-4147-A177-3AD203B41FA5}">
                      <a16:colId xmlns:a16="http://schemas.microsoft.com/office/drawing/2014/main" val="1613078197"/>
                    </a:ext>
                  </a:extLst>
                </a:gridCol>
                <a:gridCol w="2351786">
                  <a:extLst>
                    <a:ext uri="{9D8B030D-6E8A-4147-A177-3AD203B41FA5}">
                      <a16:colId xmlns:a16="http://schemas.microsoft.com/office/drawing/2014/main" val="3994022834"/>
                    </a:ext>
                  </a:extLst>
                </a:gridCol>
              </a:tblGrid>
              <a:tr h="370840">
                <a:tc>
                  <a:txBody>
                    <a:bodyPr/>
                    <a:lstStyle/>
                    <a:p>
                      <a:r>
                        <a:rPr lang="en-GB" sz="1200" b="0" u="sng" dirty="0">
                          <a:solidFill>
                            <a:schemeClr val="tx1"/>
                          </a:solidFill>
                          <a:effectLst/>
                          <a:hlinkClick r:id="rId2" action="ppaction://hlinkfile">
                            <a:extLst>
                              <a:ext uri="{A12FA001-AC4F-418D-AE19-62706E023703}">
                                <ahyp:hlinkClr xmlns:ahyp="http://schemas.microsoft.com/office/drawing/2018/hyperlinkcolor" val="tx"/>
                              </a:ext>
                            </a:extLst>
                          </a:hlinkClick>
                        </a:rPr>
                        <a:t>S2-2104442</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200" b="0" dirty="0">
                          <a:solidFill>
                            <a:schemeClr val="tx1"/>
                          </a:solidFill>
                          <a:effectLst/>
                        </a:rPr>
                        <a:t>CR</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200" b="0" dirty="0">
                          <a:solidFill>
                            <a:schemeClr val="tx1"/>
                          </a:solidFill>
                          <a:effectLst/>
                        </a:rPr>
                        <a:t>23.501 CR2926 (Rel-17, 'C'): Interaction between AUSF and AAA Server</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200" b="0" dirty="0">
                          <a:solidFill>
                            <a:schemeClr val="tx1"/>
                          </a:solidFill>
                          <a:effectLst/>
                        </a:rPr>
                        <a:t>CATT, Ericsson, Huawei, Nokia, Nokia Shanghai Bell</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2162956985"/>
                  </a:ext>
                </a:extLst>
              </a:tr>
              <a:tr h="370840">
                <a:tc>
                  <a:txBody>
                    <a:bodyPr/>
                    <a:lstStyle/>
                    <a:p>
                      <a:r>
                        <a:rPr lang="en-GB" sz="1200" u="sng" dirty="0">
                          <a:solidFill>
                            <a:schemeClr val="tx1"/>
                          </a:solidFill>
                          <a:effectLst/>
                          <a:hlinkClick r:id="rId3" action="ppaction://hlinkfile">
                            <a:extLst>
                              <a:ext uri="{A12FA001-AC4F-418D-AE19-62706E023703}">
                                <ahyp:hlinkClr xmlns:ahyp="http://schemas.microsoft.com/office/drawing/2018/hyperlinkcolor" val="tx"/>
                              </a:ext>
                            </a:extLst>
                          </a:hlinkClick>
                        </a:rPr>
                        <a:t>S2-2104443</a:t>
                      </a:r>
                      <a:endParaRPr lang="sv-SE" sz="140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solidFill>
                            <a:schemeClr val="tx1"/>
                          </a:solidFill>
                          <a:effectLst/>
                        </a:rPr>
                        <a:t>CR</a:t>
                      </a:r>
                      <a:endParaRPr lang="sv-SE" sz="140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23.502 CR2820 (Rel-17, 'C'): Add a new NSSAAF service to support interaction between AUSF and AAA Server</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CATT, Ericsson, Huawei, Nokia, Nokia Shanghai Bell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682008240"/>
                  </a:ext>
                </a:extLst>
              </a:tr>
            </a:tbl>
          </a:graphicData>
        </a:graphic>
      </p:graphicFrame>
    </p:spTree>
    <p:extLst>
      <p:ext uri="{BB962C8B-B14F-4D97-AF65-F5344CB8AC3E}">
        <p14:creationId xmlns:p14="http://schemas.microsoft.com/office/powerpoint/2010/main" val="2140701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9595-DB8D-446B-AED7-9B7C3D92FA50}"/>
              </a:ext>
            </a:extLst>
          </p:cNvPr>
          <p:cNvSpPr>
            <a:spLocks noGrp="1"/>
          </p:cNvSpPr>
          <p:nvPr>
            <p:ph type="title"/>
          </p:nvPr>
        </p:nvSpPr>
        <p:spPr>
          <a:xfrm>
            <a:off x="420624" y="365125"/>
            <a:ext cx="11420856" cy="805307"/>
          </a:xfrm>
        </p:spPr>
        <p:txBody>
          <a:bodyPr/>
          <a:lstStyle/>
          <a:p>
            <a:r>
              <a:rPr lang="en-US" dirty="0"/>
              <a:t>Updating CH controlled lists for SNPN selection</a:t>
            </a:r>
          </a:p>
        </p:txBody>
      </p:sp>
      <p:sp>
        <p:nvSpPr>
          <p:cNvPr id="3" name="Content Placeholder 2">
            <a:extLst>
              <a:ext uri="{FF2B5EF4-FFF2-40B4-BE49-F238E27FC236}">
                <a16:creationId xmlns:a16="http://schemas.microsoft.com/office/drawing/2014/main" id="{B336FEC2-A5C1-4CF6-B05D-DE8796AEFD82}"/>
              </a:ext>
            </a:extLst>
          </p:cNvPr>
          <p:cNvSpPr>
            <a:spLocks noGrp="1"/>
          </p:cNvSpPr>
          <p:nvPr>
            <p:ph idx="1"/>
          </p:nvPr>
        </p:nvSpPr>
        <p:spPr>
          <a:xfrm>
            <a:off x="420624" y="4498848"/>
            <a:ext cx="11420856" cy="2148840"/>
          </a:xfrm>
        </p:spPr>
        <p:txBody>
          <a:bodyPr>
            <a:normAutofit/>
          </a:bodyPr>
          <a:lstStyle/>
          <a:p>
            <a:r>
              <a:rPr lang="en-US" sz="2000" dirty="0"/>
              <a:t>CT1 indicated preference for UPU over </a:t>
            </a:r>
            <a:r>
              <a:rPr lang="en-US" sz="2000" dirty="0" err="1"/>
              <a:t>SoR</a:t>
            </a:r>
            <a:r>
              <a:rPr lang="en-US" sz="2000" dirty="0"/>
              <a:t>, SA3 has not yet replied</a:t>
            </a:r>
          </a:p>
          <a:p>
            <a:r>
              <a:rPr lang="en-US" sz="2000" dirty="0"/>
              <a:t>CRs from Huawei, Ericsson and MediaTek propose to use UPU, but CR from Xiaomi propose to use </a:t>
            </a:r>
            <a:r>
              <a:rPr lang="en-US" sz="2000" dirty="0" err="1"/>
              <a:t>SoR</a:t>
            </a:r>
            <a:endParaRPr lang="en-US" sz="2000" dirty="0"/>
          </a:p>
          <a:p>
            <a:r>
              <a:rPr lang="en-US" sz="2000" dirty="0"/>
              <a:t>Way forward:</a:t>
            </a:r>
          </a:p>
          <a:p>
            <a:pPr lvl="1"/>
            <a:r>
              <a:rPr lang="en-US" sz="1600" dirty="0"/>
              <a:t>Can we progress UPU?</a:t>
            </a:r>
          </a:p>
          <a:p>
            <a:pPr lvl="1"/>
            <a:endParaRPr lang="en-US" sz="1600" dirty="0"/>
          </a:p>
        </p:txBody>
      </p:sp>
      <p:graphicFrame>
        <p:nvGraphicFramePr>
          <p:cNvPr id="5" name="Table 5">
            <a:extLst>
              <a:ext uri="{FF2B5EF4-FFF2-40B4-BE49-F238E27FC236}">
                <a16:creationId xmlns:a16="http://schemas.microsoft.com/office/drawing/2014/main" id="{460CF9E7-4EC1-4848-B9FE-7211480DC606}"/>
              </a:ext>
            </a:extLst>
          </p:cNvPr>
          <p:cNvGraphicFramePr>
            <a:graphicFrameLocks noGrp="1"/>
          </p:cNvGraphicFramePr>
          <p:nvPr>
            <p:extLst>
              <p:ext uri="{D42A27DB-BD31-4B8C-83A1-F6EECF244321}">
                <p14:modId xmlns:p14="http://schemas.microsoft.com/office/powerpoint/2010/main" val="1995281960"/>
              </p:ext>
            </p:extLst>
          </p:nvPr>
        </p:nvGraphicFramePr>
        <p:xfrm>
          <a:off x="527304" y="1277450"/>
          <a:ext cx="10246359" cy="3029373"/>
        </p:xfrm>
        <a:graphic>
          <a:graphicData uri="http://schemas.openxmlformats.org/drawingml/2006/table">
            <a:tbl>
              <a:tblPr firstRow="1" bandRow="1">
                <a:tableStyleId>{5C22544A-7EE6-4342-B048-85BDC9FD1C3A}</a:tableStyleId>
              </a:tblPr>
              <a:tblGrid>
                <a:gridCol w="942467">
                  <a:extLst>
                    <a:ext uri="{9D8B030D-6E8A-4147-A177-3AD203B41FA5}">
                      <a16:colId xmlns:a16="http://schemas.microsoft.com/office/drawing/2014/main" val="833942325"/>
                    </a:ext>
                  </a:extLst>
                </a:gridCol>
                <a:gridCol w="917717">
                  <a:extLst>
                    <a:ext uri="{9D8B030D-6E8A-4147-A177-3AD203B41FA5}">
                      <a16:colId xmlns:a16="http://schemas.microsoft.com/office/drawing/2014/main" val="2506206035"/>
                    </a:ext>
                  </a:extLst>
                </a:gridCol>
                <a:gridCol w="5702322">
                  <a:extLst>
                    <a:ext uri="{9D8B030D-6E8A-4147-A177-3AD203B41FA5}">
                      <a16:colId xmlns:a16="http://schemas.microsoft.com/office/drawing/2014/main" val="928102950"/>
                    </a:ext>
                  </a:extLst>
                </a:gridCol>
                <a:gridCol w="2683853">
                  <a:extLst>
                    <a:ext uri="{9D8B030D-6E8A-4147-A177-3AD203B41FA5}">
                      <a16:colId xmlns:a16="http://schemas.microsoft.com/office/drawing/2014/main" val="807329974"/>
                    </a:ext>
                  </a:extLst>
                </a:gridCol>
              </a:tblGrid>
              <a:tr h="336597">
                <a:tc>
                  <a:txBody>
                    <a:bodyPr/>
                    <a:lstStyle/>
                    <a:p>
                      <a:r>
                        <a:rPr lang="en-GB" sz="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S2-2103747</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In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Reply LS on updating the Credentials Holder controlled lists for SNPN selection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CT WG1 (C1-212419)</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3662194205"/>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S2-2104176</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CR2754R1 (Rel-17, 'F'): Update of CH controlled prioritized list of preferred SNPNs and GINs</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92394617"/>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S2-2104215</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CR2789 (Rel-17, 'F'): Update of prioritized list of preferred SNPNs and Group IDs to the UE</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734994409"/>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rPr>
                        <a:t>S2-2104352</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 for updating the preferred list.</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Xiaomi</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607482731"/>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S2-2104353</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CR2717R1 (Rel-17, 'B'): Support for update of Credentials Holder controlled prioritized list of preferred SNPNs</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Xiaomi</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781615169"/>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7" action="ppaction://hlinkfile"/>
                        </a:rPr>
                        <a:t>S2-2104356</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CR2839R1 (Rel-17, 'B'): Support for update of Credentials Holder controlled prioritized list of preferred SNPNs</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Xiaomi</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634660195"/>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8" action="ppaction://hlinkfile"/>
                        </a:rPr>
                        <a:t>S2-2104338</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CR2801 (Rel-17, 'B'): Additional parameters using UE Parameters Update via UDM Control Plane Procedure</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Ericsson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121145490"/>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9" action="ppaction://hlinkfile"/>
                        </a:rPr>
                        <a:t>S2-2104606</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CR2951 (Rel-17, 'B'): Updating the Credentials Holder controlled lists for SNPN selection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MediaTek Inc.</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4036439583"/>
                  </a:ext>
                </a:extLst>
              </a:tr>
              <a:tr h="336597">
                <a:tc>
                  <a:txBody>
                    <a:bodyPr/>
                    <a:lstStyle/>
                    <a:p>
                      <a:r>
                        <a:rPr lang="en-GB" sz="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10" action="ppaction://hlinkfile"/>
                        </a:rPr>
                        <a:t>S2-2104607</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CR2846 (Rel-17, 'B'): Updating the Credentials Holder controlled lists for SNPN selection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MediaTek Inc.</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241134896"/>
                  </a:ext>
                </a:extLst>
              </a:tr>
            </a:tbl>
          </a:graphicData>
        </a:graphic>
      </p:graphicFrame>
    </p:spTree>
    <p:extLst>
      <p:ext uri="{BB962C8B-B14F-4D97-AF65-F5344CB8AC3E}">
        <p14:creationId xmlns:p14="http://schemas.microsoft.com/office/powerpoint/2010/main" val="1071794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AE318-4379-41CB-B5C9-6BDF482CBA26}"/>
              </a:ext>
            </a:extLst>
          </p:cNvPr>
          <p:cNvSpPr>
            <a:spLocks noGrp="1"/>
          </p:cNvSpPr>
          <p:nvPr>
            <p:ph type="title"/>
          </p:nvPr>
        </p:nvSpPr>
        <p:spPr>
          <a:xfrm>
            <a:off x="838200" y="365125"/>
            <a:ext cx="10515600" cy="905891"/>
          </a:xfrm>
        </p:spPr>
        <p:txBody>
          <a:bodyPr/>
          <a:lstStyle/>
          <a:p>
            <a:r>
              <a:rPr lang="en-US" dirty="0"/>
              <a:t>Handling of SUCI/SUPI format for CH selection </a:t>
            </a:r>
          </a:p>
        </p:txBody>
      </p:sp>
      <p:sp>
        <p:nvSpPr>
          <p:cNvPr id="3" name="Content Placeholder 2">
            <a:extLst>
              <a:ext uri="{FF2B5EF4-FFF2-40B4-BE49-F238E27FC236}">
                <a16:creationId xmlns:a16="http://schemas.microsoft.com/office/drawing/2014/main" id="{578080D1-C9B7-4630-864E-9077C3AE7134}"/>
              </a:ext>
            </a:extLst>
          </p:cNvPr>
          <p:cNvSpPr>
            <a:spLocks noGrp="1"/>
          </p:cNvSpPr>
          <p:nvPr>
            <p:ph idx="1"/>
          </p:nvPr>
        </p:nvSpPr>
        <p:spPr>
          <a:xfrm>
            <a:off x="431800" y="2423160"/>
            <a:ext cx="11373104" cy="4334256"/>
          </a:xfrm>
        </p:spPr>
        <p:txBody>
          <a:bodyPr>
            <a:normAutofit lnSpcReduction="10000"/>
          </a:bodyPr>
          <a:lstStyle/>
          <a:p>
            <a:r>
              <a:rPr lang="en-US" sz="2000" dirty="0"/>
              <a:t>S2-2103978 see next 3 slides</a:t>
            </a:r>
          </a:p>
          <a:p>
            <a:r>
              <a:rPr lang="en-US" sz="2000" dirty="0"/>
              <a:t>S2-2104332 issue: “if the SNPN and the Credentials Holder are using the same PLMN ID and IMSI based SUPI is used, currently the HNI(MCC/MNC) of the corresponding SUCI is not able to distinguish if the UE is from the Credentials Holder or if the UE is a native subscriber.”</a:t>
            </a:r>
          </a:p>
          <a:p>
            <a:pPr lvl="1"/>
            <a:r>
              <a:rPr lang="en-US" sz="1600" dirty="0"/>
              <a:t>Option 1. </a:t>
            </a:r>
          </a:p>
          <a:p>
            <a:pPr lvl="1"/>
            <a:r>
              <a:rPr lang="en-US" sz="1600" dirty="0"/>
              <a:t>UE indicate NID of subscribed SNPN or indicate it is using PLMN subscription. AMF in serving SNPN will be able to distinguish if UE is from another SNPN or it is from PLMN, even when another SNPN or PLMN is using the same MCC/MNC as the current serving SNPN. AMF is able to use this information to perform AUSF/UDM selection.</a:t>
            </a:r>
          </a:p>
          <a:p>
            <a:pPr lvl="1"/>
            <a:r>
              <a:rPr lang="en-US" sz="1600" dirty="0"/>
              <a:t>Option 2</a:t>
            </a:r>
          </a:p>
          <a:p>
            <a:pPr lvl="1"/>
            <a:r>
              <a:rPr lang="en-US" sz="1600" dirty="0"/>
              <a:t>Except HNI in SUCI, other parts of the SUCI can be utilized for differentiating the serving SNPN and the Credentials Holder, for example the Routing Indicator. Then, if SNPN and Credentials Holder are using the same MCC/MNC, the Routing Indicator must be coordinately assigned for each network. Furthermore, there is a recent development in CT4 to add home network public key id in the SUCI as query parameter(C4-210158) which has the potential to be enhanced for the use case of access to SNPN with CH.</a:t>
            </a:r>
          </a:p>
          <a:p>
            <a:pPr lvl="1"/>
            <a:r>
              <a:rPr lang="en-US" sz="1600" dirty="0"/>
              <a:t>Option 3</a:t>
            </a:r>
          </a:p>
          <a:p>
            <a:pPr lvl="1"/>
            <a:r>
              <a:rPr lang="en-US" sz="1600" dirty="0"/>
              <a:t>When IMSI based SUPI is used, SNPN must choose different PLMN ID than Credentials Holder in order to establish relation with the Credentials Holder. Credentials Holders do not share the same PLMN ID.</a:t>
            </a:r>
          </a:p>
          <a:p>
            <a:pPr lvl="1"/>
            <a:endParaRPr lang="en-US" sz="1600" dirty="0"/>
          </a:p>
        </p:txBody>
      </p:sp>
      <p:graphicFrame>
        <p:nvGraphicFramePr>
          <p:cNvPr id="4" name="Table 4">
            <a:extLst>
              <a:ext uri="{FF2B5EF4-FFF2-40B4-BE49-F238E27FC236}">
                <a16:creationId xmlns:a16="http://schemas.microsoft.com/office/drawing/2014/main" id="{123AF341-512C-4C3C-8F05-E02628B0A019}"/>
              </a:ext>
            </a:extLst>
          </p:cNvPr>
          <p:cNvGraphicFramePr>
            <a:graphicFrameLocks noGrp="1"/>
          </p:cNvGraphicFramePr>
          <p:nvPr>
            <p:extLst>
              <p:ext uri="{D42A27DB-BD31-4B8C-83A1-F6EECF244321}">
                <p14:modId xmlns:p14="http://schemas.microsoft.com/office/powerpoint/2010/main" val="1635023011"/>
              </p:ext>
            </p:extLst>
          </p:nvPr>
        </p:nvGraphicFramePr>
        <p:xfrm>
          <a:off x="431800" y="1149434"/>
          <a:ext cx="11373104" cy="1112520"/>
        </p:xfrm>
        <a:graphic>
          <a:graphicData uri="http://schemas.openxmlformats.org/drawingml/2006/table">
            <a:tbl>
              <a:tblPr firstRow="1" bandRow="1">
                <a:tableStyleId>{5C22544A-7EE6-4342-B048-85BDC9FD1C3A}</a:tableStyleId>
              </a:tblPr>
              <a:tblGrid>
                <a:gridCol w="1076960">
                  <a:extLst>
                    <a:ext uri="{9D8B030D-6E8A-4147-A177-3AD203B41FA5}">
                      <a16:colId xmlns:a16="http://schemas.microsoft.com/office/drawing/2014/main" val="2176966486"/>
                    </a:ext>
                  </a:extLst>
                </a:gridCol>
                <a:gridCol w="1097280">
                  <a:extLst>
                    <a:ext uri="{9D8B030D-6E8A-4147-A177-3AD203B41FA5}">
                      <a16:colId xmlns:a16="http://schemas.microsoft.com/office/drawing/2014/main" val="3624940995"/>
                    </a:ext>
                  </a:extLst>
                </a:gridCol>
                <a:gridCol w="6355588">
                  <a:extLst>
                    <a:ext uri="{9D8B030D-6E8A-4147-A177-3AD203B41FA5}">
                      <a16:colId xmlns:a16="http://schemas.microsoft.com/office/drawing/2014/main" val="2476966063"/>
                    </a:ext>
                  </a:extLst>
                </a:gridCol>
                <a:gridCol w="2843276">
                  <a:extLst>
                    <a:ext uri="{9D8B030D-6E8A-4147-A177-3AD203B41FA5}">
                      <a16:colId xmlns:a16="http://schemas.microsoft.com/office/drawing/2014/main" val="1004874184"/>
                    </a:ext>
                  </a:extLst>
                </a:gridCol>
              </a:tblGrid>
              <a:tr h="370840">
                <a:tc>
                  <a:txBody>
                    <a:bodyPr/>
                    <a:lstStyle/>
                    <a:p>
                      <a:r>
                        <a:rPr lang="en-GB" sz="1000" b="0"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val="tx"/>
                              </a:ext>
                            </a:extLst>
                          </a:hlinkClick>
                        </a:rPr>
                        <a:t>S2-2103978</a:t>
                      </a:r>
                      <a:endParaRPr lang="sv-SE" sz="105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a:t>
                      </a:r>
                      <a:endParaRPr lang="sv-SE" sz="105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 on the format of SUPI/SUCI used to access to a SNPN</a:t>
                      </a:r>
                      <a:endParaRPr lang="sv-SE" sz="105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vivo</a:t>
                      </a:r>
                      <a:endParaRPr lang="sv-SE" sz="105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956495074"/>
                  </a:ext>
                </a:extLst>
              </a:tr>
              <a:tr h="370840">
                <a:tc>
                  <a:txBody>
                    <a:bodyPr/>
                    <a:lstStyle/>
                    <a:p>
                      <a:r>
                        <a:rPr lang="en-GB" sz="1000" b="1"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val="tx"/>
                              </a:ext>
                            </a:extLst>
                          </a:hlinkClick>
                        </a:rPr>
                        <a:t>S2-2103979</a:t>
                      </a:r>
                      <a:endParaRPr lang="sv-SE" sz="105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05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CR2830R1 (Rel-17, 'B'): Handling of SUPI/SUCI format of a UE from credentials holder when accessing to a SNPN</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vivo</a:t>
                      </a:r>
                      <a:endParaRPr lang="sv-SE" sz="105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677182300"/>
                  </a:ext>
                </a:extLst>
              </a:tr>
              <a:tr h="370840">
                <a:tc>
                  <a:txBody>
                    <a:bodyPr/>
                    <a:lstStyle/>
                    <a:p>
                      <a:r>
                        <a:rPr lang="en-GB" sz="1000" b="1"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extLst>
                              <a:ext uri="{A12FA001-AC4F-418D-AE19-62706E023703}">
                                <ahyp:hlinkClr xmlns:ahyp="http://schemas.microsoft.com/office/drawing/2018/hyperlinkcolor" val="tx"/>
                              </a:ext>
                            </a:extLst>
                          </a:hlinkClick>
                        </a:rPr>
                        <a:t>S2-2104332</a:t>
                      </a:r>
                      <a:endParaRPr lang="sv-SE" sz="105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CR2919 (Rel-17, 'B'): KI#1 T3: Handling of SUPI/SUCI format when accessing to a SNPN</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Ericsson</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385113151"/>
                  </a:ext>
                </a:extLst>
              </a:tr>
            </a:tbl>
          </a:graphicData>
        </a:graphic>
      </p:graphicFrame>
    </p:spTree>
    <p:extLst>
      <p:ext uri="{BB962C8B-B14F-4D97-AF65-F5344CB8AC3E}">
        <p14:creationId xmlns:p14="http://schemas.microsoft.com/office/powerpoint/2010/main" val="129547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4090A8-1EF6-48E0-AC16-59DB60838A38}"/>
              </a:ext>
            </a:extLst>
          </p:cNvPr>
          <p:cNvSpPr>
            <a:spLocks noGrp="1"/>
          </p:cNvSpPr>
          <p:nvPr>
            <p:ph idx="1"/>
          </p:nvPr>
        </p:nvSpPr>
        <p:spPr>
          <a:xfrm>
            <a:off x="0" y="0"/>
            <a:ext cx="11184467" cy="692459"/>
          </a:xfrm>
        </p:spPr>
        <p:txBody>
          <a:bodyPr/>
          <a:lstStyle/>
          <a:p>
            <a:r>
              <a:rPr lang="en-US" b="1" dirty="0"/>
              <a:t>Issues from S2-2103978</a:t>
            </a:r>
          </a:p>
        </p:txBody>
      </p:sp>
      <p:sp>
        <p:nvSpPr>
          <p:cNvPr id="58" name="Content Placeholder 2">
            <a:extLst>
              <a:ext uri="{FF2B5EF4-FFF2-40B4-BE49-F238E27FC236}">
                <a16:creationId xmlns:a16="http://schemas.microsoft.com/office/drawing/2014/main" id="{C377B8ED-1FE9-4D07-8387-082450DDE72C}"/>
              </a:ext>
            </a:extLst>
          </p:cNvPr>
          <p:cNvSpPr txBox="1">
            <a:spLocks/>
          </p:cNvSpPr>
          <p:nvPr/>
        </p:nvSpPr>
        <p:spPr>
          <a:xfrm>
            <a:off x="258644" y="692459"/>
            <a:ext cx="11494085" cy="5618694"/>
          </a:xfrm>
          <a:prstGeom prst="rect">
            <a:avLst/>
          </a:prstGeom>
          <a:noFill/>
          <a:ln>
            <a:noFill/>
          </a:ln>
        </p:spPr>
        <p:txBody>
          <a:bodyPr/>
          <a:lstStyle>
            <a:lvl1pPr marL="3429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ea typeface="+mn-ea"/>
                <a:cs typeface="+mn-cs"/>
              </a:defRPr>
            </a:lvl1pPr>
            <a:lvl2pPr marL="712788"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2pPr>
            <a:lvl3pPr marL="10795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3pPr>
            <a:lvl4pPr marL="14351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4pPr>
            <a:lvl5pPr marL="1770063"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5pPr>
            <a:lvl6pPr marL="20716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9pPr>
          </a:lstStyle>
          <a:p>
            <a:pPr>
              <a:buClr>
                <a:srgbClr val="181818"/>
              </a:buClr>
              <a:defRPr/>
            </a:pPr>
            <a:r>
              <a:rPr lang="en-GB" sz="2400" b="1" dirty="0"/>
              <a:t>In rel-17, an SNPN-1 can be accessed by a UE from </a:t>
            </a:r>
            <a:r>
              <a:rPr lang="en-US" altLang="zh-CN" sz="2400" b="1" dirty="0"/>
              <a:t>Credentials Holder, e.g.</a:t>
            </a:r>
            <a:r>
              <a:rPr lang="en-GB" sz="2400" b="1" dirty="0"/>
              <a:t> SNPN-2 UE or a PLMN UE. Two issues raised when IMSI format SUPI is used</a:t>
            </a:r>
          </a:p>
          <a:p>
            <a:pPr lvl="1" hangingPunct="0"/>
            <a:r>
              <a:rPr lang="en-US" b="1" dirty="0"/>
              <a:t>Issue#1</a:t>
            </a:r>
            <a:r>
              <a:rPr lang="en-US" dirty="0"/>
              <a:t> </a:t>
            </a:r>
            <a:r>
              <a:rPr lang="en-US" i="1" u="sng" dirty="0"/>
              <a:t>how the AMF in SNPN-1 knows the NID of the SNPN-2 UE</a:t>
            </a:r>
            <a:r>
              <a:rPr lang="en-US" b="1" u="sng" dirty="0"/>
              <a:t>. </a:t>
            </a:r>
          </a:p>
          <a:p>
            <a:pPr lvl="2"/>
            <a:r>
              <a:rPr lang="en-US" altLang="zh-CN" b="1" dirty="0"/>
              <a:t>There is argument that the following note in 23.501 is sufficient to fix Issue#1.</a:t>
            </a:r>
          </a:p>
          <a:p>
            <a:pPr lvl="3"/>
            <a:r>
              <a:rPr lang="en-US" altLang="zh-CN" b="1" dirty="0"/>
              <a:t> </a:t>
            </a:r>
            <a:r>
              <a:rPr lang="en-US" altLang="zh-CN" b="1" i="1" dirty="0"/>
              <a:t>“</a:t>
            </a:r>
            <a:r>
              <a:rPr lang="en-US" altLang="zh-CN" dirty="0"/>
              <a:t>NOTE 1:              When Credentials Holder is an SNPN, and </a:t>
            </a:r>
            <a:r>
              <a:rPr lang="en-US" altLang="zh-CN" u="sng" dirty="0"/>
              <a:t>the MCC and MNC of the SNPN is not unique</a:t>
            </a:r>
            <a:r>
              <a:rPr lang="en-US" altLang="zh-CN" dirty="0"/>
              <a:t>, then IMSI based SUPI is not supported as the MCC and MNC need not be unique always; instead USIM credentials are supported using Network Specific Identifier based SUPI.</a:t>
            </a:r>
            <a:r>
              <a:rPr lang="en-US" altLang="zh-CN" b="1" i="1" dirty="0"/>
              <a:t>”</a:t>
            </a:r>
            <a:endParaRPr lang="zh-CN" altLang="zh-CN" dirty="0"/>
          </a:p>
          <a:p>
            <a:pPr lvl="2" hangingPunct="0"/>
            <a:r>
              <a:rPr lang="en-US" dirty="0"/>
              <a:t>However, “</a:t>
            </a:r>
            <a:r>
              <a:rPr lang="en-US" altLang="zh-CN" dirty="0"/>
              <a:t>not unique</a:t>
            </a:r>
            <a:r>
              <a:rPr lang="en-US" dirty="0"/>
              <a:t>” can be understood as 1) not unique to identify a PLMN, e.g. value “999”; or 2) unique to identify a PLMN, but is not unique to identify a SNPN, shall use NID together. We believe 1) is the correct understanding for the note, so </a:t>
            </a:r>
            <a:r>
              <a:rPr lang="en-US" altLang="zh-CN" b="1" dirty="0"/>
              <a:t>Issue#1 still exits.</a:t>
            </a:r>
            <a:r>
              <a:rPr lang="en-US" dirty="0"/>
              <a:t> </a:t>
            </a:r>
          </a:p>
          <a:p>
            <a:pPr lvl="1" hangingPunct="0"/>
            <a:endParaRPr lang="en-US" dirty="0"/>
          </a:p>
          <a:p>
            <a:pPr lvl="1" hangingPunct="0"/>
            <a:r>
              <a:rPr lang="en-US" b="1" dirty="0"/>
              <a:t>Issue#2</a:t>
            </a:r>
            <a:r>
              <a:rPr lang="en-US" dirty="0"/>
              <a:t> </a:t>
            </a:r>
            <a:r>
              <a:rPr lang="en-US" i="1" u="sng" dirty="0"/>
              <a:t>how to distinguish SNPN-1 and PLMN in case their MCC and MNC are same.</a:t>
            </a:r>
          </a:p>
          <a:p>
            <a:pPr lvl="2" hangingPunct="0"/>
            <a:r>
              <a:rPr lang="en-US" altLang="zh-CN" b="1" dirty="0"/>
              <a:t>There is argument that it is </a:t>
            </a:r>
            <a:r>
              <a:rPr lang="en-US" b="1" dirty="0"/>
              <a:t>a corner case. However, NID is introduced because PLMN ID are not sufficient to identify SNPN. So a PLMN and a SNPN having the same PLMN ID is not a corner case.</a:t>
            </a:r>
          </a:p>
          <a:p>
            <a:endParaRPr lang="en-US" altLang="zh-CN" b="1" i="1" dirty="0"/>
          </a:p>
          <a:p>
            <a:pPr marL="369888" lvl="1" indent="0" hangingPunct="0">
              <a:buNone/>
            </a:pPr>
            <a:endParaRPr lang="en-US" dirty="0"/>
          </a:p>
          <a:p>
            <a:pPr marL="736600" lvl="2" indent="0" hangingPunct="0">
              <a:buNone/>
            </a:pPr>
            <a:endParaRPr lang="en-US" dirty="0"/>
          </a:p>
          <a:p>
            <a:pPr lvl="1" hangingPunct="0"/>
            <a:endParaRPr lang="en-US" sz="1600" dirty="0"/>
          </a:p>
          <a:p>
            <a:pPr lvl="1" hangingPunct="0"/>
            <a:endParaRPr lang="en-US" sz="1800" dirty="0"/>
          </a:p>
          <a:p>
            <a:pPr>
              <a:buClr>
                <a:srgbClr val="181818"/>
              </a:buClr>
              <a:defRPr/>
            </a:pPr>
            <a:endParaRPr lang="en-GB" sz="2400" b="1" dirty="0"/>
          </a:p>
          <a:p>
            <a:pPr marL="0" indent="0">
              <a:buClr>
                <a:srgbClr val="181818"/>
              </a:buClr>
              <a:buNone/>
              <a:tabLst>
                <a:tab pos="5370513" algn="l"/>
              </a:tabLst>
              <a:defRPr/>
            </a:pPr>
            <a:endParaRPr lang="en-US" sz="1800" dirty="0"/>
          </a:p>
          <a:p>
            <a:pPr marL="0" indent="0">
              <a:buNone/>
            </a:pPr>
            <a:endParaRPr lang="en-US" sz="2400" dirty="0"/>
          </a:p>
          <a:p>
            <a:endParaRPr lang="en-US" sz="2400" dirty="0"/>
          </a:p>
        </p:txBody>
      </p:sp>
    </p:spTree>
    <p:extLst>
      <p:ext uri="{BB962C8B-B14F-4D97-AF65-F5344CB8AC3E}">
        <p14:creationId xmlns:p14="http://schemas.microsoft.com/office/powerpoint/2010/main" val="22403572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4090A8-1EF6-48E0-AC16-59DB60838A38}"/>
              </a:ext>
            </a:extLst>
          </p:cNvPr>
          <p:cNvSpPr>
            <a:spLocks noGrp="1"/>
          </p:cNvSpPr>
          <p:nvPr>
            <p:ph idx="1"/>
          </p:nvPr>
        </p:nvSpPr>
        <p:spPr>
          <a:xfrm>
            <a:off x="0" y="0"/>
            <a:ext cx="11184467" cy="692459"/>
          </a:xfrm>
        </p:spPr>
        <p:txBody>
          <a:bodyPr/>
          <a:lstStyle/>
          <a:p>
            <a:r>
              <a:rPr lang="en-US" b="1" dirty="0"/>
              <a:t>Solution option for Issue#1 from S2-2103978</a:t>
            </a:r>
          </a:p>
        </p:txBody>
      </p:sp>
      <p:sp>
        <p:nvSpPr>
          <p:cNvPr id="58" name="Content Placeholder 2">
            <a:extLst>
              <a:ext uri="{FF2B5EF4-FFF2-40B4-BE49-F238E27FC236}">
                <a16:creationId xmlns:a16="http://schemas.microsoft.com/office/drawing/2014/main" id="{C377B8ED-1FE9-4D07-8387-082450DDE72C}"/>
              </a:ext>
            </a:extLst>
          </p:cNvPr>
          <p:cNvSpPr txBox="1">
            <a:spLocks/>
          </p:cNvSpPr>
          <p:nvPr/>
        </p:nvSpPr>
        <p:spPr>
          <a:xfrm>
            <a:off x="258644" y="692459"/>
            <a:ext cx="11494085" cy="5618694"/>
          </a:xfrm>
          <a:prstGeom prst="rect">
            <a:avLst/>
          </a:prstGeom>
          <a:noFill/>
          <a:ln>
            <a:noFill/>
          </a:ln>
        </p:spPr>
        <p:txBody>
          <a:bodyPr/>
          <a:lstStyle>
            <a:lvl1pPr marL="3429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ea typeface="+mn-ea"/>
                <a:cs typeface="+mn-cs"/>
              </a:defRPr>
            </a:lvl1pPr>
            <a:lvl2pPr marL="712788"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2pPr>
            <a:lvl3pPr marL="10795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3pPr>
            <a:lvl4pPr marL="14351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4pPr>
            <a:lvl5pPr marL="1770063"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5pPr>
            <a:lvl6pPr marL="20716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9pPr>
          </a:lstStyle>
          <a:p>
            <a:pPr marL="0" indent="0">
              <a:buClr>
                <a:srgbClr val="181818"/>
              </a:buClr>
              <a:buNone/>
              <a:defRPr/>
            </a:pPr>
            <a:r>
              <a:rPr lang="en-US" altLang="zh-CN" sz="2400" b="1" dirty="0"/>
              <a:t>Solution option for Issue#1</a:t>
            </a:r>
          </a:p>
          <a:p>
            <a:pPr>
              <a:buClr>
                <a:srgbClr val="181818"/>
              </a:buClr>
              <a:defRPr/>
            </a:pPr>
            <a:r>
              <a:rPr lang="en-GB" sz="2400" b="1" dirty="0"/>
              <a:t>Option#1: </a:t>
            </a:r>
            <a:r>
              <a:rPr lang="en-US" altLang="zh-CN" sz="2400" dirty="0"/>
              <a:t>When Credentials Holder is an SNPN, in case of </a:t>
            </a:r>
            <a:r>
              <a:rPr lang="en-GB" sz="2400" dirty="0"/>
              <a:t>SNPN-2 UE accessing to SNPN-1 and using IMSI based SUPI, it additionally provides its NID in the Registration Request message. The AMF in SNPN-1 use the PLMN ID of the SUPI and NID in the Registration Request message for AUSF/UDM selection. </a:t>
            </a:r>
          </a:p>
          <a:p>
            <a:pPr>
              <a:buClr>
                <a:srgbClr val="181818"/>
              </a:buClr>
              <a:defRPr/>
            </a:pPr>
            <a:endParaRPr lang="en-GB" sz="2400" b="1" dirty="0"/>
          </a:p>
          <a:p>
            <a:pPr>
              <a:buClr>
                <a:srgbClr val="181818"/>
              </a:buClr>
              <a:defRPr/>
            </a:pPr>
            <a:r>
              <a:rPr lang="en-GB" sz="2400" b="1" dirty="0"/>
              <a:t>Option#2:</a:t>
            </a:r>
            <a:r>
              <a:rPr lang="en-US" altLang="zh-CN" sz="2400" dirty="0"/>
              <a:t> </a:t>
            </a:r>
            <a:r>
              <a:rPr lang="en-US" altLang="zh-CN" sz="2400" b="1" dirty="0"/>
              <a:t>Update the Note </a:t>
            </a:r>
            <a:r>
              <a:rPr lang="en-US" altLang="zh-CN" sz="2400" dirty="0"/>
              <a:t>“When Credentials Holder is an SNPN, and the MCC and MNC of the SNPN is not unique, then IMSI based SUPI is not supported as the MCC and MNC need not be unique always; instead USIM credentials are supported using Network Specific Identifier based SUPI.</a:t>
            </a:r>
            <a:r>
              <a:rPr lang="en-US" altLang="zh-CN" sz="2400" b="1" i="1" dirty="0"/>
              <a:t>” as “</a:t>
            </a:r>
            <a:r>
              <a:rPr lang="en-US" altLang="zh-CN" sz="2400" u="sng" dirty="0"/>
              <a:t>When Credentials Holder is an SNPN, USIM credentials uses Network Specific Identifier based SUPI.</a:t>
            </a:r>
            <a:r>
              <a:rPr lang="en-US" altLang="zh-CN" sz="2400" b="1" i="1" u="sng" dirty="0"/>
              <a:t>”</a:t>
            </a:r>
          </a:p>
          <a:p>
            <a:pPr>
              <a:buClr>
                <a:srgbClr val="181818"/>
              </a:buClr>
              <a:defRPr/>
            </a:pPr>
            <a:endParaRPr lang="en-US" sz="2400" b="1" i="1" dirty="0"/>
          </a:p>
          <a:p>
            <a:pPr>
              <a:buClr>
                <a:srgbClr val="181818"/>
              </a:buClr>
              <a:defRPr/>
            </a:pPr>
            <a:r>
              <a:rPr lang="en-US" sz="2400" b="1" dirty="0"/>
              <a:t>Proposal1: It is proposed to take the above options into account.</a:t>
            </a:r>
            <a:endParaRPr lang="en-GB" sz="2400" b="1" dirty="0"/>
          </a:p>
          <a:p>
            <a:pPr marL="736600" lvl="2" indent="0" hangingPunct="0">
              <a:buNone/>
            </a:pPr>
            <a:endParaRPr lang="en-US" dirty="0"/>
          </a:p>
          <a:p>
            <a:pPr lvl="1" hangingPunct="0"/>
            <a:endParaRPr lang="en-US" sz="1600" dirty="0"/>
          </a:p>
          <a:p>
            <a:pPr lvl="1" hangingPunct="0"/>
            <a:endParaRPr lang="en-US" sz="1800" dirty="0"/>
          </a:p>
          <a:p>
            <a:pPr>
              <a:buClr>
                <a:srgbClr val="181818"/>
              </a:buClr>
              <a:defRPr/>
            </a:pPr>
            <a:endParaRPr lang="en-GB" sz="2400" b="1" dirty="0"/>
          </a:p>
          <a:p>
            <a:pPr marL="0" indent="0">
              <a:buClr>
                <a:srgbClr val="181818"/>
              </a:buClr>
              <a:buNone/>
              <a:tabLst>
                <a:tab pos="5370513" algn="l"/>
              </a:tabLst>
              <a:defRPr/>
            </a:pPr>
            <a:endParaRPr lang="en-US" sz="1800" dirty="0"/>
          </a:p>
          <a:p>
            <a:pPr marL="0" indent="0">
              <a:buNone/>
            </a:pPr>
            <a:endParaRPr lang="en-US" sz="2400" dirty="0"/>
          </a:p>
          <a:p>
            <a:endParaRPr lang="en-US" sz="2400" dirty="0"/>
          </a:p>
        </p:txBody>
      </p:sp>
    </p:spTree>
    <p:extLst>
      <p:ext uri="{BB962C8B-B14F-4D97-AF65-F5344CB8AC3E}">
        <p14:creationId xmlns:p14="http://schemas.microsoft.com/office/powerpoint/2010/main" val="393804634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4090A8-1EF6-48E0-AC16-59DB60838A38}"/>
              </a:ext>
            </a:extLst>
          </p:cNvPr>
          <p:cNvSpPr>
            <a:spLocks noGrp="1"/>
          </p:cNvSpPr>
          <p:nvPr>
            <p:ph idx="1"/>
          </p:nvPr>
        </p:nvSpPr>
        <p:spPr>
          <a:xfrm>
            <a:off x="0" y="0"/>
            <a:ext cx="11184467" cy="692459"/>
          </a:xfrm>
        </p:spPr>
        <p:txBody>
          <a:bodyPr/>
          <a:lstStyle/>
          <a:p>
            <a:r>
              <a:rPr lang="en-US" b="1" dirty="0"/>
              <a:t>Solution option for Issue#2 from S2-2103978</a:t>
            </a:r>
          </a:p>
        </p:txBody>
      </p:sp>
      <p:sp>
        <p:nvSpPr>
          <p:cNvPr id="58" name="Content Placeholder 2">
            <a:extLst>
              <a:ext uri="{FF2B5EF4-FFF2-40B4-BE49-F238E27FC236}">
                <a16:creationId xmlns:a16="http://schemas.microsoft.com/office/drawing/2014/main" id="{C377B8ED-1FE9-4D07-8387-082450DDE72C}"/>
              </a:ext>
            </a:extLst>
          </p:cNvPr>
          <p:cNvSpPr txBox="1">
            <a:spLocks/>
          </p:cNvSpPr>
          <p:nvPr/>
        </p:nvSpPr>
        <p:spPr>
          <a:xfrm>
            <a:off x="258644" y="692459"/>
            <a:ext cx="11494085" cy="5618694"/>
          </a:xfrm>
          <a:prstGeom prst="rect">
            <a:avLst/>
          </a:prstGeom>
          <a:noFill/>
          <a:ln>
            <a:noFill/>
          </a:ln>
        </p:spPr>
        <p:txBody>
          <a:bodyPr/>
          <a:lstStyle>
            <a:lvl1pPr marL="3429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ea typeface="+mn-ea"/>
                <a:cs typeface="+mn-cs"/>
              </a:defRPr>
            </a:lvl1pPr>
            <a:lvl2pPr marL="712788"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2pPr>
            <a:lvl3pPr marL="10795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3pPr>
            <a:lvl4pPr marL="14351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4pPr>
            <a:lvl5pPr marL="1770063"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5pPr>
            <a:lvl6pPr marL="20716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9pPr>
          </a:lstStyle>
          <a:p>
            <a:pPr marL="0" indent="0">
              <a:buClr>
                <a:srgbClr val="181818"/>
              </a:buClr>
              <a:buNone/>
              <a:defRPr/>
            </a:pPr>
            <a:r>
              <a:rPr lang="en-US" altLang="zh-CN" sz="2400" b="1" dirty="0"/>
              <a:t>Solution option for Issue#2</a:t>
            </a:r>
          </a:p>
          <a:p>
            <a:pPr>
              <a:buClr>
                <a:srgbClr val="181818"/>
              </a:buClr>
              <a:defRPr/>
            </a:pPr>
            <a:r>
              <a:rPr lang="en-GB" sz="2400" b="1" dirty="0"/>
              <a:t>Option#1: </a:t>
            </a:r>
            <a:r>
              <a:rPr lang="en-US" altLang="zh-CN" sz="2400" dirty="0"/>
              <a:t>When Credentials Holder is an PLMN</a:t>
            </a:r>
            <a:r>
              <a:rPr lang="en-GB" sz="2400" dirty="0"/>
              <a:t>, when the PLMN ID of the SNPN accessing by the UE and PLMN are same, the UE </a:t>
            </a:r>
            <a:r>
              <a:rPr lang="en-US" sz="2400" dirty="0"/>
              <a:t>use the NSI based </a:t>
            </a:r>
            <a:r>
              <a:rPr lang="en-US" altLang="zh-CN" sz="2400" dirty="0"/>
              <a:t>SUPI to access the SNPN.</a:t>
            </a:r>
          </a:p>
          <a:p>
            <a:pPr>
              <a:buClr>
                <a:srgbClr val="181818"/>
              </a:buClr>
              <a:defRPr/>
            </a:pPr>
            <a:endParaRPr lang="en-GB" altLang="zh-CN" sz="2400" b="1" dirty="0"/>
          </a:p>
          <a:p>
            <a:pPr>
              <a:buClr>
                <a:srgbClr val="181818"/>
              </a:buClr>
              <a:defRPr/>
            </a:pPr>
            <a:r>
              <a:rPr lang="en-GB" altLang="zh-CN" sz="2400" b="1" dirty="0"/>
              <a:t>Option#2: </a:t>
            </a:r>
            <a:r>
              <a:rPr lang="en-US" altLang="zh-CN" sz="2400" dirty="0"/>
              <a:t>When Credentials Holder is an PLMN</a:t>
            </a:r>
            <a:r>
              <a:rPr lang="en-GB" altLang="zh-CN" sz="2400" dirty="0"/>
              <a:t>, the UE </a:t>
            </a:r>
            <a:r>
              <a:rPr lang="en-US" altLang="zh-CN" sz="2400" dirty="0"/>
              <a:t>use the NSI based SUPI to access the SNPN.</a:t>
            </a:r>
          </a:p>
          <a:p>
            <a:pPr>
              <a:buClr>
                <a:srgbClr val="181818"/>
              </a:buClr>
              <a:defRPr/>
            </a:pPr>
            <a:endParaRPr lang="en-US" altLang="zh-CN" sz="2400" b="1" dirty="0"/>
          </a:p>
          <a:p>
            <a:pPr>
              <a:buClr>
                <a:srgbClr val="181818"/>
              </a:buClr>
              <a:defRPr/>
            </a:pPr>
            <a:r>
              <a:rPr lang="en-US" altLang="zh-CN" sz="2400" b="1" dirty="0"/>
              <a:t>Proposal1: It is proposed to take the above options into account.</a:t>
            </a:r>
            <a:endParaRPr lang="en-GB" altLang="zh-CN" sz="2400" b="1" dirty="0"/>
          </a:p>
          <a:p>
            <a:pPr>
              <a:buClr>
                <a:srgbClr val="181818"/>
              </a:buClr>
              <a:defRPr/>
            </a:pPr>
            <a:endParaRPr lang="en-GB" altLang="zh-CN" sz="2400" b="1" dirty="0"/>
          </a:p>
          <a:p>
            <a:pPr marL="0" indent="0">
              <a:buClr>
                <a:srgbClr val="181818"/>
              </a:buClr>
              <a:buNone/>
              <a:defRPr/>
            </a:pPr>
            <a:endParaRPr lang="en-US" dirty="0"/>
          </a:p>
          <a:p>
            <a:pPr marL="736600" lvl="2" indent="0" hangingPunct="0">
              <a:buNone/>
            </a:pPr>
            <a:endParaRPr lang="en-US" dirty="0"/>
          </a:p>
          <a:p>
            <a:pPr lvl="1" hangingPunct="0"/>
            <a:endParaRPr lang="en-US" sz="1600" dirty="0"/>
          </a:p>
          <a:p>
            <a:pPr lvl="1" hangingPunct="0"/>
            <a:endParaRPr lang="en-US" sz="1800" dirty="0"/>
          </a:p>
          <a:p>
            <a:pPr>
              <a:buClr>
                <a:srgbClr val="181818"/>
              </a:buClr>
              <a:defRPr/>
            </a:pPr>
            <a:endParaRPr lang="en-GB" sz="2400" b="1" dirty="0"/>
          </a:p>
          <a:p>
            <a:pPr marL="0" indent="0">
              <a:buClr>
                <a:srgbClr val="181818"/>
              </a:buClr>
              <a:buNone/>
              <a:tabLst>
                <a:tab pos="5370513" algn="l"/>
              </a:tabLst>
              <a:defRPr/>
            </a:pPr>
            <a:endParaRPr lang="en-US" sz="1800" dirty="0"/>
          </a:p>
          <a:p>
            <a:pPr marL="0" indent="0">
              <a:buNone/>
            </a:pPr>
            <a:endParaRPr lang="en-US" sz="2400" dirty="0"/>
          </a:p>
          <a:p>
            <a:endParaRPr lang="en-US" sz="2400" dirty="0"/>
          </a:p>
        </p:txBody>
      </p:sp>
    </p:spTree>
    <p:extLst>
      <p:ext uri="{BB962C8B-B14F-4D97-AF65-F5344CB8AC3E}">
        <p14:creationId xmlns:p14="http://schemas.microsoft.com/office/powerpoint/2010/main" val="4079421623"/>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642</TotalTime>
  <Words>1809</Words>
  <Application>Microsoft Office PowerPoint</Application>
  <PresentationFormat>Widescreen</PresentationFormat>
  <Paragraphs>188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Ericsson Hilda Light</vt:lpstr>
      <vt:lpstr>Office Theme</vt:lpstr>
      <vt:lpstr>SA2#145e  eNPN preparation  conference call</vt:lpstr>
      <vt:lpstr>Revisions of approved CRs</vt:lpstr>
      <vt:lpstr>UE capabilities for additional parameters using UPU</vt:lpstr>
      <vt:lpstr>KI#1: Interface between AAA-S and SNPN</vt:lpstr>
      <vt:lpstr>Updating CH controlled lists for SNPN selection</vt:lpstr>
      <vt:lpstr>Handling of SUCI/SUPI format for CH selection </vt:lpstr>
      <vt:lpstr>PowerPoint Presentation</vt:lpstr>
      <vt:lpstr>PowerPoint Presentation</vt:lpstr>
      <vt:lpstr>PowerPoint Presentation</vt:lpstr>
      <vt:lpstr>Handling of SUCI/SUPI format for CH selection </vt:lpstr>
      <vt:lpstr>Whether to document registration procedure as part of existing procedure or separately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SA2#145e  eNPN preparation  conference call</dc:title>
  <dc:creator>PH</dc:creator>
  <cp:lastModifiedBy>PH</cp:lastModifiedBy>
  <cp:revision>78</cp:revision>
  <dcterms:created xsi:type="dcterms:W3CDTF">2021-05-11T19:23:22Z</dcterms:created>
  <dcterms:modified xsi:type="dcterms:W3CDTF">2021-05-12T06:05:28Z</dcterms:modified>
</cp:coreProperties>
</file>