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5059" r:id="rId3"/>
    <p:sldId id="15058" r:id="rId4"/>
    <p:sldId id="257" r:id="rId5"/>
    <p:sldId id="258" r:id="rId6"/>
    <p:sldId id="259" r:id="rId7"/>
    <p:sldId id="260" r:id="rId8"/>
    <p:sldId id="15054" r:id="rId9"/>
    <p:sldId id="15055" r:id="rId10"/>
    <p:sldId id="15056" r:id="rId11"/>
    <p:sldId id="261" r:id="rId12"/>
    <p:sldId id="15057"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24" autoAdjust="0"/>
    <p:restoredTop sz="94660"/>
  </p:normalViewPr>
  <p:slideViewPr>
    <p:cSldViewPr snapToGrid="0">
      <p:cViewPr varScale="1">
        <p:scale>
          <a:sx n="110" d="100"/>
          <a:sy n="110"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4745-3EEB-444F-97E9-E47F971C60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ACB66C-CE9C-4A3F-8857-1FDCC627BB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F96A6D-9B89-43EE-A6E0-E73C1A45D3E5}"/>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5" name="Footer Placeholder 4">
            <a:extLst>
              <a:ext uri="{FF2B5EF4-FFF2-40B4-BE49-F238E27FC236}">
                <a16:creationId xmlns:a16="http://schemas.microsoft.com/office/drawing/2014/main" id="{D2867B6C-DFDD-437E-89BE-75B4183D8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52BD5F-E607-4307-AFBA-31AEEF9FF0B7}"/>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933496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FD83-AB3C-4C6C-BE29-F7CF7A58AD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621D31-73BA-40BC-9422-8837243EB2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3D1D2D-2527-498C-B4E7-8DD5D97A6D9A}"/>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5" name="Footer Placeholder 4">
            <a:extLst>
              <a:ext uri="{FF2B5EF4-FFF2-40B4-BE49-F238E27FC236}">
                <a16:creationId xmlns:a16="http://schemas.microsoft.com/office/drawing/2014/main" id="{97E4EB2D-70AB-4251-83AE-1929FA43A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557992-C836-4620-BBEC-D360C5C89904}"/>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35965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BDDF9-36D1-46BE-BD9F-B9C8C674B1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374DC7-911A-480C-BD51-07549CE7BA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1DDAE-06D2-4CF3-8F8B-1710C4014482}"/>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5" name="Footer Placeholder 4">
            <a:extLst>
              <a:ext uri="{FF2B5EF4-FFF2-40B4-BE49-F238E27FC236}">
                <a16:creationId xmlns:a16="http://schemas.microsoft.com/office/drawing/2014/main" id="{2FE816DD-526E-48DD-B45B-E443F63079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370CE-F9B1-4F8B-BB29-1D85A72170AD}"/>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1785225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A630-5C34-4076-8DD3-20C3EFF3B7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C8895-5B0D-4CA1-96D4-32DECBFFC5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D8C68-C740-4D5E-BD22-4D6EF3ADBBE3}"/>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5" name="Footer Placeholder 4">
            <a:extLst>
              <a:ext uri="{FF2B5EF4-FFF2-40B4-BE49-F238E27FC236}">
                <a16:creationId xmlns:a16="http://schemas.microsoft.com/office/drawing/2014/main" id="{DD668E49-5B2F-438C-9B84-6D77B7D00E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38DCB-1B16-465A-A72A-5FE587D0C99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201865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35DC-3A51-4D51-AFCF-4D2ED9CE2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A226DA-06CE-4926-B6C2-A76A709805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845543-394D-4CC9-8864-F547BE3BC0DB}"/>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5" name="Footer Placeholder 4">
            <a:extLst>
              <a:ext uri="{FF2B5EF4-FFF2-40B4-BE49-F238E27FC236}">
                <a16:creationId xmlns:a16="http://schemas.microsoft.com/office/drawing/2014/main" id="{379E54C6-CAF3-4407-8765-12E8628A0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E89F7-D742-40BC-8C51-FC4056A18C17}"/>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11536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ED244-8718-453E-8996-5A78223F05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58D8D9-A5C5-48B5-86C2-9B4A30B1C1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A5127F-C375-4E3F-B633-6D59EF4E64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54C822-0129-42D0-8FB2-824861ADA63A}"/>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6" name="Footer Placeholder 5">
            <a:extLst>
              <a:ext uri="{FF2B5EF4-FFF2-40B4-BE49-F238E27FC236}">
                <a16:creationId xmlns:a16="http://schemas.microsoft.com/office/drawing/2014/main" id="{45CB0AC9-E9F1-4F43-A248-80D877B9FE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B0E18F-8D80-4A6D-B011-99DCFD2BBEA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45534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12319-6B28-4995-93F7-AA303E3BC9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54075-8D2A-4341-8980-1A6C6D476E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9F79BF-B9D3-42FA-BE67-9E89014B5F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9D6413-5906-47B0-BBA4-C19C34390A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1A2C55-FC1D-4017-A99D-8547993F0C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04F0D2-27ED-48FC-9D25-E677AD294649}"/>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8" name="Footer Placeholder 7">
            <a:extLst>
              <a:ext uri="{FF2B5EF4-FFF2-40B4-BE49-F238E27FC236}">
                <a16:creationId xmlns:a16="http://schemas.microsoft.com/office/drawing/2014/main" id="{17636030-B7AC-45BD-8464-1FFB37D06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18AF23-D060-467F-88A4-9307ABACBEC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890698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7EF65-564F-4E68-BA20-368C463DD8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7FD871-34A9-4959-8052-7BF42813D25A}"/>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4" name="Footer Placeholder 3">
            <a:extLst>
              <a:ext uri="{FF2B5EF4-FFF2-40B4-BE49-F238E27FC236}">
                <a16:creationId xmlns:a16="http://schemas.microsoft.com/office/drawing/2014/main" id="{94001ADE-E89E-48D3-B1D9-D6F3BE39E3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E76E58-FF0B-4593-A6DF-65F08A28FF7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405046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F942A6-DF38-430D-A2EE-A44D5A920E10}"/>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3" name="Footer Placeholder 2">
            <a:extLst>
              <a:ext uri="{FF2B5EF4-FFF2-40B4-BE49-F238E27FC236}">
                <a16:creationId xmlns:a16="http://schemas.microsoft.com/office/drawing/2014/main" id="{28FDA8A4-2061-4E5C-BEB7-173522A66C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9BA258-1474-4254-B769-7E735FB52DC2}"/>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288794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704A-862E-43BF-BFC9-E43AEE5752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82A717-7F8D-4FAE-B169-959FF98AB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36E4E2-CF99-41A7-8975-06E6CC0728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67C13E-4C1F-4FD3-92C3-D6447D8240D1}"/>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6" name="Footer Placeholder 5">
            <a:extLst>
              <a:ext uri="{FF2B5EF4-FFF2-40B4-BE49-F238E27FC236}">
                <a16:creationId xmlns:a16="http://schemas.microsoft.com/office/drawing/2014/main" id="{5564085A-5585-40B7-B484-B1F150EE76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3BDFC-C830-41BE-A1DB-3CC1B5B2D589}"/>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693013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86448-6DED-4999-8132-F5CF6CF73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E3C390-F14F-4C7D-9BA9-7125D6DA00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83DD93-1FCD-4C7E-AFE3-6713AA57A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0367E-9971-4540-8B52-180ECAD88977}"/>
              </a:ext>
            </a:extLst>
          </p:cNvPr>
          <p:cNvSpPr>
            <a:spLocks noGrp="1"/>
          </p:cNvSpPr>
          <p:nvPr>
            <p:ph type="dt" sz="half" idx="10"/>
          </p:nvPr>
        </p:nvSpPr>
        <p:spPr/>
        <p:txBody>
          <a:bodyPr/>
          <a:lstStyle/>
          <a:p>
            <a:fld id="{481FD6E1-C89A-474A-8353-DB594C02DA8D}" type="datetimeFigureOut">
              <a:rPr lang="en-US" smtClean="0"/>
              <a:t>5/12/2021</a:t>
            </a:fld>
            <a:endParaRPr lang="en-US"/>
          </a:p>
        </p:txBody>
      </p:sp>
      <p:sp>
        <p:nvSpPr>
          <p:cNvPr id="6" name="Footer Placeholder 5">
            <a:extLst>
              <a:ext uri="{FF2B5EF4-FFF2-40B4-BE49-F238E27FC236}">
                <a16:creationId xmlns:a16="http://schemas.microsoft.com/office/drawing/2014/main" id="{D2A93F1B-EBE5-40CC-B646-FCA9AB8D6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285BD8-123D-4219-B618-A47509AAF601}"/>
              </a:ext>
            </a:extLst>
          </p:cNvPr>
          <p:cNvSpPr>
            <a:spLocks noGrp="1"/>
          </p:cNvSpPr>
          <p:nvPr>
            <p:ph type="sldNum" sz="quarter" idx="12"/>
          </p:nvPr>
        </p:nvSpPr>
        <p:spPr/>
        <p:txBody>
          <a:bodyPr/>
          <a:lstStyle/>
          <a:p>
            <a:fld id="{7C54611C-6553-4D0F-A2F8-7266C12B304B}" type="slidenum">
              <a:rPr lang="en-US" smtClean="0"/>
              <a:t>‹#›</a:t>
            </a:fld>
            <a:endParaRPr lang="en-US"/>
          </a:p>
        </p:txBody>
      </p:sp>
    </p:spTree>
    <p:extLst>
      <p:ext uri="{BB962C8B-B14F-4D97-AF65-F5344CB8AC3E}">
        <p14:creationId xmlns:p14="http://schemas.microsoft.com/office/powerpoint/2010/main" val="3998262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6DFE5A-D1E8-40B2-B172-F12E7AE360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F44D16-D988-4DA0-AAE6-34EF4DFBFC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673AB-ABCA-454D-9CC1-BC96BC7F24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FD6E1-C89A-474A-8353-DB594C02DA8D}" type="datetimeFigureOut">
              <a:rPr lang="en-US" smtClean="0"/>
              <a:t>5/12/2021</a:t>
            </a:fld>
            <a:endParaRPr lang="en-US"/>
          </a:p>
        </p:txBody>
      </p:sp>
      <p:sp>
        <p:nvSpPr>
          <p:cNvPr id="5" name="Footer Placeholder 4">
            <a:extLst>
              <a:ext uri="{FF2B5EF4-FFF2-40B4-BE49-F238E27FC236}">
                <a16:creationId xmlns:a16="http://schemas.microsoft.com/office/drawing/2014/main" id="{49704007-EA92-4EC5-9F39-B1F3118C6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F99E89-3648-4C05-8931-C420A76727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4611C-6553-4D0F-A2F8-7266C12B304B}" type="slidenum">
              <a:rPr lang="en-US" smtClean="0"/>
              <a:t>‹#›</a:t>
            </a:fld>
            <a:endParaRPr lang="en-US"/>
          </a:p>
        </p:txBody>
      </p:sp>
    </p:spTree>
    <p:extLst>
      <p:ext uri="{BB962C8B-B14F-4D97-AF65-F5344CB8AC3E}">
        <p14:creationId xmlns:p14="http://schemas.microsoft.com/office/powerpoint/2010/main" val="1809184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4622.zip" TargetMode="External"/><Relationship Id="rId2" Type="http://schemas.openxmlformats.org/officeDocument/2006/relationships/hyperlink" Target="file:///C:\Users\ecsphen\Documents\SA2\TSGS2_145E_Electronic_2021-05\Docs\S2-2104229.zip" TargetMode="External"/><Relationship Id="rId1" Type="http://schemas.openxmlformats.org/officeDocument/2006/relationships/slideLayout" Target="../slideLayouts/slideLayout2.xml"/><Relationship Id="rId4" Type="http://schemas.openxmlformats.org/officeDocument/2006/relationships/hyperlink" Target="file:///C:\Users\ecsphen\Documents\SA2\TSGS2_145E_Electronic_2021-05\Docs\S2-2104692.zi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4336.zip" TargetMode="External"/><Relationship Id="rId2" Type="http://schemas.openxmlformats.org/officeDocument/2006/relationships/hyperlink" Target="file:///C:\Users\ecsphen\Documents\SA2\TSGS2_145E_Electronic_2021-05\Docs\S2-2103760.zip" TargetMode="External"/><Relationship Id="rId1" Type="http://schemas.openxmlformats.org/officeDocument/2006/relationships/slideLayout" Target="../slideLayouts/slideLayout2.xml"/><Relationship Id="rId6" Type="http://schemas.openxmlformats.org/officeDocument/2006/relationships/hyperlink" Target="file:///C:\Users\ecsphen\Documents\SA2\TSGS2_145E_Electronic_2021-05\Docs\S2-2104603.zip" TargetMode="External"/><Relationship Id="rId5" Type="http://schemas.openxmlformats.org/officeDocument/2006/relationships/hyperlink" Target="file:///C:\Users\ecsphen\Documents\SA2\TSGS2_145E_Electronic_2021-05\Docs\S2-2104602.zip" TargetMode="External"/><Relationship Id="rId4" Type="http://schemas.openxmlformats.org/officeDocument/2006/relationships/hyperlink" Target="file:///C:\Users\ecsphen\Documents\SA2\TSGS2_145E_Electronic_2021-05\Docs\S2-2104584.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4443.zip" TargetMode="External"/><Relationship Id="rId2" Type="http://schemas.openxmlformats.org/officeDocument/2006/relationships/hyperlink" Target="file:///C:\Users\ecsphen\Documents\SA2\TSGS2_145E_Electronic_2021-05\Docs\S2-2104442.z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file:///C:\Users\ecsphen\Documents\SA2\TSGS2_145E_Electronic_2021-05\Docs\S2-2104338.zip" TargetMode="External"/><Relationship Id="rId3" Type="http://schemas.openxmlformats.org/officeDocument/2006/relationships/hyperlink" Target="file:///C:\Users\ecsphen\Documents\SA2\TSGS2_145E_Electronic_2021-05\Docs\S2-2104176.zip" TargetMode="External"/><Relationship Id="rId7" Type="http://schemas.openxmlformats.org/officeDocument/2006/relationships/hyperlink" Target="file:///C:\Users\ecsphen\Documents\SA2\TSGS2_145E_Electronic_2021-05\Docs\S2-2104356.zip" TargetMode="External"/><Relationship Id="rId2" Type="http://schemas.openxmlformats.org/officeDocument/2006/relationships/hyperlink" Target="file:///C:\Users\ecsphen\Documents\SA2\TSGS2_145E_Electronic_2021-05\Docs\S2-2103747.zip" TargetMode="External"/><Relationship Id="rId1" Type="http://schemas.openxmlformats.org/officeDocument/2006/relationships/slideLayout" Target="../slideLayouts/slideLayout2.xml"/><Relationship Id="rId6" Type="http://schemas.openxmlformats.org/officeDocument/2006/relationships/hyperlink" Target="file:///C:\Users\ecsphen\Documents\SA2\TSGS2_145E_Electronic_2021-05\Docs\S2-2104353.zip" TargetMode="External"/><Relationship Id="rId5" Type="http://schemas.openxmlformats.org/officeDocument/2006/relationships/hyperlink" Target="file:///C:\Users\ecsphen\Documents\SA2\TSGS2_145E_Electronic_2021-05\Docs\S2-2104352.zip" TargetMode="External"/><Relationship Id="rId10" Type="http://schemas.openxmlformats.org/officeDocument/2006/relationships/hyperlink" Target="file:///C:\Users\ecsphen\Documents\SA2\TSGS2_145E_Electronic_2021-05\Docs\S2-2104607.zip" TargetMode="External"/><Relationship Id="rId4" Type="http://schemas.openxmlformats.org/officeDocument/2006/relationships/hyperlink" Target="file:///C:\Users\ecsphen\Documents\SA2\TSGS2_145E_Electronic_2021-05\Docs\S2-2104215.zip" TargetMode="External"/><Relationship Id="rId9" Type="http://schemas.openxmlformats.org/officeDocument/2006/relationships/hyperlink" Target="file:///C:\Users\ecsphen\Documents\SA2\TSGS2_145E_Electronic_2021-05\Docs\S2-2104606.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file:///C:\Users\ecsphen\Documents\SA2\TSGS2_145E_Electronic_2021-05\Docs\S2-2103979.zip" TargetMode="External"/><Relationship Id="rId2" Type="http://schemas.openxmlformats.org/officeDocument/2006/relationships/hyperlink" Target="file:///C:\Users\ecsphen\Documents\SA2\TSGS2_145E_Electronic_2021-05\Docs\S2-2103978.zip" TargetMode="External"/><Relationship Id="rId1" Type="http://schemas.openxmlformats.org/officeDocument/2006/relationships/slideLayout" Target="../slideLayouts/slideLayout2.xml"/><Relationship Id="rId4" Type="http://schemas.openxmlformats.org/officeDocument/2006/relationships/hyperlink" Target="file:///C:\Users\ecsphen\Documents\SA2\TSGS2_145E_Electronic_2021-05\Docs\S2-2104332.zi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84863-128D-4274-9077-FB088B078903}"/>
              </a:ext>
            </a:extLst>
          </p:cNvPr>
          <p:cNvSpPr>
            <a:spLocks noGrp="1"/>
          </p:cNvSpPr>
          <p:nvPr>
            <p:ph type="ctrTitle"/>
          </p:nvPr>
        </p:nvSpPr>
        <p:spPr/>
        <p:txBody>
          <a:bodyPr>
            <a:normAutofit fontScale="90000"/>
          </a:bodyPr>
          <a:lstStyle/>
          <a:p>
            <a:r>
              <a:rPr lang="en-US" dirty="0"/>
              <a:t>SA2#145e </a:t>
            </a:r>
            <a:br>
              <a:rPr lang="en-US" dirty="0"/>
            </a:br>
            <a:r>
              <a:rPr lang="en-US" dirty="0" err="1"/>
              <a:t>eNPN</a:t>
            </a:r>
            <a:r>
              <a:rPr lang="en-US" dirty="0"/>
              <a:t> preparation </a:t>
            </a:r>
            <a:br>
              <a:rPr lang="en-US" dirty="0"/>
            </a:br>
            <a:r>
              <a:rPr lang="en-US" dirty="0"/>
              <a:t>conference call</a:t>
            </a:r>
          </a:p>
        </p:txBody>
      </p:sp>
      <p:sp>
        <p:nvSpPr>
          <p:cNvPr id="3" name="Subtitle 2">
            <a:extLst>
              <a:ext uri="{FF2B5EF4-FFF2-40B4-BE49-F238E27FC236}">
                <a16:creationId xmlns:a16="http://schemas.microsoft.com/office/drawing/2014/main" id="{D8C5FB4D-12BD-42CD-9F88-533BB78F7ACE}"/>
              </a:ext>
            </a:extLst>
          </p:cNvPr>
          <p:cNvSpPr>
            <a:spLocks noGrp="1"/>
          </p:cNvSpPr>
          <p:nvPr>
            <p:ph type="subTitle" idx="1"/>
          </p:nvPr>
        </p:nvSpPr>
        <p:spPr/>
        <p:txBody>
          <a:bodyPr/>
          <a:lstStyle/>
          <a:p>
            <a:r>
              <a:rPr lang="en-US" dirty="0"/>
              <a:t>20210512</a:t>
            </a:r>
          </a:p>
        </p:txBody>
      </p:sp>
    </p:spTree>
    <p:extLst>
      <p:ext uri="{BB962C8B-B14F-4D97-AF65-F5344CB8AC3E}">
        <p14:creationId xmlns:p14="http://schemas.microsoft.com/office/powerpoint/2010/main" val="891413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4090A8-1EF6-48E0-AC16-59DB60838A38}"/>
              </a:ext>
            </a:extLst>
          </p:cNvPr>
          <p:cNvSpPr>
            <a:spLocks noGrp="1"/>
          </p:cNvSpPr>
          <p:nvPr>
            <p:ph idx="1"/>
          </p:nvPr>
        </p:nvSpPr>
        <p:spPr>
          <a:xfrm>
            <a:off x="0" y="0"/>
            <a:ext cx="11184467" cy="692459"/>
          </a:xfrm>
        </p:spPr>
        <p:txBody>
          <a:bodyPr/>
          <a:lstStyle/>
          <a:p>
            <a:r>
              <a:rPr lang="en-US" b="1" dirty="0"/>
              <a:t>Solution option for Issue#2 from S2-2103978</a:t>
            </a:r>
          </a:p>
        </p:txBody>
      </p:sp>
      <p:sp>
        <p:nvSpPr>
          <p:cNvPr id="58" name="Content Placeholder 2">
            <a:extLst>
              <a:ext uri="{FF2B5EF4-FFF2-40B4-BE49-F238E27FC236}">
                <a16:creationId xmlns:a16="http://schemas.microsoft.com/office/drawing/2014/main" id="{C377B8ED-1FE9-4D07-8387-082450DDE72C}"/>
              </a:ext>
            </a:extLst>
          </p:cNvPr>
          <p:cNvSpPr txBox="1">
            <a:spLocks/>
          </p:cNvSpPr>
          <p:nvPr/>
        </p:nvSpPr>
        <p:spPr>
          <a:xfrm>
            <a:off x="258644" y="692459"/>
            <a:ext cx="11494085" cy="5618694"/>
          </a:xfrm>
          <a:prstGeom prst="rect">
            <a:avLst/>
          </a:prstGeom>
          <a:no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marL="0" indent="0">
              <a:buClr>
                <a:srgbClr val="181818"/>
              </a:buClr>
              <a:buNone/>
              <a:defRPr/>
            </a:pPr>
            <a:r>
              <a:rPr lang="en-US" altLang="zh-CN" sz="2400" b="1" dirty="0"/>
              <a:t>Solution option for Issue#2</a:t>
            </a:r>
          </a:p>
          <a:p>
            <a:pPr>
              <a:buClr>
                <a:srgbClr val="181818"/>
              </a:buClr>
              <a:defRPr/>
            </a:pPr>
            <a:r>
              <a:rPr lang="en-GB" sz="2400" b="1" dirty="0"/>
              <a:t>Option#1: </a:t>
            </a:r>
            <a:r>
              <a:rPr lang="en-US" altLang="zh-CN" sz="2400" dirty="0"/>
              <a:t>When Credentials Holder is an PLMN</a:t>
            </a:r>
            <a:r>
              <a:rPr lang="en-GB" sz="2400" dirty="0"/>
              <a:t>, when the PLMN ID of the SNPN accessing by the UE and PLMN are same, the UE </a:t>
            </a:r>
            <a:r>
              <a:rPr lang="en-US" sz="2400" dirty="0"/>
              <a:t>use the NSI based </a:t>
            </a:r>
            <a:r>
              <a:rPr lang="en-US" altLang="zh-CN" sz="2400" dirty="0"/>
              <a:t>SUPI to access the SNPN.</a:t>
            </a:r>
          </a:p>
          <a:p>
            <a:pPr>
              <a:buClr>
                <a:srgbClr val="181818"/>
              </a:buClr>
              <a:defRPr/>
            </a:pPr>
            <a:endParaRPr lang="en-GB" altLang="zh-CN" sz="2400" b="1" dirty="0"/>
          </a:p>
          <a:p>
            <a:pPr>
              <a:buClr>
                <a:srgbClr val="181818"/>
              </a:buClr>
              <a:defRPr/>
            </a:pPr>
            <a:r>
              <a:rPr lang="en-GB" altLang="zh-CN" sz="2400" b="1" dirty="0"/>
              <a:t>Option#2: </a:t>
            </a:r>
            <a:r>
              <a:rPr lang="en-US" altLang="zh-CN" sz="2400" dirty="0"/>
              <a:t>When Credentials Holder is an PLMN</a:t>
            </a:r>
            <a:r>
              <a:rPr lang="en-GB" altLang="zh-CN" sz="2400" dirty="0"/>
              <a:t>, the UE </a:t>
            </a:r>
            <a:r>
              <a:rPr lang="en-US" altLang="zh-CN" sz="2400" dirty="0"/>
              <a:t>use the NSI based SUPI to access the SNPN.</a:t>
            </a:r>
          </a:p>
          <a:p>
            <a:pPr>
              <a:buClr>
                <a:srgbClr val="181818"/>
              </a:buClr>
              <a:defRPr/>
            </a:pPr>
            <a:endParaRPr lang="en-US" altLang="zh-CN" sz="2400" b="1" dirty="0"/>
          </a:p>
          <a:p>
            <a:pPr>
              <a:buClr>
                <a:srgbClr val="181818"/>
              </a:buClr>
              <a:defRPr/>
            </a:pPr>
            <a:r>
              <a:rPr lang="en-US" altLang="zh-CN" sz="2400" b="1" dirty="0"/>
              <a:t>Proposal1: It is proposed to take the above options into account.</a:t>
            </a:r>
            <a:endParaRPr lang="en-GB" altLang="zh-CN" sz="2400" b="1" dirty="0"/>
          </a:p>
          <a:p>
            <a:pPr>
              <a:buClr>
                <a:srgbClr val="181818"/>
              </a:buClr>
              <a:defRPr/>
            </a:pPr>
            <a:endParaRPr lang="en-GB" altLang="zh-CN" sz="2400" b="1" dirty="0"/>
          </a:p>
          <a:p>
            <a:pPr marL="0" indent="0">
              <a:buClr>
                <a:srgbClr val="181818"/>
              </a:buClr>
              <a:buNone/>
              <a:defRPr/>
            </a:pPr>
            <a:endParaRPr lang="en-US" dirty="0"/>
          </a:p>
          <a:p>
            <a:pPr marL="736600" lvl="2" indent="0" hangingPunct="0">
              <a:buNone/>
            </a:pPr>
            <a:endParaRPr lang="en-US" dirty="0"/>
          </a:p>
          <a:p>
            <a:pPr lvl="1" hangingPunct="0"/>
            <a:endParaRPr lang="en-US" sz="1600" dirty="0"/>
          </a:p>
          <a:p>
            <a:pPr lvl="1" hangingPunct="0"/>
            <a:endParaRPr lang="en-US" sz="1800" dirty="0"/>
          </a:p>
          <a:p>
            <a:pPr>
              <a:buClr>
                <a:srgbClr val="181818"/>
              </a:buClr>
              <a:defRPr/>
            </a:pPr>
            <a:endParaRPr lang="en-GB" sz="2400" b="1" dirty="0"/>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Tree>
    <p:extLst>
      <p:ext uri="{BB962C8B-B14F-4D97-AF65-F5344CB8AC3E}">
        <p14:creationId xmlns:p14="http://schemas.microsoft.com/office/powerpoint/2010/main" val="4079421623"/>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08F30-9D04-42DF-960A-095F49631ABD}"/>
              </a:ext>
            </a:extLst>
          </p:cNvPr>
          <p:cNvSpPr>
            <a:spLocks noGrp="1"/>
          </p:cNvSpPr>
          <p:nvPr>
            <p:ph type="title"/>
          </p:nvPr>
        </p:nvSpPr>
        <p:spPr>
          <a:xfrm>
            <a:off x="838200" y="365125"/>
            <a:ext cx="10515600" cy="777875"/>
          </a:xfrm>
        </p:spPr>
        <p:txBody>
          <a:bodyPr/>
          <a:lstStyle/>
          <a:p>
            <a:r>
              <a:rPr lang="en-US" dirty="0"/>
              <a:t>Handling of SUCI/SUPI format for CH selection </a:t>
            </a:r>
          </a:p>
        </p:txBody>
      </p:sp>
      <p:sp>
        <p:nvSpPr>
          <p:cNvPr id="3" name="Content Placeholder 2">
            <a:extLst>
              <a:ext uri="{FF2B5EF4-FFF2-40B4-BE49-F238E27FC236}">
                <a16:creationId xmlns:a16="http://schemas.microsoft.com/office/drawing/2014/main" id="{A0EA3538-69C0-4DB0-A506-5EB5068BB77E}"/>
              </a:ext>
            </a:extLst>
          </p:cNvPr>
          <p:cNvSpPr>
            <a:spLocks noGrp="1"/>
          </p:cNvSpPr>
          <p:nvPr>
            <p:ph idx="1"/>
          </p:nvPr>
        </p:nvSpPr>
        <p:spPr>
          <a:xfrm>
            <a:off x="356616" y="1344168"/>
            <a:ext cx="11512296" cy="4832795"/>
          </a:xfrm>
        </p:spPr>
        <p:txBody>
          <a:bodyPr>
            <a:normAutofit lnSpcReduction="10000"/>
          </a:bodyPr>
          <a:lstStyle/>
          <a:p>
            <a:r>
              <a:rPr lang="en-US" dirty="0"/>
              <a:t>23.501 states: </a:t>
            </a:r>
          </a:p>
          <a:p>
            <a:pPr lvl="1"/>
            <a:r>
              <a:rPr lang="en-US" dirty="0"/>
              <a:t>“Network Specific Identifier are not supported for the case the Credentials Holder is provided by a PLMN”</a:t>
            </a:r>
          </a:p>
          <a:p>
            <a:pPr lvl="1"/>
            <a:r>
              <a:rPr lang="en-US" dirty="0"/>
              <a:t>“</a:t>
            </a:r>
            <a:r>
              <a:rPr lang="en-GB" dirty="0"/>
              <a:t>PLMN operator can use its own PLMN IDs for SNPN(s) along with NID(s),</a:t>
            </a:r>
            <a:r>
              <a:rPr lang="en-US" dirty="0"/>
              <a:t>”</a:t>
            </a:r>
          </a:p>
          <a:p>
            <a:r>
              <a:rPr lang="en-US" dirty="0"/>
              <a:t>Discussion</a:t>
            </a:r>
          </a:p>
          <a:p>
            <a:pPr lvl="1"/>
            <a:r>
              <a:rPr lang="en-US" dirty="0">
                <a:solidFill>
                  <a:srgbClr val="FF0000"/>
                </a:solidFill>
              </a:rPr>
              <a:t>Vivo asked why we cannot use NSI and QC explained that it cannot assumed to be supported by PLMN UDMs.</a:t>
            </a:r>
          </a:p>
          <a:p>
            <a:pPr lvl="1"/>
            <a:r>
              <a:rPr lang="en-US" dirty="0">
                <a:solidFill>
                  <a:srgbClr val="FF0000"/>
                </a:solidFill>
              </a:rPr>
              <a:t>DT explained NSI been defined for private networks in rel-15</a:t>
            </a:r>
          </a:p>
          <a:p>
            <a:pPr lvl="1"/>
            <a:r>
              <a:rPr lang="en-US" dirty="0">
                <a:solidFill>
                  <a:srgbClr val="FF0000"/>
                </a:solidFill>
              </a:rPr>
              <a:t>QC expressed preference for option 2 or 3 from S2-2104332</a:t>
            </a:r>
          </a:p>
          <a:p>
            <a:pPr lvl="1"/>
            <a:r>
              <a:rPr lang="en-US" dirty="0">
                <a:solidFill>
                  <a:srgbClr val="FF0000"/>
                </a:solidFill>
              </a:rPr>
              <a:t>Vivo preferred option 1 i.e. UE provides NID of subscribed SNPN</a:t>
            </a:r>
          </a:p>
          <a:p>
            <a:pPr lvl="2"/>
            <a:r>
              <a:rPr lang="en-US" dirty="0">
                <a:solidFill>
                  <a:srgbClr val="FF0000"/>
                </a:solidFill>
              </a:rPr>
              <a:t>QC explained it would be yet another impact on NAS as NID for 5G-GUTI is not the same</a:t>
            </a:r>
          </a:p>
          <a:p>
            <a:pPr lvl="1"/>
            <a:r>
              <a:rPr lang="en-US" dirty="0">
                <a:solidFill>
                  <a:srgbClr val="FF0000"/>
                </a:solidFill>
              </a:rPr>
              <a:t>Others not yet made up their mind…</a:t>
            </a:r>
          </a:p>
          <a:p>
            <a:pPr lvl="1"/>
            <a:r>
              <a:rPr lang="en-US" dirty="0">
                <a:solidFill>
                  <a:srgbClr val="FF0000"/>
                </a:solidFill>
              </a:rPr>
              <a:t>Discussions to be continued at the meeting</a:t>
            </a:r>
          </a:p>
        </p:txBody>
      </p:sp>
    </p:spTree>
    <p:extLst>
      <p:ext uri="{BB962C8B-B14F-4D97-AF65-F5344CB8AC3E}">
        <p14:creationId xmlns:p14="http://schemas.microsoft.com/office/powerpoint/2010/main" val="2477962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C44E-7E5C-417B-B350-0DEF14719950}"/>
              </a:ext>
            </a:extLst>
          </p:cNvPr>
          <p:cNvSpPr>
            <a:spLocks noGrp="1"/>
          </p:cNvSpPr>
          <p:nvPr>
            <p:ph type="title"/>
          </p:nvPr>
        </p:nvSpPr>
        <p:spPr>
          <a:xfrm>
            <a:off x="384048" y="365125"/>
            <a:ext cx="11457432" cy="1325563"/>
          </a:xfrm>
        </p:spPr>
        <p:txBody>
          <a:bodyPr>
            <a:normAutofit/>
          </a:bodyPr>
          <a:lstStyle/>
          <a:p>
            <a:r>
              <a:rPr lang="en-US" dirty="0"/>
              <a:t>Whether to document registration procedure as part of existing procedure or separately</a:t>
            </a:r>
          </a:p>
        </p:txBody>
      </p:sp>
      <p:sp>
        <p:nvSpPr>
          <p:cNvPr id="3" name="Content Placeholder 2">
            <a:extLst>
              <a:ext uri="{FF2B5EF4-FFF2-40B4-BE49-F238E27FC236}">
                <a16:creationId xmlns:a16="http://schemas.microsoft.com/office/drawing/2014/main" id="{4BD10AD6-462F-47F1-AB4B-C53A17A00353}"/>
              </a:ext>
            </a:extLst>
          </p:cNvPr>
          <p:cNvSpPr>
            <a:spLocks noGrp="1"/>
          </p:cNvSpPr>
          <p:nvPr>
            <p:ph idx="1"/>
          </p:nvPr>
        </p:nvSpPr>
        <p:spPr>
          <a:xfrm>
            <a:off x="384048" y="3986785"/>
            <a:ext cx="10969752" cy="2190178"/>
          </a:xfrm>
        </p:spPr>
        <p:txBody>
          <a:bodyPr/>
          <a:lstStyle/>
          <a:p>
            <a:r>
              <a:rPr lang="en-US" sz="2000" dirty="0"/>
              <a:t>Both S2-2104229 and S2-2104622 proposes separate clause, while S2-2104692 re-uses existing clause</a:t>
            </a:r>
          </a:p>
          <a:p>
            <a:r>
              <a:rPr lang="en-US" dirty="0"/>
              <a:t>Way forward:</a:t>
            </a:r>
          </a:p>
          <a:p>
            <a:pPr lvl="1"/>
            <a:r>
              <a:rPr lang="en-US" dirty="0">
                <a:solidFill>
                  <a:srgbClr val="FF0000"/>
                </a:solidFill>
              </a:rPr>
              <a:t>Rapporteur proposed to document onboarding registration procedure in a separate clause</a:t>
            </a:r>
          </a:p>
          <a:p>
            <a:pPr lvl="1"/>
            <a:r>
              <a:rPr lang="en-US" dirty="0">
                <a:solidFill>
                  <a:srgbClr val="FF0000"/>
                </a:solidFill>
              </a:rPr>
              <a:t>No reply i.e. to be re-discussed at meeting</a:t>
            </a:r>
          </a:p>
        </p:txBody>
      </p:sp>
      <p:graphicFrame>
        <p:nvGraphicFramePr>
          <p:cNvPr id="4" name="Table 4">
            <a:extLst>
              <a:ext uri="{FF2B5EF4-FFF2-40B4-BE49-F238E27FC236}">
                <a16:creationId xmlns:a16="http://schemas.microsoft.com/office/drawing/2014/main" id="{781E6650-55BA-4229-849F-2D102873DF73}"/>
              </a:ext>
            </a:extLst>
          </p:cNvPr>
          <p:cNvGraphicFramePr>
            <a:graphicFrameLocks noGrp="1"/>
          </p:cNvGraphicFramePr>
          <p:nvPr>
            <p:extLst>
              <p:ext uri="{D42A27DB-BD31-4B8C-83A1-F6EECF244321}">
                <p14:modId xmlns:p14="http://schemas.microsoft.com/office/powerpoint/2010/main" val="4080808856"/>
              </p:ext>
            </p:extLst>
          </p:nvPr>
        </p:nvGraphicFramePr>
        <p:xfrm>
          <a:off x="384048" y="2237570"/>
          <a:ext cx="10716768" cy="1112520"/>
        </p:xfrm>
        <a:graphic>
          <a:graphicData uri="http://schemas.openxmlformats.org/drawingml/2006/table">
            <a:tbl>
              <a:tblPr firstRow="1" bandRow="1">
                <a:tableStyleId>{5C22544A-7EE6-4342-B048-85BDC9FD1C3A}</a:tableStyleId>
              </a:tblPr>
              <a:tblGrid>
                <a:gridCol w="1060704">
                  <a:extLst>
                    <a:ext uri="{9D8B030D-6E8A-4147-A177-3AD203B41FA5}">
                      <a16:colId xmlns:a16="http://schemas.microsoft.com/office/drawing/2014/main" val="309912754"/>
                    </a:ext>
                  </a:extLst>
                </a:gridCol>
                <a:gridCol w="612648">
                  <a:extLst>
                    <a:ext uri="{9D8B030D-6E8A-4147-A177-3AD203B41FA5}">
                      <a16:colId xmlns:a16="http://schemas.microsoft.com/office/drawing/2014/main" val="1024192648"/>
                    </a:ext>
                  </a:extLst>
                </a:gridCol>
                <a:gridCol w="6364224">
                  <a:extLst>
                    <a:ext uri="{9D8B030D-6E8A-4147-A177-3AD203B41FA5}">
                      <a16:colId xmlns:a16="http://schemas.microsoft.com/office/drawing/2014/main" val="3581263513"/>
                    </a:ext>
                  </a:extLst>
                </a:gridCol>
                <a:gridCol w="2679192">
                  <a:extLst>
                    <a:ext uri="{9D8B030D-6E8A-4147-A177-3AD203B41FA5}">
                      <a16:colId xmlns:a16="http://schemas.microsoft.com/office/drawing/2014/main" val="2688160215"/>
                    </a:ext>
                  </a:extLst>
                </a:gridCol>
              </a:tblGrid>
              <a:tr h="370840">
                <a:tc>
                  <a:txBody>
                    <a:bodyPr/>
                    <a:lstStyle/>
                    <a:p>
                      <a:r>
                        <a:rPr lang="en-GB" sz="1050" b="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S2-2104229</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5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5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CR2632R2 (Rel-17, 'B'): Registration Procedure for UE Onboarding</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5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[Intel, Ericsson, MediaTek Inc.], Huawei</a:t>
                      </a:r>
                      <a:endParaRPr lang="sv-SE" sz="110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1143643935"/>
                  </a:ext>
                </a:extLst>
              </a:tr>
              <a:tr h="370840">
                <a:tc>
                  <a:txBody>
                    <a:bodyPr/>
                    <a:lstStyle/>
                    <a:p>
                      <a:r>
                        <a:rPr lang="en-GB" sz="105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S2-2104622</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CR2849 (Rel-17, 'B'): Registration procedure for UE onboarding SNPN</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Intel, Nokia, Nokia Shanghai Bell, Ericsson</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107242605"/>
                  </a:ext>
                </a:extLst>
              </a:tr>
              <a:tr h="370840">
                <a:tc>
                  <a:txBody>
                    <a:bodyPr/>
                    <a:lstStyle/>
                    <a:p>
                      <a:r>
                        <a:rPr lang="en-GB" sz="105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S2-2104692</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CR2860 (Rel-17, 'B'): Onboarding Indication in RRC Connection Establishment</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Samsung</a:t>
                      </a:r>
                      <a:endParaRPr lang="sv-SE" sz="11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375598995"/>
                  </a:ext>
                </a:extLst>
              </a:tr>
            </a:tbl>
          </a:graphicData>
        </a:graphic>
      </p:graphicFrame>
    </p:spTree>
    <p:extLst>
      <p:ext uri="{BB962C8B-B14F-4D97-AF65-F5344CB8AC3E}">
        <p14:creationId xmlns:p14="http://schemas.microsoft.com/office/powerpoint/2010/main" val="17704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CC044-C790-4E2D-A0E4-15C64B821276}"/>
              </a:ext>
            </a:extLst>
          </p:cNvPr>
          <p:cNvSpPr>
            <a:spLocks noGrp="1"/>
          </p:cNvSpPr>
          <p:nvPr>
            <p:ph type="title"/>
          </p:nvPr>
        </p:nvSpPr>
        <p:spPr/>
        <p:txBody>
          <a:bodyPr/>
          <a:lstStyle/>
          <a:p>
            <a:r>
              <a:rPr lang="en-US" dirty="0"/>
              <a:t>Participants</a:t>
            </a:r>
          </a:p>
        </p:txBody>
      </p:sp>
      <p:sp>
        <p:nvSpPr>
          <p:cNvPr id="3" name="Content Placeholder 2">
            <a:extLst>
              <a:ext uri="{FF2B5EF4-FFF2-40B4-BE49-F238E27FC236}">
                <a16:creationId xmlns:a16="http://schemas.microsoft.com/office/drawing/2014/main" id="{76A8E186-2E66-4FDE-8CCC-7309837331E5}"/>
              </a:ext>
            </a:extLst>
          </p:cNvPr>
          <p:cNvSpPr>
            <a:spLocks noGrp="1"/>
          </p:cNvSpPr>
          <p:nvPr>
            <p:ph sz="half" idx="1"/>
          </p:nvPr>
        </p:nvSpPr>
        <p:spPr>
          <a:xfrm>
            <a:off x="838200" y="1825625"/>
            <a:ext cx="3394166" cy="4351338"/>
          </a:xfrm>
        </p:spPr>
        <p:txBody>
          <a:bodyPr>
            <a:normAutofit fontScale="25000" lnSpcReduction="20000"/>
          </a:bodyPr>
          <a:lstStyle/>
          <a:p>
            <a:r>
              <a:rPr lang="en-US" sz="4400" dirty="0"/>
              <a:t>Total Number of Participants	60</a:t>
            </a:r>
          </a:p>
          <a:p>
            <a:r>
              <a:rPr lang="en-US" dirty="0" err="1"/>
              <a:t>youngkyo_samsung</a:t>
            </a:r>
            <a:endParaRPr lang="en-US" dirty="0"/>
          </a:p>
          <a:p>
            <a:r>
              <a:rPr lang="en-US" dirty="0"/>
              <a:t>Yi Jiang (</a:t>
            </a:r>
            <a:r>
              <a:rPr lang="ja-JP" altLang="sv-SE" dirty="0"/>
              <a:t>来宾</a:t>
            </a:r>
            <a:r>
              <a:rPr lang="sv-SE" altLang="ja-JP" dirty="0"/>
              <a:t>)</a:t>
            </a:r>
          </a:p>
          <a:p>
            <a:r>
              <a:rPr lang="en-US" dirty="0"/>
              <a:t>LG </a:t>
            </a:r>
            <a:r>
              <a:rPr lang="en-US" dirty="0" err="1"/>
              <a:t>Uplus</a:t>
            </a:r>
            <a:r>
              <a:rPr lang="en-US" dirty="0"/>
              <a:t> -</a:t>
            </a:r>
            <a:r>
              <a:rPr lang="en-US" dirty="0" err="1"/>
              <a:t>Wonjung</a:t>
            </a:r>
            <a:r>
              <a:rPr lang="en-US" dirty="0"/>
              <a:t> Kim (</a:t>
            </a:r>
            <a:r>
              <a:rPr lang="ko-KR" altLang="sv-SE" dirty="0"/>
              <a:t>게스트</a:t>
            </a:r>
            <a:r>
              <a:rPr lang="sv-SE" altLang="ko-KR" dirty="0"/>
              <a:t>)</a:t>
            </a:r>
          </a:p>
          <a:p>
            <a:r>
              <a:rPr lang="en-US" dirty="0" err="1"/>
              <a:t>Chandramouli</a:t>
            </a:r>
            <a:r>
              <a:rPr lang="en-US" dirty="0"/>
              <a:t>, Devaki (Nokia - US/Dallas)</a:t>
            </a:r>
          </a:p>
          <a:p>
            <a:r>
              <a:rPr lang="en-US" dirty="0"/>
              <a:t>Chia-Lin (MediaTek) (</a:t>
            </a:r>
            <a:r>
              <a:rPr lang="ja-JP" altLang="sv-SE" dirty="0"/>
              <a:t>來賓</a:t>
            </a:r>
            <a:r>
              <a:rPr lang="sv-SE" altLang="ja-JP" dirty="0"/>
              <a:t>)</a:t>
            </a:r>
          </a:p>
          <a:p>
            <a:r>
              <a:rPr lang="ja-JP" altLang="sv-SE" dirty="0"/>
              <a:t>张鹏飞</a:t>
            </a:r>
            <a:r>
              <a:rPr lang="sv-SE" altLang="ja-JP" dirty="0"/>
              <a:t>-</a:t>
            </a:r>
            <a:r>
              <a:rPr lang="ja-JP" altLang="sv-SE" dirty="0"/>
              <a:t>通信研究院</a:t>
            </a:r>
          </a:p>
          <a:p>
            <a:r>
              <a:rPr lang="en-US" dirty="0"/>
              <a:t>ETRI-Soohwan Lee (</a:t>
            </a:r>
            <a:r>
              <a:rPr lang="ko-KR" altLang="sv-SE" dirty="0"/>
              <a:t>게스트</a:t>
            </a:r>
            <a:r>
              <a:rPr lang="sv-SE" altLang="ko-KR" dirty="0"/>
              <a:t>)</a:t>
            </a:r>
          </a:p>
          <a:p>
            <a:r>
              <a:rPr lang="en-US" dirty="0"/>
              <a:t>Masuda, </a:t>
            </a:r>
            <a:r>
              <a:rPr lang="en-US" dirty="0" err="1"/>
              <a:t>Hiroyo</a:t>
            </a:r>
            <a:r>
              <a:rPr lang="en-US" dirty="0"/>
              <a:t>/</a:t>
            </a:r>
            <a:r>
              <a:rPr lang="ja-JP" altLang="sv-SE" dirty="0"/>
              <a:t>増田 浩代</a:t>
            </a:r>
          </a:p>
          <a:p>
            <a:r>
              <a:rPr lang="en-US" dirty="0"/>
              <a:t>Sama, Malla Reddy</a:t>
            </a:r>
          </a:p>
          <a:p>
            <a:r>
              <a:rPr lang="en-US" dirty="0"/>
              <a:t>[Sharp] Yasuo Sugawara (</a:t>
            </a:r>
            <a:r>
              <a:rPr lang="ja-JP" altLang="sv-SE" dirty="0"/>
              <a:t>ゲスト</a:t>
            </a:r>
            <a:r>
              <a:rPr lang="sv-SE" altLang="ja-JP" dirty="0"/>
              <a:t>)</a:t>
            </a:r>
          </a:p>
          <a:p>
            <a:r>
              <a:rPr lang="sv-SE" altLang="ja-JP" dirty="0"/>
              <a:t>[</a:t>
            </a:r>
            <a:r>
              <a:rPr lang="en-US" dirty="0"/>
              <a:t>Sharp] Yasuo Sugawara (</a:t>
            </a:r>
            <a:r>
              <a:rPr lang="ja-JP" altLang="sv-SE" dirty="0"/>
              <a:t>ゲスト</a:t>
            </a:r>
            <a:r>
              <a:rPr lang="sv-SE" altLang="ja-JP" dirty="0"/>
              <a:t>)</a:t>
            </a:r>
          </a:p>
          <a:p>
            <a:r>
              <a:rPr lang="en-US" dirty="0"/>
              <a:t>Lu Fei</a:t>
            </a:r>
          </a:p>
          <a:p>
            <a:r>
              <a:rPr lang="en-US" dirty="0" err="1"/>
              <a:t>qianghua</a:t>
            </a:r>
            <a:r>
              <a:rPr lang="en-US" dirty="0"/>
              <a:t> (Huawei) (</a:t>
            </a:r>
            <a:r>
              <a:rPr lang="ja-JP" altLang="sv-SE" dirty="0"/>
              <a:t>来宾</a:t>
            </a:r>
            <a:r>
              <a:rPr lang="sv-SE" altLang="ja-JP" dirty="0"/>
              <a:t>)</a:t>
            </a:r>
          </a:p>
          <a:p>
            <a:r>
              <a:rPr lang="en-US" dirty="0"/>
              <a:t>Peter Hedman</a:t>
            </a:r>
          </a:p>
          <a:p>
            <a:r>
              <a:rPr lang="en-US" dirty="0"/>
              <a:t>Wen Wang (vivo) (</a:t>
            </a:r>
            <a:r>
              <a:rPr lang="ja-JP" altLang="sv-SE" dirty="0"/>
              <a:t>来宾</a:t>
            </a:r>
            <a:r>
              <a:rPr lang="sv-SE" altLang="ja-JP" dirty="0"/>
              <a:t>)</a:t>
            </a:r>
          </a:p>
          <a:p>
            <a:r>
              <a:rPr lang="en-US" dirty="0"/>
              <a:t>Curt (Charter) (Guest)</a:t>
            </a:r>
          </a:p>
          <a:p>
            <a:r>
              <a:rPr lang="en-US" dirty="0"/>
              <a:t>[ETRI] </a:t>
            </a:r>
            <a:r>
              <a:rPr lang="en-US" dirty="0" err="1"/>
              <a:t>Jihoon</a:t>
            </a:r>
            <a:r>
              <a:rPr lang="en-US" dirty="0"/>
              <a:t> Sung (</a:t>
            </a:r>
            <a:r>
              <a:rPr lang="ko-KR" altLang="sv-SE" dirty="0"/>
              <a:t>게스트</a:t>
            </a:r>
            <a:r>
              <a:rPr lang="sv-SE" altLang="ko-KR" dirty="0"/>
              <a:t>)</a:t>
            </a:r>
          </a:p>
          <a:p>
            <a:r>
              <a:rPr lang="en-US" dirty="0"/>
              <a:t>Wilkens, J.T. (</a:t>
            </a:r>
            <a:r>
              <a:rPr lang="en-US" dirty="0" err="1"/>
              <a:t>Jarmo</a:t>
            </a:r>
            <a:r>
              <a:rPr lang="en-US" dirty="0"/>
              <a:t>)</a:t>
            </a:r>
          </a:p>
          <a:p>
            <a:r>
              <a:rPr lang="en-US" dirty="0"/>
              <a:t>Dieter (DT)</a:t>
            </a:r>
          </a:p>
          <a:p>
            <a:r>
              <a:rPr lang="en-US" dirty="0"/>
              <a:t>xiaowan (vivo) (</a:t>
            </a:r>
            <a:r>
              <a:rPr lang="ja-JP" altLang="sv-SE" dirty="0"/>
              <a:t>来宾</a:t>
            </a:r>
            <a:r>
              <a:rPr lang="sv-SE" altLang="ja-JP" dirty="0"/>
              <a:t>)</a:t>
            </a:r>
          </a:p>
          <a:p>
            <a:r>
              <a:rPr lang="en-US" dirty="0" err="1"/>
              <a:t>Pudney</a:t>
            </a:r>
            <a:r>
              <a:rPr lang="en-US" dirty="0"/>
              <a:t>, Chris, Vodafone Group</a:t>
            </a:r>
          </a:p>
        </p:txBody>
      </p:sp>
      <p:sp>
        <p:nvSpPr>
          <p:cNvPr id="4" name="Content Placeholder 3">
            <a:extLst>
              <a:ext uri="{FF2B5EF4-FFF2-40B4-BE49-F238E27FC236}">
                <a16:creationId xmlns:a16="http://schemas.microsoft.com/office/drawing/2014/main" id="{7CDD33BD-08A4-439C-9F90-B383AC16DABA}"/>
              </a:ext>
            </a:extLst>
          </p:cNvPr>
          <p:cNvSpPr>
            <a:spLocks noGrp="1"/>
          </p:cNvSpPr>
          <p:nvPr>
            <p:ph sz="half" idx="2"/>
          </p:nvPr>
        </p:nvSpPr>
        <p:spPr>
          <a:xfrm>
            <a:off x="4745421" y="1825625"/>
            <a:ext cx="3120882" cy="4351338"/>
          </a:xfrm>
        </p:spPr>
        <p:txBody>
          <a:bodyPr>
            <a:normAutofit fontScale="25000" lnSpcReduction="20000"/>
          </a:bodyPr>
          <a:lstStyle/>
          <a:p>
            <a:r>
              <a:rPr lang="en-US" dirty="0" err="1"/>
              <a:t>Luf.Han</a:t>
            </a:r>
            <a:r>
              <a:rPr lang="en-US" dirty="0"/>
              <a:t> (Guest)</a:t>
            </a:r>
          </a:p>
          <a:p>
            <a:r>
              <a:rPr lang="en-US" dirty="0" err="1"/>
              <a:t>Haris</a:t>
            </a:r>
            <a:r>
              <a:rPr lang="en-US" dirty="0"/>
              <a:t> </a:t>
            </a:r>
            <a:r>
              <a:rPr lang="en-US" dirty="0" err="1"/>
              <a:t>Zisimopoulos</a:t>
            </a:r>
            <a:endParaRPr lang="en-US" dirty="0"/>
          </a:p>
          <a:p>
            <a:r>
              <a:rPr lang="en-US" dirty="0"/>
              <a:t>Sebastian Speicher</a:t>
            </a:r>
          </a:p>
          <a:p>
            <a:r>
              <a:rPr lang="en-US" dirty="0"/>
              <a:t>Genadi Velev</a:t>
            </a:r>
          </a:p>
          <a:p>
            <a:r>
              <a:rPr lang="en-US" dirty="0"/>
              <a:t>Alexander Markman</a:t>
            </a:r>
          </a:p>
          <a:p>
            <a:r>
              <a:rPr lang="en-US" dirty="0"/>
              <a:t>Robert Edwards MATRIXX (Guest)</a:t>
            </a:r>
          </a:p>
          <a:p>
            <a:r>
              <a:rPr lang="en-US" dirty="0"/>
              <a:t>Yi Jiang (</a:t>
            </a:r>
            <a:r>
              <a:rPr lang="ja-JP" altLang="sv-SE" dirty="0"/>
              <a:t>来宾</a:t>
            </a:r>
            <a:r>
              <a:rPr lang="sv-SE" altLang="ja-JP" dirty="0"/>
              <a:t>)</a:t>
            </a:r>
          </a:p>
          <a:p>
            <a:r>
              <a:rPr lang="en-US" dirty="0"/>
              <a:t>CMCC  </a:t>
            </a:r>
            <a:r>
              <a:rPr lang="en-US" dirty="0" err="1"/>
              <a:t>Penglin</a:t>
            </a:r>
            <a:r>
              <a:rPr lang="en-US" dirty="0"/>
              <a:t> Yang (</a:t>
            </a:r>
            <a:r>
              <a:rPr lang="ja-JP" altLang="sv-SE" dirty="0"/>
              <a:t>来宾</a:t>
            </a:r>
            <a:r>
              <a:rPr lang="sv-SE" altLang="ja-JP" dirty="0"/>
              <a:t>)</a:t>
            </a:r>
          </a:p>
          <a:p>
            <a:r>
              <a:rPr lang="en-US" dirty="0"/>
              <a:t>Kedalagudde, Meghashree Dattatri</a:t>
            </a:r>
          </a:p>
          <a:p>
            <a:r>
              <a:rPr lang="en-US" dirty="0"/>
              <a:t>Aeneas (Google) (Guest)</a:t>
            </a:r>
          </a:p>
          <a:p>
            <a:r>
              <a:rPr lang="en-US" dirty="0"/>
              <a:t>Alnås, Svante</a:t>
            </a:r>
          </a:p>
          <a:p>
            <a:r>
              <a:rPr lang="en-US" dirty="0" err="1"/>
              <a:t>Hualin</a:t>
            </a:r>
            <a:r>
              <a:rPr lang="en-US" dirty="0"/>
              <a:t>(Huawei) (</a:t>
            </a:r>
            <a:r>
              <a:rPr lang="ja-JP" altLang="sv-SE" dirty="0"/>
              <a:t>来宾</a:t>
            </a:r>
            <a:r>
              <a:rPr lang="sv-SE" altLang="ja-JP" dirty="0"/>
              <a:t>)</a:t>
            </a:r>
          </a:p>
          <a:p>
            <a:r>
              <a:rPr lang="en-US" dirty="0"/>
              <a:t>Amanda Xiang</a:t>
            </a:r>
          </a:p>
          <a:p>
            <a:r>
              <a:rPr lang="en-US" dirty="0"/>
              <a:t>Gimenez, Jordi J.</a:t>
            </a:r>
          </a:p>
          <a:p>
            <a:r>
              <a:rPr lang="en-US" dirty="0"/>
              <a:t>Dharmadhikari, Omkar Shripad</a:t>
            </a:r>
          </a:p>
          <a:p>
            <a:r>
              <a:rPr lang="en-US" dirty="0"/>
              <a:t>(MediaTek) Guillaume (Guest)</a:t>
            </a:r>
          </a:p>
          <a:p>
            <a:r>
              <a:rPr lang="en-US" dirty="0"/>
              <a:t>13033281671</a:t>
            </a:r>
          </a:p>
          <a:p>
            <a:r>
              <a:rPr lang="en-US" dirty="0"/>
              <a:t>Irfan Ali (Guest)</a:t>
            </a:r>
          </a:p>
          <a:p>
            <a:r>
              <a:rPr lang="en-US" dirty="0"/>
              <a:t>Guanzhou Wang</a:t>
            </a:r>
          </a:p>
          <a:p>
            <a:r>
              <a:rPr lang="en-US" dirty="0"/>
              <a:t>Myungjune (LGE) (</a:t>
            </a:r>
            <a:r>
              <a:rPr lang="ko-KR" altLang="sv-SE" dirty="0"/>
              <a:t>게스트</a:t>
            </a:r>
            <a:r>
              <a:rPr lang="sv-SE" altLang="ko-KR" dirty="0"/>
              <a:t>)</a:t>
            </a:r>
          </a:p>
          <a:p>
            <a:r>
              <a:rPr lang="en-US" dirty="0"/>
              <a:t>Myungjune (LGE)</a:t>
            </a:r>
          </a:p>
          <a:p>
            <a:r>
              <a:rPr lang="en-US" dirty="0"/>
              <a:t>Michael Starsinic</a:t>
            </a:r>
          </a:p>
        </p:txBody>
      </p:sp>
      <p:sp>
        <p:nvSpPr>
          <p:cNvPr id="5" name="Content Placeholder 3">
            <a:extLst>
              <a:ext uri="{FF2B5EF4-FFF2-40B4-BE49-F238E27FC236}">
                <a16:creationId xmlns:a16="http://schemas.microsoft.com/office/drawing/2014/main" id="{9B43C2E0-0A42-4545-A2C8-DBC3D46179C2}"/>
              </a:ext>
            </a:extLst>
          </p:cNvPr>
          <p:cNvSpPr txBox="1">
            <a:spLocks/>
          </p:cNvSpPr>
          <p:nvPr/>
        </p:nvSpPr>
        <p:spPr>
          <a:xfrm>
            <a:off x="8686061" y="1829976"/>
            <a:ext cx="3120882" cy="4351338"/>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Hyunsook (LGE) (</a:t>
            </a:r>
            <a:r>
              <a:rPr lang="ko-KR" altLang="sv-SE" dirty="0"/>
              <a:t>게스트</a:t>
            </a:r>
            <a:r>
              <a:rPr lang="sv-SE" altLang="ko-KR" dirty="0"/>
              <a:t>)</a:t>
            </a:r>
          </a:p>
          <a:p>
            <a:r>
              <a:rPr lang="en-US" dirty="0"/>
              <a:t>Madella Mario</a:t>
            </a:r>
          </a:p>
          <a:p>
            <a:r>
              <a:rPr lang="en-US" dirty="0"/>
              <a:t>Kisuk Kweon (Samsung) (</a:t>
            </a:r>
            <a:r>
              <a:rPr lang="ko-KR" altLang="sv-SE" dirty="0"/>
              <a:t>게스트</a:t>
            </a:r>
            <a:r>
              <a:rPr lang="sv-SE" altLang="ko-KR" dirty="0"/>
              <a:t>)</a:t>
            </a:r>
          </a:p>
          <a:p>
            <a:r>
              <a:rPr lang="en-US" dirty="0"/>
              <a:t>George Foti</a:t>
            </a:r>
          </a:p>
          <a:p>
            <a:r>
              <a:rPr lang="en-US" dirty="0"/>
              <a:t>18584372331</a:t>
            </a:r>
          </a:p>
          <a:p>
            <a:r>
              <a:rPr lang="en-US" dirty="0"/>
              <a:t>Zhuoyun Zhang-Tencent (</a:t>
            </a:r>
            <a:r>
              <a:rPr lang="ja-JP" altLang="sv-SE" dirty="0"/>
              <a:t>来宾</a:t>
            </a:r>
            <a:r>
              <a:rPr lang="sv-SE" altLang="ja-JP" dirty="0"/>
              <a:t>)</a:t>
            </a:r>
          </a:p>
          <a:p>
            <a:r>
              <a:rPr lang="en-US" dirty="0" err="1"/>
              <a:t>zhendong</a:t>
            </a:r>
            <a:endParaRPr lang="en-US" dirty="0"/>
          </a:p>
          <a:p>
            <a:r>
              <a:rPr lang="en-US" dirty="0"/>
              <a:t>Orange - Antoine Mouquet (</a:t>
            </a:r>
            <a:r>
              <a:rPr lang="en-US" dirty="0" err="1"/>
              <a:t>Invité</a:t>
            </a:r>
            <a:r>
              <a:rPr lang="en-US" dirty="0"/>
              <a:t>)</a:t>
            </a:r>
          </a:p>
          <a:p>
            <a:r>
              <a:rPr lang="en-US" dirty="0"/>
              <a:t>Liebhart, Rainer (Nokia - DE/Munich)</a:t>
            </a:r>
          </a:p>
          <a:p>
            <a:r>
              <a:rPr lang="en-US" dirty="0"/>
              <a:t>Thakolsri, Srisakul</a:t>
            </a:r>
          </a:p>
          <a:p>
            <a:r>
              <a:rPr lang="en-US" dirty="0"/>
              <a:t>Chia-Lin (MediaTek) (</a:t>
            </a:r>
            <a:r>
              <a:rPr lang="ja-JP" altLang="sv-SE" dirty="0"/>
              <a:t>來賓</a:t>
            </a:r>
            <a:r>
              <a:rPr lang="sv-SE" altLang="ja-JP" dirty="0"/>
              <a:t>)</a:t>
            </a:r>
          </a:p>
          <a:p>
            <a:r>
              <a:rPr lang="en-US" dirty="0"/>
              <a:t>Martin Hans</a:t>
            </a:r>
          </a:p>
          <a:p>
            <a:r>
              <a:rPr lang="en-US" dirty="0"/>
              <a:t>Chi REN (CU) (</a:t>
            </a:r>
            <a:r>
              <a:rPr lang="ja-JP" altLang="sv-SE" dirty="0"/>
              <a:t>来宾</a:t>
            </a:r>
            <a:r>
              <a:rPr lang="sv-SE" altLang="ja-JP" dirty="0"/>
              <a:t>)</a:t>
            </a:r>
          </a:p>
          <a:p>
            <a:r>
              <a:rPr lang="sv-SE" altLang="ja-JP" dirty="0"/>
              <a:t>\</a:t>
            </a:r>
            <a:r>
              <a:rPr lang="en-US" dirty="0"/>
              <a:t>Manuel Rebellon (</a:t>
            </a:r>
            <a:r>
              <a:rPr lang="en-US" dirty="0" err="1"/>
              <a:t>Sandvine</a:t>
            </a:r>
            <a:r>
              <a:rPr lang="en-US" dirty="0"/>
              <a:t>) (Guest)\""</a:t>
            </a:r>
          </a:p>
          <a:p>
            <a:r>
              <a:rPr lang="en-US" dirty="0" err="1"/>
              <a:t>Stojanovski</a:t>
            </a:r>
            <a:r>
              <a:rPr lang="en-US" dirty="0"/>
              <a:t>, </a:t>
            </a:r>
            <a:r>
              <a:rPr lang="en-US" dirty="0" err="1"/>
              <a:t>Saso</a:t>
            </a:r>
            <a:endParaRPr lang="en-US" dirty="0"/>
          </a:p>
          <a:p>
            <a:r>
              <a:rPr lang="en-US" dirty="0" err="1"/>
              <a:t>infoblox</a:t>
            </a:r>
            <a:r>
              <a:rPr lang="en-US" dirty="0"/>
              <a:t> - </a:t>
            </a:r>
            <a:r>
              <a:rPr lang="en-US" dirty="0" err="1"/>
              <a:t>vojislav</a:t>
            </a:r>
            <a:r>
              <a:rPr lang="en-US" dirty="0"/>
              <a:t> </a:t>
            </a:r>
            <a:r>
              <a:rPr lang="en-US" dirty="0" err="1"/>
              <a:t>vucetic</a:t>
            </a:r>
            <a:r>
              <a:rPr lang="en-US" dirty="0"/>
              <a:t> (Guest)</a:t>
            </a:r>
          </a:p>
          <a:p>
            <a:r>
              <a:rPr lang="en-US" dirty="0" err="1"/>
              <a:t>jie</a:t>
            </a:r>
            <a:r>
              <a:rPr lang="en-US" dirty="0"/>
              <a:t> </a:t>
            </a:r>
            <a:r>
              <a:rPr lang="en-US" dirty="0" err="1"/>
              <a:t>liuj</a:t>
            </a:r>
            <a:r>
              <a:rPr lang="en-US" dirty="0"/>
              <a:t> (</a:t>
            </a:r>
            <a:r>
              <a:rPr lang="ja-JP" altLang="sv-SE" dirty="0"/>
              <a:t>来宾</a:t>
            </a:r>
            <a:r>
              <a:rPr lang="sv-SE" altLang="ja-JP" dirty="0"/>
              <a:t>)</a:t>
            </a:r>
          </a:p>
          <a:p>
            <a:r>
              <a:rPr lang="en-US" dirty="0"/>
              <a:t>Li </a:t>
            </a:r>
            <a:r>
              <a:rPr lang="en-US" dirty="0" err="1"/>
              <a:t>Aihua</a:t>
            </a:r>
            <a:r>
              <a:rPr lang="en-US" dirty="0"/>
              <a:t>-CMCC (</a:t>
            </a:r>
            <a:r>
              <a:rPr lang="ja-JP" altLang="sv-SE" dirty="0"/>
              <a:t>来宾</a:t>
            </a:r>
            <a:r>
              <a:rPr lang="sv-SE" altLang="ja-JP" dirty="0"/>
              <a:t>)</a:t>
            </a:r>
          </a:p>
          <a:p>
            <a:endParaRPr lang="sv-SE" altLang="ja-JP" dirty="0"/>
          </a:p>
          <a:p>
            <a:endParaRPr lang="en-US" dirty="0"/>
          </a:p>
        </p:txBody>
      </p:sp>
    </p:spTree>
    <p:extLst>
      <p:ext uri="{BB962C8B-B14F-4D97-AF65-F5344CB8AC3E}">
        <p14:creationId xmlns:p14="http://schemas.microsoft.com/office/powerpoint/2010/main" val="179866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ED659-5229-46EE-8DC1-1461A68ED844}"/>
              </a:ext>
            </a:extLst>
          </p:cNvPr>
          <p:cNvSpPr>
            <a:spLocks noGrp="1"/>
          </p:cNvSpPr>
          <p:nvPr>
            <p:ph type="title"/>
          </p:nvPr>
        </p:nvSpPr>
        <p:spPr/>
        <p:txBody>
          <a:bodyPr/>
          <a:lstStyle/>
          <a:p>
            <a:r>
              <a:rPr lang="en-US" dirty="0"/>
              <a:t>Revisions of approved CRs</a:t>
            </a:r>
          </a:p>
        </p:txBody>
      </p:sp>
      <p:sp>
        <p:nvSpPr>
          <p:cNvPr id="3" name="Content Placeholder 2">
            <a:extLst>
              <a:ext uri="{FF2B5EF4-FFF2-40B4-BE49-F238E27FC236}">
                <a16:creationId xmlns:a16="http://schemas.microsoft.com/office/drawing/2014/main" id="{ECE9D5FE-E212-4612-8B33-6681C2353185}"/>
              </a:ext>
            </a:extLst>
          </p:cNvPr>
          <p:cNvSpPr>
            <a:spLocks noGrp="1"/>
          </p:cNvSpPr>
          <p:nvPr>
            <p:ph idx="1"/>
          </p:nvPr>
        </p:nvSpPr>
        <p:spPr/>
        <p:txBody>
          <a:bodyPr>
            <a:normAutofit/>
          </a:bodyPr>
          <a:lstStyle/>
          <a:p>
            <a:r>
              <a:rPr lang="en-US" dirty="0"/>
              <a:t>There are a number of cases with multiple versions of revised CRs that were approved at the last meeting</a:t>
            </a:r>
          </a:p>
          <a:p>
            <a:pPr lvl="1"/>
            <a:r>
              <a:rPr lang="en-US" dirty="0"/>
              <a:t>In some cases it seems there were no off-line discussions prior the meeting or discussions took place while no agreements could be made</a:t>
            </a:r>
          </a:p>
          <a:p>
            <a:pPr lvl="1"/>
            <a:r>
              <a:rPr lang="en-US" dirty="0"/>
              <a:t>Rapporteur Proposal: </a:t>
            </a:r>
          </a:p>
          <a:p>
            <a:pPr lvl="2"/>
            <a:r>
              <a:rPr lang="en-US" dirty="0"/>
              <a:t>keep one mail thread at the meeting using the </a:t>
            </a:r>
            <a:r>
              <a:rPr lang="en-US" dirty="0" err="1"/>
              <a:t>tdoc</a:t>
            </a:r>
            <a:r>
              <a:rPr lang="en-US" dirty="0"/>
              <a:t> with first source company from SA2#144E as primary option, if such paper submitted</a:t>
            </a:r>
          </a:p>
          <a:p>
            <a:pPr lvl="2"/>
            <a:r>
              <a:rPr lang="en-US" dirty="0"/>
              <a:t>Discussions of course need to take into account proposals from other revisions.</a:t>
            </a:r>
          </a:p>
          <a:p>
            <a:pPr lvl="1"/>
            <a:r>
              <a:rPr lang="en-US" dirty="0">
                <a:solidFill>
                  <a:srgbClr val="FF0000"/>
                </a:solidFill>
              </a:rPr>
              <a:t>Nokia: agree and also asks that companies tries to discuss before submission if a CRs is to be revised</a:t>
            </a:r>
          </a:p>
          <a:p>
            <a:pPr lvl="1"/>
            <a:r>
              <a:rPr lang="en-US" dirty="0">
                <a:solidFill>
                  <a:srgbClr val="FF0000"/>
                </a:solidFill>
              </a:rPr>
              <a:t>Vodafone asked rapporteur to propose which CRs to use as basis</a:t>
            </a:r>
          </a:p>
          <a:p>
            <a:pPr lvl="2"/>
            <a:endParaRPr lang="en-US" dirty="0"/>
          </a:p>
        </p:txBody>
      </p:sp>
    </p:spTree>
    <p:extLst>
      <p:ext uri="{BB962C8B-B14F-4D97-AF65-F5344CB8AC3E}">
        <p14:creationId xmlns:p14="http://schemas.microsoft.com/office/powerpoint/2010/main" val="24564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7EDB-3677-4E3E-B3DB-0B88E0DA7A6E}"/>
              </a:ext>
            </a:extLst>
          </p:cNvPr>
          <p:cNvSpPr>
            <a:spLocks noGrp="1"/>
          </p:cNvSpPr>
          <p:nvPr>
            <p:ph type="title"/>
          </p:nvPr>
        </p:nvSpPr>
        <p:spPr>
          <a:xfrm>
            <a:off x="356616" y="146305"/>
            <a:ext cx="10997184" cy="850391"/>
          </a:xfrm>
        </p:spPr>
        <p:txBody>
          <a:bodyPr>
            <a:normAutofit fontScale="90000"/>
          </a:bodyPr>
          <a:lstStyle/>
          <a:p>
            <a:r>
              <a:rPr lang="en-US" dirty="0"/>
              <a:t>UE capabilities for additional parameters using UPU</a:t>
            </a:r>
          </a:p>
        </p:txBody>
      </p:sp>
      <p:sp>
        <p:nvSpPr>
          <p:cNvPr id="3" name="Content Placeholder 2">
            <a:extLst>
              <a:ext uri="{FF2B5EF4-FFF2-40B4-BE49-F238E27FC236}">
                <a16:creationId xmlns:a16="http://schemas.microsoft.com/office/drawing/2014/main" id="{C6A3FC17-5E64-47F7-8356-24D1EB6F59C8}"/>
              </a:ext>
            </a:extLst>
          </p:cNvPr>
          <p:cNvSpPr>
            <a:spLocks noGrp="1"/>
          </p:cNvSpPr>
          <p:nvPr>
            <p:ph idx="1"/>
          </p:nvPr>
        </p:nvSpPr>
        <p:spPr>
          <a:xfrm>
            <a:off x="210312" y="2872027"/>
            <a:ext cx="11777472" cy="3839668"/>
          </a:xfrm>
        </p:spPr>
        <p:txBody>
          <a:bodyPr>
            <a:normAutofit fontScale="92500"/>
          </a:bodyPr>
          <a:lstStyle/>
          <a:p>
            <a:r>
              <a:rPr lang="en-US" sz="1100" dirty="0"/>
              <a:t>CT1 options:</a:t>
            </a:r>
          </a:p>
          <a:p>
            <a:pPr lvl="1"/>
            <a:r>
              <a:rPr lang="en-US" sz="1050" dirty="0"/>
              <a:t>Alternative-1: in the UPU transparent container carrying the UPU acknowledgement; or</a:t>
            </a:r>
          </a:p>
          <a:p>
            <a:pPr lvl="1"/>
            <a:r>
              <a:rPr lang="en-US" sz="1050" dirty="0"/>
              <a:t>Alternative-2: in the registration request message during the registration procedure.</a:t>
            </a:r>
          </a:p>
          <a:p>
            <a:r>
              <a:rPr lang="en-US" sz="1100" dirty="0"/>
              <a:t>S2-2104336 stating</a:t>
            </a:r>
          </a:p>
          <a:p>
            <a:pPr lvl="1"/>
            <a:r>
              <a:rPr lang="en-US" sz="1050" dirty="0"/>
              <a:t>SA2 preference is to minimize the impacts on AMF as to easier enable the use of extended UPU also in roaming scenarios.</a:t>
            </a:r>
          </a:p>
          <a:p>
            <a:pPr lvl="1"/>
            <a:r>
              <a:rPr lang="en-US" sz="1050" dirty="0"/>
              <a:t>SA2 will align the SA2 specifications with the CT1 and SA3 specifications, if needed.</a:t>
            </a:r>
          </a:p>
          <a:p>
            <a:r>
              <a:rPr lang="en-US" sz="1100" dirty="0"/>
              <a:t>S2-2104584 stating</a:t>
            </a:r>
          </a:p>
          <a:p>
            <a:pPr lvl="1"/>
            <a:r>
              <a:rPr lang="en-US" sz="1050" dirty="0"/>
              <a:t>SA2 discussed the alternative options provided by CT1 and decided that Alternative-1 is the most appropriate. SA2 suggests CT1 to take the lead and </a:t>
            </a:r>
            <a:r>
              <a:rPr lang="en-US" sz="1050" dirty="0" err="1"/>
              <a:t>standardise</a:t>
            </a:r>
            <a:r>
              <a:rPr lang="en-US" sz="1050" dirty="0"/>
              <a:t> this option and SA2 will later align accordingly</a:t>
            </a:r>
          </a:p>
          <a:p>
            <a:r>
              <a:rPr lang="en-US" sz="1100" dirty="0"/>
              <a:t>S2-2104602 stating</a:t>
            </a:r>
          </a:p>
          <a:p>
            <a:pPr lvl="1"/>
            <a:r>
              <a:rPr lang="en-US" sz="1050" dirty="0"/>
              <a:t>In Alt. 1, it is possible that the UPU procedure cannot be initiated when the UE is in SNPN access mode or accesses an SNPN via a PLMN as described in CT1 LS. In this case, the UE cannot indicate the supported parameters update data set type to the network. </a:t>
            </a:r>
          </a:p>
          <a:p>
            <a:pPr lvl="1"/>
            <a:r>
              <a:rPr lang="en-US" sz="1050" dirty="0"/>
              <a:t>Given the above, and comparing these two alternatives, SA2 decided to include Alt.2 (see attached CR) allowing the UE to inform the network about which parameter(s) are supported in the UPU procedure prior to initiating the UPU procedure.</a:t>
            </a:r>
          </a:p>
          <a:p>
            <a:r>
              <a:rPr lang="en-US" sz="1200" dirty="0"/>
              <a:t>Discussion</a:t>
            </a:r>
          </a:p>
          <a:p>
            <a:pPr lvl="1"/>
            <a:r>
              <a:rPr lang="en-US" sz="1050" dirty="0">
                <a:solidFill>
                  <a:srgbClr val="FF0000"/>
                </a:solidFill>
              </a:rPr>
              <a:t>Qualcomm and Ericsson prefer alt 1 while MediaTek alt 2. </a:t>
            </a:r>
          </a:p>
          <a:p>
            <a:pPr lvl="1"/>
            <a:r>
              <a:rPr lang="en-US" sz="1050" dirty="0">
                <a:solidFill>
                  <a:srgbClr val="FF0000"/>
                </a:solidFill>
              </a:rPr>
              <a:t>Discussed the claim in 04602 that UPU cannot be initiated when UE is in SNPN access mode. CT1 discussions where related to existing parameters that are for PLMNs i.e. no agreement that claim was correct.</a:t>
            </a:r>
          </a:p>
          <a:p>
            <a:pPr lvl="1"/>
            <a:r>
              <a:rPr lang="en-US" sz="1050" dirty="0">
                <a:solidFill>
                  <a:srgbClr val="FF0000"/>
                </a:solidFill>
              </a:rPr>
              <a:t>Discussed that alt 2 requires also 23.502 CR as AMF need to take UE capability and provide it to the UDM</a:t>
            </a:r>
          </a:p>
          <a:p>
            <a:pPr lvl="1"/>
            <a:r>
              <a:rPr lang="en-US" sz="1050" dirty="0">
                <a:solidFill>
                  <a:srgbClr val="FF0000"/>
                </a:solidFill>
              </a:rPr>
              <a:t>No agreement on way forward</a:t>
            </a:r>
          </a:p>
          <a:p>
            <a:pPr lvl="1"/>
            <a:endParaRPr lang="en-US" sz="1400" dirty="0"/>
          </a:p>
        </p:txBody>
      </p:sp>
      <p:graphicFrame>
        <p:nvGraphicFramePr>
          <p:cNvPr id="7" name="Table 6">
            <a:extLst>
              <a:ext uri="{FF2B5EF4-FFF2-40B4-BE49-F238E27FC236}">
                <a16:creationId xmlns:a16="http://schemas.microsoft.com/office/drawing/2014/main" id="{92559FB5-E2DD-4288-8156-A44DBCEBFA21}"/>
              </a:ext>
            </a:extLst>
          </p:cNvPr>
          <p:cNvGraphicFramePr>
            <a:graphicFrameLocks noGrp="1"/>
          </p:cNvGraphicFramePr>
          <p:nvPr>
            <p:extLst>
              <p:ext uri="{D42A27DB-BD31-4B8C-83A1-F6EECF244321}">
                <p14:modId xmlns:p14="http://schemas.microsoft.com/office/powerpoint/2010/main" val="2015471260"/>
              </p:ext>
            </p:extLst>
          </p:nvPr>
        </p:nvGraphicFramePr>
        <p:xfrm>
          <a:off x="356616" y="1160931"/>
          <a:ext cx="11311129" cy="1546860"/>
        </p:xfrm>
        <a:graphic>
          <a:graphicData uri="http://schemas.openxmlformats.org/drawingml/2006/table">
            <a:tbl>
              <a:tblPr firstRow="1" firstCol="1" bandRow="1">
                <a:tableStyleId>{5C22544A-7EE6-4342-B048-85BDC9FD1C3A}</a:tableStyleId>
              </a:tblPr>
              <a:tblGrid>
                <a:gridCol w="387036">
                  <a:extLst>
                    <a:ext uri="{9D8B030D-6E8A-4147-A177-3AD203B41FA5}">
                      <a16:colId xmlns:a16="http://schemas.microsoft.com/office/drawing/2014/main" val="3637631305"/>
                    </a:ext>
                  </a:extLst>
                </a:gridCol>
                <a:gridCol w="1683607">
                  <a:extLst>
                    <a:ext uri="{9D8B030D-6E8A-4147-A177-3AD203B41FA5}">
                      <a16:colId xmlns:a16="http://schemas.microsoft.com/office/drawing/2014/main" val="4246963340"/>
                    </a:ext>
                  </a:extLst>
                </a:gridCol>
                <a:gridCol w="1646148">
                  <a:extLst>
                    <a:ext uri="{9D8B030D-6E8A-4147-A177-3AD203B41FA5}">
                      <a16:colId xmlns:a16="http://schemas.microsoft.com/office/drawing/2014/main" val="2738907938"/>
                    </a:ext>
                  </a:extLst>
                </a:gridCol>
                <a:gridCol w="1265228">
                  <a:extLst>
                    <a:ext uri="{9D8B030D-6E8A-4147-A177-3AD203B41FA5}">
                      <a16:colId xmlns:a16="http://schemas.microsoft.com/office/drawing/2014/main" val="490574624"/>
                    </a:ext>
                  </a:extLst>
                </a:gridCol>
                <a:gridCol w="4219903">
                  <a:extLst>
                    <a:ext uri="{9D8B030D-6E8A-4147-A177-3AD203B41FA5}">
                      <a16:colId xmlns:a16="http://schemas.microsoft.com/office/drawing/2014/main" val="3434328520"/>
                    </a:ext>
                  </a:extLst>
                </a:gridCol>
                <a:gridCol w="2109207">
                  <a:extLst>
                    <a:ext uri="{9D8B030D-6E8A-4147-A177-3AD203B41FA5}">
                      <a16:colId xmlns:a16="http://schemas.microsoft.com/office/drawing/2014/main" val="3117874996"/>
                    </a:ext>
                  </a:extLst>
                </a:gridCol>
              </a:tblGrid>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344194424"/>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2" action="ppaction://hlinkfile"/>
                        </a:rPr>
                        <a:t>S2-2103760</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In</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Action</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from CT WG1: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CT WG1 (C1-212599)</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24920423"/>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3" action="ppaction://hlinkfile"/>
                        </a:rPr>
                        <a:t>S2-2104336</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OUT</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Approval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[DRAFT]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Ericsson</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279284407"/>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4" action="ppaction://hlinkfile"/>
                        </a:rPr>
                        <a:t>S2-2104584</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OUT</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Approval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[DRAFT]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Qualcomm</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473744248"/>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5" action="ppaction://hlinkfile"/>
                        </a:rPr>
                        <a:t>S2-2104602</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LS OUT</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Approval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[DRAFT] Reply LS on UE capabilities indication in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MediaTek Inc.</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218481932"/>
                  </a:ext>
                </a:extLst>
              </a:tr>
              <a:tr h="220927">
                <a:tc>
                  <a:txBody>
                    <a:bodyPr/>
                    <a:lstStyle/>
                    <a:p>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u="sng" dirty="0">
                          <a:effectLst/>
                          <a:hlinkClick r:id="rId6" action="ppaction://hlinkfile"/>
                        </a:rPr>
                        <a:t>S2-2104603</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CR</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a:effectLst/>
                        </a:rPr>
                        <a:t>Approval</a:t>
                      </a:r>
                      <a:endParaRPr lang="sv-SE" sz="14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23.501 CR2949 (Rel-17, 'B'): The supported parameters set type indication for UPU</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MediaTek Inc.</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03930500"/>
                  </a:ext>
                </a:extLst>
              </a:tr>
            </a:tbl>
          </a:graphicData>
        </a:graphic>
      </p:graphicFrame>
    </p:spTree>
    <p:extLst>
      <p:ext uri="{BB962C8B-B14F-4D97-AF65-F5344CB8AC3E}">
        <p14:creationId xmlns:p14="http://schemas.microsoft.com/office/powerpoint/2010/main" val="4172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D6036-00F3-426C-BE94-7FB0E33CEEEC}"/>
              </a:ext>
            </a:extLst>
          </p:cNvPr>
          <p:cNvSpPr>
            <a:spLocks noGrp="1"/>
          </p:cNvSpPr>
          <p:nvPr>
            <p:ph type="title"/>
          </p:nvPr>
        </p:nvSpPr>
        <p:spPr/>
        <p:txBody>
          <a:bodyPr/>
          <a:lstStyle/>
          <a:p>
            <a:r>
              <a:rPr lang="en-US" dirty="0"/>
              <a:t>KI#1: Interface between AAA-S and SNPN</a:t>
            </a:r>
          </a:p>
        </p:txBody>
      </p:sp>
      <p:sp>
        <p:nvSpPr>
          <p:cNvPr id="6" name="Content Placeholder 2">
            <a:extLst>
              <a:ext uri="{FF2B5EF4-FFF2-40B4-BE49-F238E27FC236}">
                <a16:creationId xmlns:a16="http://schemas.microsoft.com/office/drawing/2014/main" id="{209BEE57-A9D1-42E3-BB2C-0ACFA200837F}"/>
              </a:ext>
            </a:extLst>
          </p:cNvPr>
          <p:cNvSpPr txBox="1">
            <a:spLocks/>
          </p:cNvSpPr>
          <p:nvPr/>
        </p:nvSpPr>
        <p:spPr>
          <a:xfrm>
            <a:off x="256032" y="3027474"/>
            <a:ext cx="11731752" cy="360192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Only submitted option is using NSSAAF as interworking between SBI and AAA protocols:</a:t>
            </a:r>
          </a:p>
          <a:p>
            <a:pPr lvl="1"/>
            <a:r>
              <a:rPr lang="en-US" sz="2000" dirty="0"/>
              <a:t>AUSF shall discover and select the NSSAAF, and then forward EAP messages to the NSSAAF. The NSSAAF selects AAA Server based on the domain name corresponds to the realm part of the SUPI, relays EAP messages between AUSF and AAA Server (or AAA proxy) and performs related protocol conversion.</a:t>
            </a:r>
          </a:p>
          <a:p>
            <a:r>
              <a:rPr lang="en-US" sz="2000" dirty="0"/>
              <a:t>Discussion on way forward</a:t>
            </a:r>
          </a:p>
          <a:p>
            <a:pPr lvl="1"/>
            <a:r>
              <a:rPr lang="en-US" sz="1600" dirty="0">
                <a:solidFill>
                  <a:srgbClr val="FF0000"/>
                </a:solidFill>
              </a:rPr>
              <a:t>Concerns raised to use NSSAAF from several companies (Intel, QC, DT) that instead preferred a new NF, then Nokia again proposed to use AUSF which caused another round of discussions related to how AUSF was initially proposed for NSSAA and after Rel-16 freeze changed to NSSAAF. Several operators want a separation from NSSAA and PLMN usage.</a:t>
            </a:r>
          </a:p>
          <a:p>
            <a:pPr lvl="1"/>
            <a:r>
              <a:rPr lang="en-US" sz="1600" dirty="0">
                <a:solidFill>
                  <a:srgbClr val="FF0000"/>
                </a:solidFill>
              </a:rPr>
              <a:t>Discussed different options </a:t>
            </a:r>
          </a:p>
          <a:p>
            <a:pPr lvl="2"/>
            <a:r>
              <a:rPr lang="en-US" sz="1200" dirty="0">
                <a:solidFill>
                  <a:srgbClr val="FF0000"/>
                </a:solidFill>
              </a:rPr>
              <a:t>Make new use of NSSAAF clear and new service operation dedicated to SNPNs</a:t>
            </a:r>
          </a:p>
          <a:p>
            <a:pPr lvl="2"/>
            <a:r>
              <a:rPr lang="en-US" sz="1200" dirty="0">
                <a:solidFill>
                  <a:srgbClr val="FF0000"/>
                </a:solidFill>
                <a:highlight>
                  <a:srgbClr val="FFFF00"/>
                </a:highlight>
              </a:rPr>
              <a:t>Consider new meaning of “NSSAAF”  - concerns from some  - but one proposal was to change “Slice” to “System” i.e. Network System Specific Authentication and Authorization Function (which should work to be done in a backward compatible way)</a:t>
            </a:r>
          </a:p>
          <a:p>
            <a:pPr lvl="2"/>
            <a:r>
              <a:rPr lang="en-US" sz="1200" dirty="0">
                <a:solidFill>
                  <a:srgbClr val="FF0000"/>
                </a:solidFill>
              </a:rPr>
              <a:t>Define a new NF e.g. AIWF and state it is implemented by NSSAAF?</a:t>
            </a:r>
          </a:p>
          <a:p>
            <a:pPr lvl="3"/>
            <a:r>
              <a:rPr lang="en-US" sz="1000" dirty="0">
                <a:solidFill>
                  <a:srgbClr val="FF0000"/>
                </a:solidFill>
              </a:rPr>
              <a:t>Let CT4 and SA3 decide whether new service operations needed</a:t>
            </a:r>
          </a:p>
          <a:p>
            <a:pPr lvl="2"/>
            <a:r>
              <a:rPr lang="en-US" sz="1200" dirty="0">
                <a:solidFill>
                  <a:srgbClr val="FF0000"/>
                </a:solidFill>
              </a:rPr>
              <a:t>It seems like the yellow highlighted option could be a way forward as long as the additions made for SNPN is clearly stated to be SNPN specific.</a:t>
            </a:r>
          </a:p>
        </p:txBody>
      </p:sp>
      <p:graphicFrame>
        <p:nvGraphicFramePr>
          <p:cNvPr id="8" name="Table 8">
            <a:extLst>
              <a:ext uri="{FF2B5EF4-FFF2-40B4-BE49-F238E27FC236}">
                <a16:creationId xmlns:a16="http://schemas.microsoft.com/office/drawing/2014/main" id="{0741D80A-2692-48A7-9F80-B3629F126909}"/>
              </a:ext>
            </a:extLst>
          </p:cNvPr>
          <p:cNvGraphicFramePr>
            <a:graphicFrameLocks noGrp="1"/>
          </p:cNvGraphicFramePr>
          <p:nvPr>
            <p:extLst>
              <p:ext uri="{D42A27DB-BD31-4B8C-83A1-F6EECF244321}">
                <p14:modId xmlns:p14="http://schemas.microsoft.com/office/powerpoint/2010/main" val="3814707314"/>
              </p:ext>
            </p:extLst>
          </p:nvPr>
        </p:nvGraphicFramePr>
        <p:xfrm>
          <a:off x="980440" y="1506050"/>
          <a:ext cx="9407144" cy="769620"/>
        </p:xfrm>
        <a:graphic>
          <a:graphicData uri="http://schemas.openxmlformats.org/drawingml/2006/table">
            <a:tbl>
              <a:tblPr firstRow="1" bandRow="1">
                <a:tableStyleId>{5C22544A-7EE6-4342-B048-85BDC9FD1C3A}</a:tableStyleId>
              </a:tblPr>
              <a:tblGrid>
                <a:gridCol w="1268984">
                  <a:extLst>
                    <a:ext uri="{9D8B030D-6E8A-4147-A177-3AD203B41FA5}">
                      <a16:colId xmlns:a16="http://schemas.microsoft.com/office/drawing/2014/main" val="740814605"/>
                    </a:ext>
                  </a:extLst>
                </a:gridCol>
                <a:gridCol w="676656">
                  <a:extLst>
                    <a:ext uri="{9D8B030D-6E8A-4147-A177-3AD203B41FA5}">
                      <a16:colId xmlns:a16="http://schemas.microsoft.com/office/drawing/2014/main" val="1673036382"/>
                    </a:ext>
                  </a:extLst>
                </a:gridCol>
                <a:gridCol w="5109718">
                  <a:extLst>
                    <a:ext uri="{9D8B030D-6E8A-4147-A177-3AD203B41FA5}">
                      <a16:colId xmlns:a16="http://schemas.microsoft.com/office/drawing/2014/main" val="1613078197"/>
                    </a:ext>
                  </a:extLst>
                </a:gridCol>
                <a:gridCol w="2351786">
                  <a:extLst>
                    <a:ext uri="{9D8B030D-6E8A-4147-A177-3AD203B41FA5}">
                      <a16:colId xmlns:a16="http://schemas.microsoft.com/office/drawing/2014/main" val="3994022834"/>
                    </a:ext>
                  </a:extLst>
                </a:gridCol>
              </a:tblGrid>
              <a:tr h="370840">
                <a:tc>
                  <a:txBody>
                    <a:bodyPr/>
                    <a:lstStyle/>
                    <a:p>
                      <a:r>
                        <a:rPr lang="en-GB" sz="1200" b="0" u="sng" dirty="0">
                          <a:solidFill>
                            <a:schemeClr val="tx1"/>
                          </a:solidFill>
                          <a:effectLst/>
                          <a:hlinkClick r:id="rId2" action="ppaction://hlinkfile">
                            <a:extLst>
                              <a:ext uri="{A12FA001-AC4F-418D-AE19-62706E023703}">
                                <ahyp:hlinkClr xmlns:ahyp="http://schemas.microsoft.com/office/drawing/2018/hyperlinkcolor" val="tx"/>
                              </a:ext>
                            </a:extLst>
                          </a:hlinkClick>
                        </a:rPr>
                        <a:t>S2-2104442</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200" b="0" dirty="0">
                          <a:solidFill>
                            <a:schemeClr val="tx1"/>
                          </a:solidFill>
                          <a:effectLst/>
                        </a:rPr>
                        <a:t>CR</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200" b="0" dirty="0">
                          <a:solidFill>
                            <a:schemeClr val="tx1"/>
                          </a:solidFill>
                          <a:effectLst/>
                        </a:rPr>
                        <a:t>23.501 CR2926 (Rel-17, 'C'): Interaction between AUSF and AAA Server</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200" b="0" dirty="0">
                          <a:solidFill>
                            <a:schemeClr val="tx1"/>
                          </a:solidFill>
                          <a:effectLst/>
                        </a:rPr>
                        <a:t>CATT, Ericsson, Huawei, Nokia, Nokia Shanghai Bell</a:t>
                      </a:r>
                      <a:endParaRPr lang="sv-SE" sz="140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2162956985"/>
                  </a:ext>
                </a:extLst>
              </a:tr>
              <a:tr h="370840">
                <a:tc>
                  <a:txBody>
                    <a:bodyPr/>
                    <a:lstStyle/>
                    <a:p>
                      <a:r>
                        <a:rPr lang="en-GB" sz="1200" u="sng" dirty="0">
                          <a:solidFill>
                            <a:schemeClr val="tx1"/>
                          </a:solidFill>
                          <a:effectLst/>
                          <a:hlinkClick r:id="rId3" action="ppaction://hlinkfile">
                            <a:extLst>
                              <a:ext uri="{A12FA001-AC4F-418D-AE19-62706E023703}">
                                <ahyp:hlinkClr xmlns:ahyp="http://schemas.microsoft.com/office/drawing/2018/hyperlinkcolor" val="tx"/>
                              </a:ext>
                            </a:extLst>
                          </a:hlinkClick>
                        </a:rPr>
                        <a:t>S2-2104443</a:t>
                      </a:r>
                      <a:endParaRPr lang="sv-SE" sz="140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solidFill>
                            <a:schemeClr val="tx1"/>
                          </a:solidFill>
                          <a:effectLst/>
                        </a:rPr>
                        <a:t>CR</a:t>
                      </a:r>
                      <a:endParaRPr lang="sv-SE" sz="140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23.502 CR2820 (Rel-17, 'C'): Add a new NSSAAF service to support interaction between AUSF and AAA Server</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200" dirty="0">
                          <a:effectLst/>
                        </a:rPr>
                        <a:t>CATT, Ericsson, Huawei, Nokia, Nokia Shanghai Bell</a:t>
                      </a:r>
                      <a:endParaRPr lang="sv-SE" sz="14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682008240"/>
                  </a:ext>
                </a:extLst>
              </a:tr>
            </a:tbl>
          </a:graphicData>
        </a:graphic>
      </p:graphicFrame>
    </p:spTree>
    <p:extLst>
      <p:ext uri="{BB962C8B-B14F-4D97-AF65-F5344CB8AC3E}">
        <p14:creationId xmlns:p14="http://schemas.microsoft.com/office/powerpoint/2010/main" val="2140701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9595-DB8D-446B-AED7-9B7C3D92FA50}"/>
              </a:ext>
            </a:extLst>
          </p:cNvPr>
          <p:cNvSpPr>
            <a:spLocks noGrp="1"/>
          </p:cNvSpPr>
          <p:nvPr>
            <p:ph type="title"/>
          </p:nvPr>
        </p:nvSpPr>
        <p:spPr>
          <a:xfrm>
            <a:off x="420624" y="365125"/>
            <a:ext cx="11420856" cy="805307"/>
          </a:xfrm>
        </p:spPr>
        <p:txBody>
          <a:bodyPr/>
          <a:lstStyle/>
          <a:p>
            <a:r>
              <a:rPr lang="en-US" dirty="0"/>
              <a:t>Updating CH controlled lists for SNPN selection</a:t>
            </a:r>
          </a:p>
        </p:txBody>
      </p:sp>
      <p:sp>
        <p:nvSpPr>
          <p:cNvPr id="3" name="Content Placeholder 2">
            <a:extLst>
              <a:ext uri="{FF2B5EF4-FFF2-40B4-BE49-F238E27FC236}">
                <a16:creationId xmlns:a16="http://schemas.microsoft.com/office/drawing/2014/main" id="{B336FEC2-A5C1-4CF6-B05D-DE8796AEFD82}"/>
              </a:ext>
            </a:extLst>
          </p:cNvPr>
          <p:cNvSpPr>
            <a:spLocks noGrp="1"/>
          </p:cNvSpPr>
          <p:nvPr>
            <p:ph idx="1"/>
          </p:nvPr>
        </p:nvSpPr>
        <p:spPr>
          <a:xfrm>
            <a:off x="420624" y="4498848"/>
            <a:ext cx="11420856" cy="2148840"/>
          </a:xfrm>
        </p:spPr>
        <p:txBody>
          <a:bodyPr>
            <a:normAutofit/>
          </a:bodyPr>
          <a:lstStyle/>
          <a:p>
            <a:r>
              <a:rPr lang="en-US" sz="2000" dirty="0"/>
              <a:t>CT1 indicated preference for UPU over </a:t>
            </a:r>
            <a:r>
              <a:rPr lang="en-US" sz="2000" dirty="0" err="1"/>
              <a:t>SoR</a:t>
            </a:r>
            <a:r>
              <a:rPr lang="en-US" sz="2000" dirty="0"/>
              <a:t>, SA3 has not yet replied</a:t>
            </a:r>
          </a:p>
          <a:p>
            <a:r>
              <a:rPr lang="en-US" sz="2000" dirty="0"/>
              <a:t>CRs from Huawei, Ericsson and MediaTek propose to use UPU, but CR from Xiaomi propose to use </a:t>
            </a:r>
            <a:r>
              <a:rPr lang="en-US" sz="2000" dirty="0" err="1"/>
              <a:t>SoR</a:t>
            </a:r>
            <a:endParaRPr lang="en-US" sz="2000" dirty="0"/>
          </a:p>
          <a:p>
            <a:r>
              <a:rPr lang="en-US" sz="2000" dirty="0"/>
              <a:t>Discussions:</a:t>
            </a:r>
          </a:p>
          <a:p>
            <a:pPr lvl="1"/>
            <a:r>
              <a:rPr lang="en-US" sz="1600" dirty="0">
                <a:solidFill>
                  <a:srgbClr val="FF0000"/>
                </a:solidFill>
              </a:rPr>
              <a:t>Rapporteur asked if we progress UPU?</a:t>
            </a:r>
          </a:p>
          <a:p>
            <a:pPr lvl="1"/>
            <a:r>
              <a:rPr lang="en-US" sz="1600" dirty="0">
                <a:solidFill>
                  <a:srgbClr val="FF0000"/>
                </a:solidFill>
              </a:rPr>
              <a:t>DT expressed a preference for </a:t>
            </a:r>
            <a:r>
              <a:rPr lang="en-US" sz="1600" dirty="0" err="1">
                <a:solidFill>
                  <a:srgbClr val="FF0000"/>
                </a:solidFill>
              </a:rPr>
              <a:t>SoR</a:t>
            </a:r>
            <a:r>
              <a:rPr lang="en-US" sz="1600" dirty="0">
                <a:solidFill>
                  <a:srgbClr val="FF0000"/>
                </a:solidFill>
              </a:rPr>
              <a:t> as that is the means for providing network selection lists for PLMNs and CH may be a PLMN</a:t>
            </a:r>
          </a:p>
          <a:p>
            <a:pPr lvl="1"/>
            <a:r>
              <a:rPr lang="en-US" sz="1600" dirty="0">
                <a:solidFill>
                  <a:srgbClr val="FF0000"/>
                </a:solidFill>
              </a:rPr>
              <a:t>No conclusion</a:t>
            </a:r>
          </a:p>
          <a:p>
            <a:pPr lvl="1"/>
            <a:endParaRPr lang="en-US" sz="1600" dirty="0"/>
          </a:p>
        </p:txBody>
      </p:sp>
      <p:graphicFrame>
        <p:nvGraphicFramePr>
          <p:cNvPr id="5" name="Table 5">
            <a:extLst>
              <a:ext uri="{FF2B5EF4-FFF2-40B4-BE49-F238E27FC236}">
                <a16:creationId xmlns:a16="http://schemas.microsoft.com/office/drawing/2014/main" id="{460CF9E7-4EC1-4848-B9FE-7211480DC606}"/>
              </a:ext>
            </a:extLst>
          </p:cNvPr>
          <p:cNvGraphicFramePr>
            <a:graphicFrameLocks noGrp="1"/>
          </p:cNvGraphicFramePr>
          <p:nvPr>
            <p:extLst>
              <p:ext uri="{D42A27DB-BD31-4B8C-83A1-F6EECF244321}">
                <p14:modId xmlns:p14="http://schemas.microsoft.com/office/powerpoint/2010/main" val="1995281960"/>
              </p:ext>
            </p:extLst>
          </p:nvPr>
        </p:nvGraphicFramePr>
        <p:xfrm>
          <a:off x="527304" y="1277450"/>
          <a:ext cx="10246359" cy="3029373"/>
        </p:xfrm>
        <a:graphic>
          <a:graphicData uri="http://schemas.openxmlformats.org/drawingml/2006/table">
            <a:tbl>
              <a:tblPr firstRow="1" bandRow="1">
                <a:tableStyleId>{5C22544A-7EE6-4342-B048-85BDC9FD1C3A}</a:tableStyleId>
              </a:tblPr>
              <a:tblGrid>
                <a:gridCol w="942467">
                  <a:extLst>
                    <a:ext uri="{9D8B030D-6E8A-4147-A177-3AD203B41FA5}">
                      <a16:colId xmlns:a16="http://schemas.microsoft.com/office/drawing/2014/main" val="833942325"/>
                    </a:ext>
                  </a:extLst>
                </a:gridCol>
                <a:gridCol w="917717">
                  <a:extLst>
                    <a:ext uri="{9D8B030D-6E8A-4147-A177-3AD203B41FA5}">
                      <a16:colId xmlns:a16="http://schemas.microsoft.com/office/drawing/2014/main" val="2506206035"/>
                    </a:ext>
                  </a:extLst>
                </a:gridCol>
                <a:gridCol w="5702322">
                  <a:extLst>
                    <a:ext uri="{9D8B030D-6E8A-4147-A177-3AD203B41FA5}">
                      <a16:colId xmlns:a16="http://schemas.microsoft.com/office/drawing/2014/main" val="928102950"/>
                    </a:ext>
                  </a:extLst>
                </a:gridCol>
                <a:gridCol w="2683853">
                  <a:extLst>
                    <a:ext uri="{9D8B030D-6E8A-4147-A177-3AD203B41FA5}">
                      <a16:colId xmlns:a16="http://schemas.microsoft.com/office/drawing/2014/main" val="807329974"/>
                    </a:ext>
                  </a:extLst>
                </a:gridCol>
              </a:tblGrid>
              <a:tr h="336597">
                <a:tc>
                  <a:txBody>
                    <a:bodyPr/>
                    <a:lstStyle/>
                    <a:p>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S2-2103747</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Reply LS on updating the Credentials Holder controlled lists for SNPN selection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CT WG1 (C1-212419)</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3662194205"/>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rPr>
                        <a:t>S2-2104176</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CR2754R1 (Rel-17, 'F'): Update of CH controlled prioritized list of preferred SNPNs and GINs</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92394617"/>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rPr>
                        <a:t>S2-2104215</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CR2789 (Rel-17, 'F'): Update of prioritized list of preferred SNPNs and Group IDs to the UE</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Huawei, HiSilicon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734994409"/>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ction="ppaction://hlinkfile"/>
                        </a:rPr>
                        <a:t>S2-2104352</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 for updating the preferred list.</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Xiaomi</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607482731"/>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S2-2104353</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CR2717R1 (Rel-17, 'B'): Support for update of Credentials Holder controlled prioritized list of preferred SNPNs</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Xiaomi</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781615169"/>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7" action="ppaction://hlinkfile"/>
                        </a:rPr>
                        <a:t>S2-2104356</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CR2839R1 (Rel-17, 'B'): Support for update of Credentials Holder controlled prioritized list of preferred SNPNs</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Xiaomi</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634660195"/>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8" action="ppaction://hlinkfile"/>
                        </a:rPr>
                        <a:t>S2-2104338</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CR2801 (Rel-17, 'B'): Additional parameters using UE Parameters Update via UDM Control Plane Procedure</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Ericsson</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121145490"/>
                  </a:ext>
                </a:extLst>
              </a:tr>
              <a:tr h="336597">
                <a:tc>
                  <a:txBody>
                    <a:bodyPr/>
                    <a:lstStyle/>
                    <a:p>
                      <a:r>
                        <a:rPr lang="en-GB" sz="8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9" action="ppaction://hlinkfile"/>
                        </a:rPr>
                        <a:t>S2-2104606</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CR2951 (Rel-17, 'B'): Updating the Credentials Holder controlled lists for SNPN selection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MediaTek Inc.</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4036439583"/>
                  </a:ext>
                </a:extLst>
              </a:tr>
              <a:tr h="336597">
                <a:tc>
                  <a:txBody>
                    <a:bodyPr/>
                    <a:lstStyle/>
                    <a:p>
                      <a:r>
                        <a:rPr lang="en-GB" sz="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10" action="ppaction://hlinkfile"/>
                        </a:rPr>
                        <a:t>S2-2104607</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90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23.502 CR2846 (Rel-17, 'B'): Updating the Credentials Holder controlled lists for SNPN selection</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MediaTek Inc.</a:t>
                      </a:r>
                      <a:endParaRPr lang="sv-SE" sz="90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2241134896"/>
                  </a:ext>
                </a:extLst>
              </a:tr>
            </a:tbl>
          </a:graphicData>
        </a:graphic>
      </p:graphicFrame>
    </p:spTree>
    <p:extLst>
      <p:ext uri="{BB962C8B-B14F-4D97-AF65-F5344CB8AC3E}">
        <p14:creationId xmlns:p14="http://schemas.microsoft.com/office/powerpoint/2010/main" val="1071794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AE318-4379-41CB-B5C9-6BDF482CBA26}"/>
              </a:ext>
            </a:extLst>
          </p:cNvPr>
          <p:cNvSpPr>
            <a:spLocks noGrp="1"/>
          </p:cNvSpPr>
          <p:nvPr>
            <p:ph type="title"/>
          </p:nvPr>
        </p:nvSpPr>
        <p:spPr>
          <a:xfrm>
            <a:off x="838200" y="365125"/>
            <a:ext cx="10515600" cy="905891"/>
          </a:xfrm>
        </p:spPr>
        <p:txBody>
          <a:bodyPr/>
          <a:lstStyle/>
          <a:p>
            <a:r>
              <a:rPr lang="en-US" dirty="0"/>
              <a:t>Handling of SUCI/SUPI format for CH selection </a:t>
            </a:r>
          </a:p>
        </p:txBody>
      </p:sp>
      <p:sp>
        <p:nvSpPr>
          <p:cNvPr id="3" name="Content Placeholder 2">
            <a:extLst>
              <a:ext uri="{FF2B5EF4-FFF2-40B4-BE49-F238E27FC236}">
                <a16:creationId xmlns:a16="http://schemas.microsoft.com/office/drawing/2014/main" id="{578080D1-C9B7-4630-864E-9077C3AE7134}"/>
              </a:ext>
            </a:extLst>
          </p:cNvPr>
          <p:cNvSpPr>
            <a:spLocks noGrp="1"/>
          </p:cNvSpPr>
          <p:nvPr>
            <p:ph idx="1"/>
          </p:nvPr>
        </p:nvSpPr>
        <p:spPr>
          <a:xfrm>
            <a:off x="431800" y="2423160"/>
            <a:ext cx="11373104" cy="4334256"/>
          </a:xfrm>
        </p:spPr>
        <p:txBody>
          <a:bodyPr>
            <a:normAutofit lnSpcReduction="10000"/>
          </a:bodyPr>
          <a:lstStyle/>
          <a:p>
            <a:r>
              <a:rPr lang="en-US" sz="2000" dirty="0"/>
              <a:t>S2-2103978 see next 3 slides</a:t>
            </a:r>
          </a:p>
          <a:p>
            <a:r>
              <a:rPr lang="en-US" sz="2000" dirty="0"/>
              <a:t>S2-2104332 issue: “if the SNPN and the Credentials Holder are using the same PLMN ID and IMSI based SUPI is used, currently the HNI(MCC/MNC) of the corresponding SUCI is not able to distinguish if the UE is from the Credentials Holder or if the UE is a native subscriber.”</a:t>
            </a:r>
          </a:p>
          <a:p>
            <a:pPr lvl="1"/>
            <a:r>
              <a:rPr lang="en-US" sz="1600" dirty="0"/>
              <a:t>Option 1. </a:t>
            </a:r>
          </a:p>
          <a:p>
            <a:pPr lvl="1"/>
            <a:r>
              <a:rPr lang="en-US" sz="1600" dirty="0"/>
              <a:t>UE indicate NID of subscribed SNPN or indicate it is using PLMN subscription. AMF in serving SNPN will be able to distinguish if UE is from another SNPN or it is from PLMN, even when another SNPN or PLMN is using the same MCC/MNC as the current serving SNPN. AMF is able to use this information to perform AUSF/UDM selection.</a:t>
            </a:r>
          </a:p>
          <a:p>
            <a:pPr lvl="1"/>
            <a:r>
              <a:rPr lang="en-US" sz="1600" dirty="0"/>
              <a:t>Option 2</a:t>
            </a:r>
          </a:p>
          <a:p>
            <a:pPr lvl="1"/>
            <a:r>
              <a:rPr lang="en-US" sz="1600" dirty="0"/>
              <a:t>Except HNI in SUCI, other parts of the SUCI can be utilized for differentiating the serving SNPN and the Credentials Holder, for example the Routing Indicator. Then, if SNPN and Credentials Holder are using the same MCC/MNC, the Routing Indicator must be coordinately assigned for each network. Furthermore, there is a recent development in CT4 to add home network public key id in the SUCI as query parameter(C4-210158) which has the potential to be enhanced for the use case of access to SNPN with CH.</a:t>
            </a:r>
          </a:p>
          <a:p>
            <a:pPr lvl="1"/>
            <a:r>
              <a:rPr lang="en-US" sz="1600" dirty="0"/>
              <a:t>Option 3</a:t>
            </a:r>
          </a:p>
          <a:p>
            <a:pPr lvl="1"/>
            <a:r>
              <a:rPr lang="en-US" sz="1600" dirty="0"/>
              <a:t>When IMSI based SUPI is used, SNPN must choose different PLMN ID than Credentials Holder in order to establish relation with the Credentials Holder. Credentials Holders do not share the same PLMN ID.</a:t>
            </a:r>
          </a:p>
          <a:p>
            <a:pPr lvl="1"/>
            <a:endParaRPr lang="en-US" sz="1600" dirty="0"/>
          </a:p>
        </p:txBody>
      </p:sp>
      <p:graphicFrame>
        <p:nvGraphicFramePr>
          <p:cNvPr id="4" name="Table 4">
            <a:extLst>
              <a:ext uri="{FF2B5EF4-FFF2-40B4-BE49-F238E27FC236}">
                <a16:creationId xmlns:a16="http://schemas.microsoft.com/office/drawing/2014/main" id="{123AF341-512C-4C3C-8F05-E02628B0A019}"/>
              </a:ext>
            </a:extLst>
          </p:cNvPr>
          <p:cNvGraphicFramePr>
            <a:graphicFrameLocks noGrp="1"/>
          </p:cNvGraphicFramePr>
          <p:nvPr>
            <p:extLst>
              <p:ext uri="{D42A27DB-BD31-4B8C-83A1-F6EECF244321}">
                <p14:modId xmlns:p14="http://schemas.microsoft.com/office/powerpoint/2010/main" val="1635023011"/>
              </p:ext>
            </p:extLst>
          </p:nvPr>
        </p:nvGraphicFramePr>
        <p:xfrm>
          <a:off x="431800" y="1149434"/>
          <a:ext cx="11373104" cy="1112520"/>
        </p:xfrm>
        <a:graphic>
          <a:graphicData uri="http://schemas.openxmlformats.org/drawingml/2006/table">
            <a:tbl>
              <a:tblPr firstRow="1" bandRow="1">
                <a:tableStyleId>{5C22544A-7EE6-4342-B048-85BDC9FD1C3A}</a:tableStyleId>
              </a:tblPr>
              <a:tblGrid>
                <a:gridCol w="1076960">
                  <a:extLst>
                    <a:ext uri="{9D8B030D-6E8A-4147-A177-3AD203B41FA5}">
                      <a16:colId xmlns:a16="http://schemas.microsoft.com/office/drawing/2014/main" val="2176966486"/>
                    </a:ext>
                  </a:extLst>
                </a:gridCol>
                <a:gridCol w="1097280">
                  <a:extLst>
                    <a:ext uri="{9D8B030D-6E8A-4147-A177-3AD203B41FA5}">
                      <a16:colId xmlns:a16="http://schemas.microsoft.com/office/drawing/2014/main" val="3624940995"/>
                    </a:ext>
                  </a:extLst>
                </a:gridCol>
                <a:gridCol w="6355588">
                  <a:extLst>
                    <a:ext uri="{9D8B030D-6E8A-4147-A177-3AD203B41FA5}">
                      <a16:colId xmlns:a16="http://schemas.microsoft.com/office/drawing/2014/main" val="2476966063"/>
                    </a:ext>
                  </a:extLst>
                </a:gridCol>
                <a:gridCol w="2843276">
                  <a:extLst>
                    <a:ext uri="{9D8B030D-6E8A-4147-A177-3AD203B41FA5}">
                      <a16:colId xmlns:a16="http://schemas.microsoft.com/office/drawing/2014/main" val="1004874184"/>
                    </a:ext>
                  </a:extLst>
                </a:gridCol>
              </a:tblGrid>
              <a:tr h="370840">
                <a:tc>
                  <a:txBody>
                    <a:bodyPr/>
                    <a:lstStyle/>
                    <a:p>
                      <a:r>
                        <a:rPr lang="en-GB" sz="1000" b="0"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extLst>
                              <a:ext uri="{A12FA001-AC4F-418D-AE19-62706E023703}">
                                <ahyp:hlinkClr xmlns:ahyp="http://schemas.microsoft.com/office/drawing/2018/hyperlinkcolor" val="tx"/>
                              </a:ext>
                            </a:extLst>
                          </a:hlinkClick>
                        </a:rPr>
                        <a:t>S2-2103978</a:t>
                      </a:r>
                      <a:endParaRPr lang="sv-SE" sz="1050" b="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a:t>
                      </a:r>
                      <a:endParaRPr lang="sv-SE" sz="105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Discussion on the format of SUPI/SUCI used to access to a SNPN</a:t>
                      </a:r>
                      <a:endParaRPr lang="sv-SE" sz="105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tc>
                  <a:txBody>
                    <a:bodyPr/>
                    <a:lstStyle/>
                    <a:p>
                      <a:r>
                        <a:rPr lang="en-GB" sz="10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vivo</a:t>
                      </a:r>
                      <a:endParaRPr lang="sv-SE" sz="1050" b="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solidFill>
                      <a:schemeClr val="bg2"/>
                    </a:solidFill>
                  </a:tcPr>
                </a:tc>
                <a:extLst>
                  <a:ext uri="{0D108BD9-81ED-4DB2-BD59-A6C34878D82A}">
                    <a16:rowId xmlns:a16="http://schemas.microsoft.com/office/drawing/2014/main" val="956495074"/>
                  </a:ext>
                </a:extLst>
              </a:tr>
              <a:tr h="370840">
                <a:tc>
                  <a:txBody>
                    <a:bodyPr/>
                    <a:lstStyle/>
                    <a:p>
                      <a:r>
                        <a:rPr lang="en-GB" sz="1000" b="1"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S2-2103979</a:t>
                      </a:r>
                      <a:endParaRPr lang="sv-SE" sz="105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05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CR2830R1 (Rel-17, 'B'): Handling of SUPI/SUCI format of a UE from credentials holder when accessing to a SNPN</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vivo</a:t>
                      </a:r>
                      <a:endParaRPr lang="sv-SE" sz="105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3677182300"/>
                  </a:ext>
                </a:extLst>
              </a:tr>
              <a:tr h="370840">
                <a:tc>
                  <a:txBody>
                    <a:bodyPr/>
                    <a:lstStyle/>
                    <a:p>
                      <a:r>
                        <a:rPr lang="en-GB" sz="1000" b="1"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4" action="ppaction://hlinkfile">
                            <a:extLst>
                              <a:ext uri="{A12FA001-AC4F-418D-AE19-62706E023703}">
                                <ahyp:hlinkClr xmlns:ahyp="http://schemas.microsoft.com/office/drawing/2018/hyperlinkcolor" val="tx"/>
                              </a:ext>
                            </a:extLst>
                          </a:hlinkClick>
                        </a:rPr>
                        <a:t>S2-2104332</a:t>
                      </a:r>
                      <a:endParaRPr lang="sv-SE" sz="1050" dirty="0">
                        <a:solidFill>
                          <a:schemeClr val="tx1"/>
                        </a:solidFill>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23.501 CR2919 (Rel-17, 'B'): KI#1 T3: Handling of SUPI/SUCI format when accessing to a SNPN</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tc>
                  <a:txBody>
                    <a:bodyPr/>
                    <a:lstStyle/>
                    <a:p>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Ericsson</a:t>
                      </a:r>
                      <a:endParaRPr lang="sv-SE" sz="1050" dirty="0">
                        <a:effectLst/>
                        <a:latin typeface="Arial" panose="020B0604020202020204" pitchFamily="34" charset="0"/>
                        <a:ea typeface="DengXian" panose="02010600030101010101" pitchFamily="2" charset="-122"/>
                        <a:cs typeface="Times New Roman" panose="02020603050405020304" pitchFamily="18" charset="0"/>
                      </a:endParaRPr>
                    </a:p>
                  </a:txBody>
                  <a:tcPr marL="9525" marR="9525" marT="9525" marB="9525"/>
                </a:tc>
                <a:extLst>
                  <a:ext uri="{0D108BD9-81ED-4DB2-BD59-A6C34878D82A}">
                    <a16:rowId xmlns:a16="http://schemas.microsoft.com/office/drawing/2014/main" val="1385113151"/>
                  </a:ext>
                </a:extLst>
              </a:tr>
            </a:tbl>
          </a:graphicData>
        </a:graphic>
      </p:graphicFrame>
    </p:spTree>
    <p:extLst>
      <p:ext uri="{BB962C8B-B14F-4D97-AF65-F5344CB8AC3E}">
        <p14:creationId xmlns:p14="http://schemas.microsoft.com/office/powerpoint/2010/main" val="1295476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4090A8-1EF6-48E0-AC16-59DB60838A38}"/>
              </a:ext>
            </a:extLst>
          </p:cNvPr>
          <p:cNvSpPr>
            <a:spLocks noGrp="1"/>
          </p:cNvSpPr>
          <p:nvPr>
            <p:ph idx="1"/>
          </p:nvPr>
        </p:nvSpPr>
        <p:spPr>
          <a:xfrm>
            <a:off x="0" y="0"/>
            <a:ext cx="11184467" cy="692459"/>
          </a:xfrm>
        </p:spPr>
        <p:txBody>
          <a:bodyPr/>
          <a:lstStyle/>
          <a:p>
            <a:r>
              <a:rPr lang="en-US" b="1" dirty="0"/>
              <a:t>Issues from S2-2103978</a:t>
            </a:r>
          </a:p>
        </p:txBody>
      </p:sp>
      <p:sp>
        <p:nvSpPr>
          <p:cNvPr id="58" name="Content Placeholder 2">
            <a:extLst>
              <a:ext uri="{FF2B5EF4-FFF2-40B4-BE49-F238E27FC236}">
                <a16:creationId xmlns:a16="http://schemas.microsoft.com/office/drawing/2014/main" id="{C377B8ED-1FE9-4D07-8387-082450DDE72C}"/>
              </a:ext>
            </a:extLst>
          </p:cNvPr>
          <p:cNvSpPr txBox="1">
            <a:spLocks/>
          </p:cNvSpPr>
          <p:nvPr/>
        </p:nvSpPr>
        <p:spPr>
          <a:xfrm>
            <a:off x="258644" y="692459"/>
            <a:ext cx="11494085" cy="5618694"/>
          </a:xfrm>
          <a:prstGeom prst="rect">
            <a:avLst/>
          </a:prstGeom>
          <a:no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a:buClr>
                <a:srgbClr val="181818"/>
              </a:buClr>
              <a:defRPr/>
            </a:pPr>
            <a:r>
              <a:rPr lang="en-GB" sz="2400" b="1" dirty="0"/>
              <a:t>In rel-17, an SNPN-1 can be accessed by a UE from </a:t>
            </a:r>
            <a:r>
              <a:rPr lang="en-US" altLang="zh-CN" sz="2400" b="1" dirty="0"/>
              <a:t>Credentials Holder, e.g.</a:t>
            </a:r>
            <a:r>
              <a:rPr lang="en-GB" sz="2400" b="1" dirty="0"/>
              <a:t> SNPN-2 UE or a PLMN UE. Two issues raised when IMSI format SUPI is used</a:t>
            </a:r>
          </a:p>
          <a:p>
            <a:pPr lvl="1" hangingPunct="0"/>
            <a:r>
              <a:rPr lang="en-US" b="1" dirty="0"/>
              <a:t>Issue#1</a:t>
            </a:r>
            <a:r>
              <a:rPr lang="en-US" dirty="0"/>
              <a:t> </a:t>
            </a:r>
            <a:r>
              <a:rPr lang="en-US" i="1" u="sng" dirty="0"/>
              <a:t>how the AMF in SNPN-1 knows the NID of the SNPN-2 UE</a:t>
            </a:r>
            <a:r>
              <a:rPr lang="en-US" b="1" u="sng" dirty="0"/>
              <a:t>. </a:t>
            </a:r>
          </a:p>
          <a:p>
            <a:pPr lvl="2"/>
            <a:r>
              <a:rPr lang="en-US" altLang="zh-CN" b="1" dirty="0"/>
              <a:t>There is argument that the following note in 23.501 is sufficient to fix Issue#1.</a:t>
            </a:r>
          </a:p>
          <a:p>
            <a:pPr lvl="3"/>
            <a:r>
              <a:rPr lang="en-US" altLang="zh-CN" b="1" dirty="0"/>
              <a:t> </a:t>
            </a:r>
            <a:r>
              <a:rPr lang="en-US" altLang="zh-CN" b="1" i="1" dirty="0"/>
              <a:t>“</a:t>
            </a:r>
            <a:r>
              <a:rPr lang="en-US" altLang="zh-CN" dirty="0"/>
              <a:t>NOTE 1:              When Credentials Holder is an SNPN, and </a:t>
            </a:r>
            <a:r>
              <a:rPr lang="en-US" altLang="zh-CN" u="sng" dirty="0"/>
              <a:t>the MCC and MNC of the SNPN is not unique</a:t>
            </a:r>
            <a:r>
              <a:rPr lang="en-US" altLang="zh-CN" dirty="0"/>
              <a:t>, then IMSI based SUPI is not supported as the MCC and MNC need not be unique always; instead USIM credentials are supported using Network Specific Identifier based SUPI.</a:t>
            </a:r>
            <a:r>
              <a:rPr lang="en-US" altLang="zh-CN" b="1" i="1" dirty="0"/>
              <a:t>”</a:t>
            </a:r>
            <a:endParaRPr lang="zh-CN" altLang="zh-CN" dirty="0"/>
          </a:p>
          <a:p>
            <a:pPr lvl="2" hangingPunct="0"/>
            <a:r>
              <a:rPr lang="en-US" dirty="0"/>
              <a:t>However, “</a:t>
            </a:r>
            <a:r>
              <a:rPr lang="en-US" altLang="zh-CN" dirty="0"/>
              <a:t>not unique</a:t>
            </a:r>
            <a:r>
              <a:rPr lang="en-US" dirty="0"/>
              <a:t>” can be understood as 1) not unique to identify a PLMN, e.g. value “999”; or 2) unique to identify a PLMN, but is not unique to identify a SNPN, shall use NID together. We believe 1) is the correct understanding for the note, so </a:t>
            </a:r>
            <a:r>
              <a:rPr lang="en-US" altLang="zh-CN" b="1" dirty="0"/>
              <a:t>Issue#1 still exits.</a:t>
            </a:r>
            <a:r>
              <a:rPr lang="en-US" dirty="0"/>
              <a:t> </a:t>
            </a:r>
          </a:p>
          <a:p>
            <a:pPr lvl="1" hangingPunct="0"/>
            <a:endParaRPr lang="en-US" dirty="0"/>
          </a:p>
          <a:p>
            <a:pPr lvl="1" hangingPunct="0"/>
            <a:r>
              <a:rPr lang="en-US" b="1" dirty="0"/>
              <a:t>Issue#2</a:t>
            </a:r>
            <a:r>
              <a:rPr lang="en-US" dirty="0"/>
              <a:t> </a:t>
            </a:r>
            <a:r>
              <a:rPr lang="en-US" i="1" u="sng" dirty="0"/>
              <a:t>how to distinguish SNPN-1 and PLMN in case their MCC and MNC are same.</a:t>
            </a:r>
          </a:p>
          <a:p>
            <a:pPr lvl="2" hangingPunct="0"/>
            <a:r>
              <a:rPr lang="en-US" altLang="zh-CN" b="1" dirty="0"/>
              <a:t>There is argument that it is </a:t>
            </a:r>
            <a:r>
              <a:rPr lang="en-US" b="1" dirty="0"/>
              <a:t>a corner case. However, NID is introduced because PLMN ID are not sufficient to identify SNPN. So a PLMN and a SNPN having the same PLMN ID is not a corner case.</a:t>
            </a:r>
          </a:p>
          <a:p>
            <a:endParaRPr lang="en-US" altLang="zh-CN" b="1" i="1" dirty="0"/>
          </a:p>
          <a:p>
            <a:pPr marL="369888" lvl="1" indent="0" hangingPunct="0">
              <a:buNone/>
            </a:pPr>
            <a:endParaRPr lang="en-US" dirty="0"/>
          </a:p>
          <a:p>
            <a:pPr marL="736600" lvl="2" indent="0" hangingPunct="0">
              <a:buNone/>
            </a:pPr>
            <a:endParaRPr lang="en-US" dirty="0"/>
          </a:p>
          <a:p>
            <a:pPr lvl="1" hangingPunct="0"/>
            <a:endParaRPr lang="en-US" sz="1600" dirty="0"/>
          </a:p>
          <a:p>
            <a:pPr lvl="1" hangingPunct="0"/>
            <a:endParaRPr lang="en-US" sz="1800" dirty="0"/>
          </a:p>
          <a:p>
            <a:pPr>
              <a:buClr>
                <a:srgbClr val="181818"/>
              </a:buClr>
              <a:defRPr/>
            </a:pPr>
            <a:endParaRPr lang="en-GB" sz="2400" b="1" dirty="0"/>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Tree>
    <p:extLst>
      <p:ext uri="{BB962C8B-B14F-4D97-AF65-F5344CB8AC3E}">
        <p14:creationId xmlns:p14="http://schemas.microsoft.com/office/powerpoint/2010/main" val="224035726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4090A8-1EF6-48E0-AC16-59DB60838A38}"/>
              </a:ext>
            </a:extLst>
          </p:cNvPr>
          <p:cNvSpPr>
            <a:spLocks noGrp="1"/>
          </p:cNvSpPr>
          <p:nvPr>
            <p:ph idx="1"/>
          </p:nvPr>
        </p:nvSpPr>
        <p:spPr>
          <a:xfrm>
            <a:off x="0" y="0"/>
            <a:ext cx="11184467" cy="692459"/>
          </a:xfrm>
        </p:spPr>
        <p:txBody>
          <a:bodyPr/>
          <a:lstStyle/>
          <a:p>
            <a:r>
              <a:rPr lang="en-US" b="1" dirty="0"/>
              <a:t>Solution option for Issue#1 from S2-2103978</a:t>
            </a:r>
          </a:p>
        </p:txBody>
      </p:sp>
      <p:sp>
        <p:nvSpPr>
          <p:cNvPr id="58" name="Content Placeholder 2">
            <a:extLst>
              <a:ext uri="{FF2B5EF4-FFF2-40B4-BE49-F238E27FC236}">
                <a16:creationId xmlns:a16="http://schemas.microsoft.com/office/drawing/2014/main" id="{C377B8ED-1FE9-4D07-8387-082450DDE72C}"/>
              </a:ext>
            </a:extLst>
          </p:cNvPr>
          <p:cNvSpPr txBox="1">
            <a:spLocks/>
          </p:cNvSpPr>
          <p:nvPr/>
        </p:nvSpPr>
        <p:spPr>
          <a:xfrm>
            <a:off x="258644" y="692459"/>
            <a:ext cx="11494085" cy="5618694"/>
          </a:xfrm>
          <a:prstGeom prst="rect">
            <a:avLst/>
          </a:prstGeom>
          <a:no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marL="0" indent="0">
              <a:buClr>
                <a:srgbClr val="181818"/>
              </a:buClr>
              <a:buNone/>
              <a:defRPr/>
            </a:pPr>
            <a:r>
              <a:rPr lang="en-US" altLang="zh-CN" sz="2400" b="1" dirty="0"/>
              <a:t>Solution option for Issue#1</a:t>
            </a:r>
          </a:p>
          <a:p>
            <a:pPr>
              <a:buClr>
                <a:srgbClr val="181818"/>
              </a:buClr>
              <a:defRPr/>
            </a:pPr>
            <a:r>
              <a:rPr lang="en-GB" sz="2400" b="1" dirty="0"/>
              <a:t>Option#1: </a:t>
            </a:r>
            <a:r>
              <a:rPr lang="en-US" altLang="zh-CN" sz="2400" dirty="0"/>
              <a:t>When Credentials Holder is an SNPN, in case of </a:t>
            </a:r>
            <a:r>
              <a:rPr lang="en-GB" sz="2400" dirty="0"/>
              <a:t>SNPN-2 UE accessing to SNPN-1 and using IMSI based SUPI, it additionally provides its NID in the Registration Request message. The AMF in SNPN-1 use the PLMN ID of the SUPI and NID in the Registration Request message for AUSF/UDM selection. </a:t>
            </a:r>
          </a:p>
          <a:p>
            <a:pPr>
              <a:buClr>
                <a:srgbClr val="181818"/>
              </a:buClr>
              <a:defRPr/>
            </a:pPr>
            <a:endParaRPr lang="en-GB" sz="2400" b="1" dirty="0"/>
          </a:p>
          <a:p>
            <a:pPr>
              <a:buClr>
                <a:srgbClr val="181818"/>
              </a:buClr>
              <a:defRPr/>
            </a:pPr>
            <a:r>
              <a:rPr lang="en-GB" sz="2400" b="1" dirty="0"/>
              <a:t>Option#2:</a:t>
            </a:r>
            <a:r>
              <a:rPr lang="en-US" altLang="zh-CN" sz="2400" dirty="0"/>
              <a:t> </a:t>
            </a:r>
            <a:r>
              <a:rPr lang="en-US" altLang="zh-CN" sz="2400" b="1" dirty="0"/>
              <a:t>Update the Note </a:t>
            </a:r>
            <a:r>
              <a:rPr lang="en-US" altLang="zh-CN" sz="2400" dirty="0"/>
              <a:t>“When Credentials Holder is an SNPN, and the MCC and MNC of the SNPN is not unique, then IMSI based SUPI is not supported as the MCC and MNC need not be unique always; instead USIM credentials are supported using Network Specific Identifier based SUPI.</a:t>
            </a:r>
            <a:r>
              <a:rPr lang="en-US" altLang="zh-CN" sz="2400" b="1" i="1" dirty="0"/>
              <a:t>” as “</a:t>
            </a:r>
            <a:r>
              <a:rPr lang="en-US" altLang="zh-CN" sz="2400" u="sng" dirty="0"/>
              <a:t>When Credentials Holder is an SNPN, USIM credentials uses Network Specific Identifier based SUPI.</a:t>
            </a:r>
            <a:r>
              <a:rPr lang="en-US" altLang="zh-CN" sz="2400" b="1" i="1" u="sng" dirty="0"/>
              <a:t>”</a:t>
            </a:r>
          </a:p>
          <a:p>
            <a:pPr>
              <a:buClr>
                <a:srgbClr val="181818"/>
              </a:buClr>
              <a:defRPr/>
            </a:pPr>
            <a:endParaRPr lang="en-US" sz="2400" b="1" i="1" dirty="0"/>
          </a:p>
          <a:p>
            <a:pPr>
              <a:buClr>
                <a:srgbClr val="181818"/>
              </a:buClr>
              <a:defRPr/>
            </a:pPr>
            <a:r>
              <a:rPr lang="en-US" sz="2400" b="1" dirty="0"/>
              <a:t>Proposal1: It is proposed to take the above options into account.</a:t>
            </a:r>
            <a:endParaRPr lang="en-GB" sz="2400" b="1" dirty="0"/>
          </a:p>
          <a:p>
            <a:pPr marL="736600" lvl="2" indent="0" hangingPunct="0">
              <a:buNone/>
            </a:pPr>
            <a:endParaRPr lang="en-US" dirty="0"/>
          </a:p>
          <a:p>
            <a:pPr lvl="1" hangingPunct="0"/>
            <a:endParaRPr lang="en-US" sz="1600" dirty="0"/>
          </a:p>
          <a:p>
            <a:pPr lvl="1" hangingPunct="0"/>
            <a:endParaRPr lang="en-US" sz="1800" dirty="0"/>
          </a:p>
          <a:p>
            <a:pPr>
              <a:buClr>
                <a:srgbClr val="181818"/>
              </a:buClr>
              <a:defRPr/>
            </a:pPr>
            <a:endParaRPr lang="en-GB" sz="2400" b="1" dirty="0"/>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Tree>
    <p:extLst>
      <p:ext uri="{BB962C8B-B14F-4D97-AF65-F5344CB8AC3E}">
        <p14:creationId xmlns:p14="http://schemas.microsoft.com/office/powerpoint/2010/main" val="393804634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2549</Words>
  <Application>Microsoft Office PowerPoint</Application>
  <PresentationFormat>Widescreen</PresentationFormat>
  <Paragraphs>269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Ericsson Hilda Light</vt:lpstr>
      <vt:lpstr>Office Theme</vt:lpstr>
      <vt:lpstr>SA2#145e  eNPN preparation  conference call</vt:lpstr>
      <vt:lpstr>Participants</vt:lpstr>
      <vt:lpstr>Revisions of approved CRs</vt:lpstr>
      <vt:lpstr>UE capabilities for additional parameters using UPU</vt:lpstr>
      <vt:lpstr>KI#1: Interface between AAA-S and SNPN</vt:lpstr>
      <vt:lpstr>Updating CH controlled lists for SNPN selection</vt:lpstr>
      <vt:lpstr>Handling of SUCI/SUPI format for CH selection </vt:lpstr>
      <vt:lpstr>PowerPoint Presentation</vt:lpstr>
      <vt:lpstr>PowerPoint Presentation</vt:lpstr>
      <vt:lpstr>PowerPoint Presentation</vt:lpstr>
      <vt:lpstr>Handling of SUCI/SUPI format for CH selection </vt:lpstr>
      <vt:lpstr>Whether to document registration procedure as part of existing procedure or separately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SA2#145e  eNPN preparation  conference call</dc:title>
  <dc:creator>PH</dc:creator>
  <cp:lastModifiedBy>PH</cp:lastModifiedBy>
  <cp:revision>119</cp:revision>
  <dcterms:created xsi:type="dcterms:W3CDTF">2021-05-11T19:23:22Z</dcterms:created>
  <dcterms:modified xsi:type="dcterms:W3CDTF">2021-05-13T07:20:17Z</dcterms:modified>
</cp:coreProperties>
</file>