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8"/>
  </p:notesMasterIdLst>
  <p:handoutMasterIdLst>
    <p:handoutMasterId r:id="rId9"/>
  </p:handoutMasterIdLst>
  <p:sldIdLst>
    <p:sldId id="303" r:id="rId6"/>
    <p:sldId id="15057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968E7"/>
    <a:srgbClr val="FF3300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4" autoAdjust="0"/>
    <p:restoredTop sz="92673" autoAdjust="0"/>
  </p:normalViewPr>
  <p:slideViewPr>
    <p:cSldViewPr snapToGrid="0">
      <p:cViewPr varScale="1">
        <p:scale>
          <a:sx n="113" d="100"/>
          <a:sy n="113" d="100"/>
        </p:scale>
        <p:origin x="648" y="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4/16/2021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4/16/2021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4E_Electronic/INBOX/CCs/SA2%23144E_CC%233/S2-2102170r07.zip" TargetMode="External"/><Relationship Id="rId7" Type="http://schemas.openxmlformats.org/officeDocument/2006/relationships/hyperlink" Target="https://www.3gpp.org/ftp/tsg_sa/WG2_Arch/TSGS2_144E_Electronic/INBOX/Revisions/S2-2102170r05.zip" TargetMode="External"/><Relationship Id="rId2" Type="http://schemas.openxmlformats.org/officeDocument/2006/relationships/hyperlink" Target="https://www.3gpp.org/ftp/tsg_sa/WG2_Arch/TSGS2_144E_Electronic/INBOX/CCs/SA2%23144E_CC%233/S2-2102169r18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4E_Electronic/INBOX/DRAFTS/S2-2102170r06.zip" TargetMode="External"/><Relationship Id="rId5" Type="http://schemas.openxmlformats.org/officeDocument/2006/relationships/hyperlink" Target="https://www.3gpp.org/ftp/tsg_sa/WG2_Arch/TSGS2_144E_Electronic/INBOX/Revisions/S2-2102169r17.zip" TargetMode="External"/><Relationship Id="rId4" Type="http://schemas.openxmlformats.org/officeDocument/2006/relationships/hyperlink" Target="https://www.3gpp.org/ftp/tsg_sa/WG2_Arch/TSGS2_144E_Electronic/INBOX/Revisions/S2-2102169r16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6">
            <a:extLst>
              <a:ext uri="{FF2B5EF4-FFF2-40B4-BE49-F238E27FC236}">
                <a16:creationId xmlns:a16="http://schemas.microsoft.com/office/drawing/2014/main" id="{C9D1FF6B-0B30-414F-9D9B-D788B3837047}"/>
              </a:ext>
            </a:extLst>
          </p:cNvPr>
          <p:cNvSpPr txBox="1">
            <a:spLocks/>
          </p:cNvSpPr>
          <p:nvPr/>
        </p:nvSpPr>
        <p:spPr bwMode="auto">
          <a:xfrm>
            <a:off x="1056710" y="1944610"/>
            <a:ext cx="10188142" cy="236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MUSIM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Paging Restriction (S2-2102169/EPS and S2-2102170/5GS)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Source: Ericsson 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endParaRPr lang="fr-FR" altLang="de-DE" sz="14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DD0DD4-8056-BC41-8D4D-33BD6C14C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895" y="590223"/>
            <a:ext cx="11588265" cy="5908900"/>
          </a:xfrm>
        </p:spPr>
        <p:txBody>
          <a:bodyPr/>
          <a:lstStyle/>
          <a:p>
            <a:r>
              <a:rPr lang="en-GB" dirty="0"/>
              <a:t>EPS: </a:t>
            </a:r>
            <a:r>
              <a:rPr lang="en-GB" dirty="0">
                <a:solidFill>
                  <a:srgbClr val="0968E7"/>
                </a:solidFill>
              </a:rPr>
              <a:t>S2-2102169</a:t>
            </a:r>
            <a:r>
              <a:rPr lang="en-GB" dirty="0"/>
              <a:t> </a:t>
            </a:r>
            <a:r>
              <a:rPr lang="en-GB" u="sng" dirty="0"/>
              <a:t>r16</a:t>
            </a:r>
            <a:r>
              <a:rPr lang="en-GB" dirty="0"/>
              <a:t> vs </a:t>
            </a:r>
            <a:r>
              <a:rPr lang="en-GB" u="sng" dirty="0"/>
              <a:t>r17</a:t>
            </a:r>
          </a:p>
          <a:p>
            <a:pPr marL="0" indent="0">
              <a:buNone/>
            </a:pPr>
            <a:r>
              <a:rPr lang="en-GB" dirty="0"/>
              <a:t>      5GS: </a:t>
            </a:r>
            <a:r>
              <a:rPr lang="en-GB" dirty="0">
                <a:solidFill>
                  <a:srgbClr val="0968E7"/>
                </a:solidFill>
              </a:rPr>
              <a:t>S2-2102170</a:t>
            </a:r>
            <a:r>
              <a:rPr lang="en-GB" dirty="0"/>
              <a:t> </a:t>
            </a:r>
            <a:r>
              <a:rPr lang="en-GB" u="sng" dirty="0"/>
              <a:t>r06</a:t>
            </a:r>
            <a:r>
              <a:rPr lang="en-GB" dirty="0"/>
              <a:t> (r04+changes from CC2) vs </a:t>
            </a:r>
            <a:r>
              <a:rPr lang="en-GB" u="sng" dirty="0"/>
              <a:t>r05</a:t>
            </a:r>
            <a:endParaRPr lang="en-SE" u="sng" dirty="0"/>
          </a:p>
          <a:p>
            <a:pPr lvl="1"/>
            <a:r>
              <a:rPr lang="en-GB" dirty="0"/>
              <a:t>r16/r06 follows conclusions from TR 23.761</a:t>
            </a:r>
          </a:p>
          <a:p>
            <a:pPr lvl="1"/>
            <a:r>
              <a:rPr lang="en-GB" dirty="0"/>
              <a:t>r17/r05 removes some information agreed in the TR (requested by one company)</a:t>
            </a:r>
          </a:p>
          <a:p>
            <a:pPr lvl="1"/>
            <a:r>
              <a:rPr lang="en-GB" dirty="0"/>
              <a:t>Details</a:t>
            </a:r>
          </a:p>
          <a:p>
            <a:pPr marL="685800" lvl="2" indent="0">
              <a:buNone/>
            </a:pPr>
            <a:r>
              <a:rPr lang="en-GB" sz="1400" dirty="0"/>
              <a:t>a) all paging is restricted, or</a:t>
            </a:r>
            <a:endParaRPr lang="sv-SE" sz="1400" dirty="0"/>
          </a:p>
          <a:p>
            <a:pPr marL="685800" lvl="2" indent="0">
              <a:buNone/>
            </a:pPr>
            <a:r>
              <a:rPr lang="en-GB" sz="1400" dirty="0"/>
              <a:t>b) all paging is restricted, except paging for voice service (IMS voice), or</a:t>
            </a:r>
            <a:endParaRPr lang="sv-SE" sz="1400" dirty="0"/>
          </a:p>
          <a:p>
            <a:pPr marL="685800" lvl="2" indent="0">
              <a:buNone/>
            </a:pPr>
            <a:r>
              <a:rPr lang="en-GB" sz="1400" strike="sngStrike" dirty="0"/>
              <a:t>c) all paging is restricted, except for certain PDU Session(s), or</a:t>
            </a:r>
            <a:endParaRPr lang="sv-SE" sz="1400" strike="sngStrike" dirty="0"/>
          </a:p>
          <a:p>
            <a:pPr marL="685800" lvl="2" indent="0">
              <a:buNone/>
            </a:pPr>
            <a:r>
              <a:rPr lang="en-GB" sz="1400" strike="sngStrike" dirty="0"/>
              <a:t>d) all paging is restricted, except paging for voice service (IMS voice) and certain PDU session(s).</a:t>
            </a:r>
          </a:p>
          <a:p>
            <a:pPr marL="685800" lvl="2" indent="0">
              <a:buNone/>
            </a:pPr>
            <a:endParaRPr lang="en-GB" dirty="0"/>
          </a:p>
          <a:p>
            <a:r>
              <a:rPr lang="en-GB" dirty="0"/>
              <a:t>Proposed Way forward</a:t>
            </a:r>
            <a:endParaRPr lang="sv-SE" sz="1400" strike="sngStrike" dirty="0"/>
          </a:p>
          <a:p>
            <a:pPr lvl="1"/>
            <a:r>
              <a:rPr lang="sv-SE" sz="1600" dirty="0"/>
              <a:t>Approve S2-2102169 r16 and S2-2102170 r06, </a:t>
            </a:r>
          </a:p>
          <a:p>
            <a:pPr lvl="1"/>
            <a:r>
              <a:rPr lang="sv-SE" sz="1600" dirty="0"/>
              <a:t>Working Agreements: S2-2102169 r16 and S2-2102170 r06, or </a:t>
            </a:r>
          </a:p>
          <a:p>
            <a:pPr lvl="1"/>
            <a:r>
              <a:rPr lang="sv-SE" sz="1600" dirty="0"/>
              <a:t>Adding NOTE (on top of r16/r06): </a:t>
            </a:r>
            <a:r>
              <a:rPr lang="en-GB" sz="1200" dirty="0"/>
              <a:t>Whether to perform PDU Session level paging restriction is up to implementation. </a:t>
            </a:r>
            <a:r>
              <a:rPr lang="en-GB" sz="1400" dirty="0"/>
              <a:t>(</a:t>
            </a:r>
            <a:r>
              <a:rPr lang="en-US" sz="1400" dirty="0">
                <a:hlinkClick r:id="rId2"/>
              </a:rPr>
              <a:t>S2-2102169r18</a:t>
            </a:r>
            <a:r>
              <a:rPr lang="en-US" sz="1400" dirty="0"/>
              <a:t>, </a:t>
            </a:r>
            <a:r>
              <a:rPr lang="en-US" sz="1400" dirty="0">
                <a:hlinkClick r:id="rId3"/>
              </a:rPr>
              <a:t>S2-2102170r07</a:t>
            </a:r>
            <a:r>
              <a:rPr lang="en-US" sz="1400" dirty="0"/>
              <a:t> </a:t>
            </a:r>
            <a:r>
              <a:rPr lang="en-GB" sz="1400" dirty="0"/>
              <a:t>)</a:t>
            </a:r>
          </a:p>
          <a:p>
            <a:pPr lvl="1"/>
            <a:r>
              <a:rPr lang="sv-SE" sz="1600" dirty="0">
                <a:solidFill>
                  <a:srgbClr val="0968E7"/>
                </a:solidFill>
              </a:rPr>
              <a:t>Approve </a:t>
            </a:r>
            <a:r>
              <a:rPr lang="sv-SE" altLang="zh-CN" sz="1600" dirty="0">
                <a:solidFill>
                  <a:srgbClr val="0968E7"/>
                </a:solidFill>
              </a:rPr>
              <a:t>S2-2102169 r16 and S2-2102170 r06, </a:t>
            </a:r>
            <a:r>
              <a:rPr lang="en-US" altLang="zh-CN" sz="1600" dirty="0">
                <a:solidFill>
                  <a:srgbClr val="0968E7"/>
                </a:solidFill>
              </a:rPr>
              <a:t>without Paging restriction clause (leave it to next meeting)</a:t>
            </a:r>
            <a:endParaRPr lang="sv-SE" sz="1600" dirty="0">
              <a:solidFill>
                <a:srgbClr val="0968E7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0BB8E3-C2A0-554B-BABA-294EF3D01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865" y="75534"/>
            <a:ext cx="9103784" cy="602270"/>
          </a:xfrm>
        </p:spPr>
        <p:txBody>
          <a:bodyPr/>
          <a:lstStyle/>
          <a:p>
            <a:r>
              <a:rPr lang="en-GB" dirty="0"/>
              <a:t>The</a:t>
            </a:r>
            <a:r>
              <a:rPr lang="en-SE" dirty="0"/>
              <a:t> </a:t>
            </a:r>
            <a:r>
              <a:rPr lang="en-GB" dirty="0"/>
              <a:t>Paging Restriction Information in discussion</a:t>
            </a:r>
            <a:endParaRPr lang="en-S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E7113F-4BA9-4B4C-A417-6E6C3B4B1D0D}"/>
              </a:ext>
            </a:extLst>
          </p:cNvPr>
          <p:cNvSpPr txBox="1"/>
          <p:nvPr/>
        </p:nvSpPr>
        <p:spPr>
          <a:xfrm>
            <a:off x="559584" y="6098500"/>
            <a:ext cx="9261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CRs: </a:t>
            </a:r>
            <a:r>
              <a:rPr lang="en-US" sz="1200" dirty="0">
                <a:hlinkClick r:id="rId4"/>
              </a:rPr>
              <a:t>S2-2102169r16</a:t>
            </a:r>
            <a:r>
              <a:rPr lang="en-US" sz="1200" dirty="0"/>
              <a:t>, </a:t>
            </a:r>
            <a:r>
              <a:rPr lang="en-US" sz="1200" dirty="0">
                <a:hlinkClick r:id="rId5"/>
              </a:rPr>
              <a:t>S2-2102169r07</a:t>
            </a:r>
            <a:r>
              <a:rPr lang="en-US" sz="1200" dirty="0"/>
              <a:t>, </a:t>
            </a:r>
            <a:r>
              <a:rPr lang="en-US" sz="1200" dirty="0">
                <a:hlinkClick r:id="rId6"/>
              </a:rPr>
              <a:t>S2-2102170r06</a:t>
            </a:r>
            <a:r>
              <a:rPr lang="en-US" sz="1200" dirty="0"/>
              <a:t>, </a:t>
            </a:r>
            <a:r>
              <a:rPr lang="en-US" sz="1200" dirty="0">
                <a:hlinkClick r:id="rId7"/>
              </a:rPr>
              <a:t>S2-2102170r05</a:t>
            </a:r>
            <a:r>
              <a:rPr lang="en-US" sz="16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7411079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17434</TotalTime>
  <Words>204</Words>
  <Application>Microsoft Office PowerPoint</Application>
  <PresentationFormat>Widescreen</PresentationFormat>
  <Paragraphs>23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 </vt:lpstr>
      <vt:lpstr>Arial</vt:lpstr>
      <vt:lpstr>Calibri</vt:lpstr>
      <vt:lpstr>Calibri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PowerPoint Presentation</vt:lpstr>
      <vt:lpstr>The Paging Restriction Information in discussion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Ericsson_CQ_144e</cp:lastModifiedBy>
  <cp:revision>2262</cp:revision>
  <dcterms:created xsi:type="dcterms:W3CDTF">2008-08-30T09:32:10Z</dcterms:created>
  <dcterms:modified xsi:type="dcterms:W3CDTF">2021-04-16T12:08:09Z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</Properties>
</file>