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10" r:id="rId6"/>
    <p:sldId id="811" r:id="rId7"/>
    <p:sldId id="80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37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5274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S2-2009116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142E </a:t>
            </a:r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Nov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16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-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20,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2020,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WG2#142E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Nov 16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-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20,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2020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 smtClean="0"/>
              <a:t>FS_</a:t>
            </a:r>
            <a:r>
              <a:rPr lang="en-US" altLang="zh-CN" sz="3600" b="1" dirty="0" smtClean="0"/>
              <a:t>ATSSS</a:t>
            </a:r>
            <a:r>
              <a:rPr lang="en-GB" sz="3600" b="1" dirty="0" smtClean="0"/>
              <a:t>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ZTE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=""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=""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=""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=""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=""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=""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=""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=""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=""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=""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=""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=""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=""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=""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=""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=""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=""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=""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=""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=""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=""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=""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=""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=""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=""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=""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b="1" dirty="0"/>
              <a:t>FS_</a:t>
            </a:r>
            <a:r>
              <a:rPr lang="en-US" altLang="zh-CN" b="1" dirty="0"/>
              <a:t>ATSSS</a:t>
            </a:r>
            <a:r>
              <a:rPr lang="en-GB" altLang="zh-CN" b="1" dirty="0"/>
              <a:t>_Ph2</a:t>
            </a:r>
            <a:r>
              <a:rPr lang="en-GB" altLang="zh-CN" b="1" dirty="0" smtClean="0"/>
              <a:t/>
            </a:r>
            <a:br>
              <a:rPr lang="en-GB" altLang="zh-CN" b="1" dirty="0" smtClean="0"/>
            </a:br>
            <a:r>
              <a:rPr lang="en-US" altLang="de-DE" b="1" dirty="0"/>
              <a:t>status after </a:t>
            </a:r>
            <a:r>
              <a:rPr lang="en-US" altLang="de-DE" b="1" dirty="0" smtClean="0"/>
              <a:t>SA2#142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</a:t>
            </a:r>
            <a:r>
              <a:rPr lang="en-US" altLang="de-DE" b="1" dirty="0"/>
              <a:t>(</a:t>
            </a:r>
            <a:r>
              <a:rPr lang="en-US" altLang="de-DE" b="1" dirty="0" smtClean="0"/>
              <a:t>1/2)</a:t>
            </a:r>
            <a:endParaRPr lang="zh-CN" altLang="en-US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30342797"/>
              </p:ext>
            </p:extLst>
          </p:nvPr>
        </p:nvGraphicFramePr>
        <p:xfrm>
          <a:off x="179388" y="1376363"/>
          <a:ext cx="8810067" cy="11554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4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79527" y="2573862"/>
            <a:ext cx="8554480" cy="352193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FS_</a:t>
            </a:r>
            <a:r>
              <a:rPr lang="en-US" altLang="zh-CN" sz="1200" dirty="0" smtClean="0"/>
              <a:t>ATSSS_Ph2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is captured in TR </a:t>
            </a:r>
            <a:r>
              <a:rPr lang="de-DE" altLang="de-DE" sz="1200" dirty="0" smtClean="0"/>
              <a:t>23.700-93 </a:t>
            </a:r>
            <a:r>
              <a:rPr lang="de-DE" altLang="de-DE" sz="1200" dirty="0"/>
              <a:t>and </a:t>
            </a:r>
            <a:r>
              <a:rPr lang="de-DE" altLang="de-DE" sz="1200" dirty="0" smtClean="0"/>
              <a:t>v1.2.0 </a:t>
            </a:r>
            <a:r>
              <a:rPr lang="de-DE" altLang="de-DE" sz="1200" dirty="0"/>
              <a:t>will be available here.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Good </a:t>
            </a:r>
            <a:r>
              <a:rPr lang="en-US" altLang="de-DE" sz="1200" dirty="0"/>
              <a:t>progress on evaluation and conclusion for </a:t>
            </a:r>
            <a:r>
              <a:rPr lang="en-US" altLang="zh-CN" sz="1200" dirty="0"/>
              <a:t>k</a:t>
            </a:r>
            <a:r>
              <a:rPr lang="en-US" altLang="de-DE" sz="1200" dirty="0"/>
              <a:t>ey issue 1 and key issue 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On key </a:t>
            </a:r>
            <a:r>
              <a:rPr lang="en-US" altLang="zh-CN" sz="1200" dirty="0"/>
              <a:t>issue 2 there are </a:t>
            </a:r>
            <a:r>
              <a:rPr lang="en-US" altLang="zh-CN" sz="1200" dirty="0" smtClean="0"/>
              <a:t>open </a:t>
            </a:r>
            <a:r>
              <a:rPr lang="en-US" altLang="zh-CN" sz="1200" dirty="0"/>
              <a:t>issues </a:t>
            </a:r>
            <a:r>
              <a:rPr lang="en-US" altLang="zh-CN" sz="1200" dirty="0" smtClean="0"/>
              <a:t>with dependency on IETF progress.  An LS is agreed to send to IETF.  Later on SA2 may decide whether to continue the R-17normative work on this key issue.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Key </a:t>
            </a:r>
            <a:r>
              <a:rPr lang="en-US" altLang="zh-CN" sz="1600" b="1" dirty="0"/>
              <a:t>issue #1: Additional Steering Modes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4 </a:t>
            </a:r>
            <a:r>
              <a:rPr lang="en-US" altLang="de-DE" sz="1200" dirty="0"/>
              <a:t>P-CRs agreed updating existing solutions. </a:t>
            </a:r>
            <a:r>
              <a:rPr lang="en-US" altLang="de-DE" sz="1200" dirty="0" smtClean="0"/>
              <a:t>3 </a:t>
            </a:r>
            <a:r>
              <a:rPr lang="en-US" altLang="de-DE" sz="1200" dirty="0" smtClean="0"/>
              <a:t>P-CRs agreed updating the evolutions and conclusions</a:t>
            </a:r>
            <a:endParaRPr lang="en-US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Final conclusion was </a:t>
            </a:r>
            <a:r>
              <a:rPr lang="en-US" altLang="zh-CN" sz="1200" dirty="0" smtClean="0"/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None. </a:t>
            </a: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#2: Additional Steering Functionalities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rgbClr val="000000"/>
                </a:solidFill>
              </a:rPr>
              <a:t>2 </a:t>
            </a:r>
            <a:r>
              <a:rPr lang="en-US" altLang="de-DE" sz="1200" dirty="0">
                <a:solidFill>
                  <a:srgbClr val="000000"/>
                </a:solidFill>
              </a:rPr>
              <a:t>P-CRs agreed updating </a:t>
            </a:r>
            <a:r>
              <a:rPr lang="en-US" altLang="de-DE" sz="1200" dirty="0">
                <a:solidFill>
                  <a:srgbClr val="000000"/>
                </a:solidFill>
              </a:rPr>
              <a:t>existing </a:t>
            </a:r>
            <a:r>
              <a:rPr lang="en-US" altLang="de-DE" sz="1200" dirty="0" smtClean="0">
                <a:solidFill>
                  <a:srgbClr val="000000"/>
                </a:solidFill>
              </a:rPr>
              <a:t>solutions. 1 P-CR agreed updating the conclusion</a:t>
            </a:r>
            <a:endParaRPr lang="en-US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>
                <a:solidFill>
                  <a:srgbClr val="000000"/>
                </a:solidFill>
              </a:rPr>
              <a:t>5 open issues are identified with dependency on the IETF progress</a:t>
            </a:r>
            <a:r>
              <a:rPr lang="en-US" altLang="zh-CN" sz="1200" dirty="0" smtClean="0">
                <a:solidFill>
                  <a:srgbClr val="000000"/>
                </a:solidFill>
              </a:rPr>
              <a:t>.</a:t>
            </a:r>
            <a:endParaRPr lang="en-US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>
                <a:solidFill>
                  <a:srgbClr val="000000"/>
                </a:solidFill>
              </a:rPr>
              <a:t>Next Steps</a:t>
            </a:r>
            <a:r>
              <a:rPr lang="en-US" altLang="zh-CN" sz="1200" dirty="0">
                <a:solidFill>
                  <a:srgbClr val="000000"/>
                </a:solidFill>
              </a:rPr>
              <a:t>: </a:t>
            </a:r>
            <a:r>
              <a:rPr lang="en-US" altLang="zh-CN" sz="1200" dirty="0" smtClean="0">
                <a:solidFill>
                  <a:srgbClr val="000000"/>
                </a:solidFill>
              </a:rPr>
              <a:t>Decides whether this key issue can be pursued in </a:t>
            </a:r>
            <a:r>
              <a:rPr lang="en-US" altLang="zh-CN" sz="1200" dirty="0" smtClean="0">
                <a:solidFill>
                  <a:srgbClr val="000000"/>
                </a:solidFill>
              </a:rPr>
              <a:t>Rel-17 </a:t>
            </a:r>
            <a:r>
              <a:rPr lang="en-US" altLang="zh-CN" sz="1200" dirty="0" smtClean="0">
                <a:solidFill>
                  <a:srgbClr val="000000"/>
                </a:solidFill>
              </a:rPr>
              <a:t>normative work based on feedback from </a:t>
            </a:r>
            <a:r>
              <a:rPr lang="en-US" altLang="zh-CN" sz="1200" dirty="0" smtClean="0">
                <a:solidFill>
                  <a:srgbClr val="000000"/>
                </a:solidFill>
              </a:rPr>
              <a:t>IETF on whether </a:t>
            </a:r>
            <a:r>
              <a:rPr lang="en-US" altLang="zh-CN" sz="1200" dirty="0">
                <a:solidFill>
                  <a:srgbClr val="000000"/>
                </a:solidFill>
              </a:rPr>
              <a:t>WG </a:t>
            </a:r>
            <a:r>
              <a:rPr lang="en-GB" altLang="zh-CN" sz="1200" dirty="0">
                <a:solidFill>
                  <a:srgbClr val="000000"/>
                </a:solidFill>
              </a:rPr>
              <a:t>WG draft for multipath QUIC </a:t>
            </a:r>
            <a:r>
              <a:rPr lang="en-GB" altLang="zh-CN" sz="1200" dirty="0" smtClean="0">
                <a:solidFill>
                  <a:srgbClr val="000000"/>
                </a:solidFill>
              </a:rPr>
              <a:t>extensions can be </a:t>
            </a:r>
            <a:r>
              <a:rPr lang="en-GB" altLang="zh-CN" sz="1200" dirty="0">
                <a:solidFill>
                  <a:srgbClr val="000000"/>
                </a:solidFill>
              </a:rPr>
              <a:t>adopted </a:t>
            </a:r>
            <a:r>
              <a:rPr lang="en-GB" altLang="zh-CN" sz="1200" dirty="0" smtClean="0">
                <a:solidFill>
                  <a:srgbClr val="000000"/>
                </a:solidFill>
              </a:rPr>
              <a:t>by </a:t>
            </a:r>
            <a:r>
              <a:rPr lang="en-GB" altLang="zh-CN" sz="1200" dirty="0">
                <a:solidFill>
                  <a:srgbClr val="000000"/>
                </a:solidFill>
              </a:rPr>
              <a:t>the end of March 2021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#3: Supporting MA PDU with 3GPP access leg over EPC and Non-3GPP access leg over </a:t>
            </a:r>
            <a:r>
              <a:rPr lang="en-US" altLang="zh-CN" sz="1600" b="1" dirty="0" smtClean="0"/>
              <a:t>5GC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 </a:t>
            </a:r>
            <a:r>
              <a:rPr lang="en-US" altLang="de-DE" sz="1200" dirty="0"/>
              <a:t>P-CRs agreed updating the </a:t>
            </a:r>
            <a:r>
              <a:rPr lang="en-US" altLang="de-DE" sz="1200" dirty="0" smtClean="0"/>
              <a:t>conclusions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Final </a:t>
            </a:r>
            <a:r>
              <a:rPr lang="en-US" altLang="de-DE" sz="1200" dirty="0"/>
              <a:t>conclusion was </a:t>
            </a:r>
            <a:r>
              <a:rPr lang="en-US" altLang="zh-CN" sz="1200" dirty="0"/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None. </a:t>
            </a: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66934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ATSSS</a:t>
            </a:r>
            <a:r>
              <a:rPr lang="en-GB" altLang="zh-CN" sz="2800" b="1" dirty="0"/>
              <a:t>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SA2#141E </a:t>
            </a:r>
            <a:r>
              <a:rPr lang="en-US" altLang="de-DE" sz="2800" b="1" dirty="0" smtClean="0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=""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907292"/>
            <a:ext cx="8644418" cy="542971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SA3 </a:t>
            </a:r>
            <a:r>
              <a:rPr lang="de-DE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Meeting (</a:t>
            </a:r>
            <a:r>
              <a:rPr lang="de-DE" sz="1600" b="1" dirty="0" smtClean="0"/>
              <a:t>SA2#143E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SA2#142E (Nov): Final evaluation and final conclusions.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Submit </a:t>
            </a:r>
            <a:r>
              <a:rPr lang="en-US" altLang="zh-CN" sz="1200" dirty="0"/>
              <a:t>TR </a:t>
            </a:r>
            <a:r>
              <a:rPr lang="en-US" altLang="zh-CN" sz="1200" dirty="0" smtClean="0"/>
              <a:t>23.700-40 </a:t>
            </a:r>
            <a:r>
              <a:rPr lang="en-US" altLang="zh-CN" sz="1200" dirty="0"/>
              <a:t>to SA#90 plenary for approval.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Agree a WID based on the TR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None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15674470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/>
              <a:t>12/12</a:t>
            </a:r>
            <a:r>
              <a:rPr lang="en-GB" altLang="en-US" b="1" smtClean="0"/>
              <a:t>) For SA#90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Progress since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Solutions update and </a:t>
            </a:r>
            <a:r>
              <a:rPr lang="en-US" altLang="zh-CN" sz="1400" dirty="0" smtClean="0"/>
              <a:t>final conclusion are </a:t>
            </a:r>
            <a:r>
              <a:rPr lang="en-US" altLang="zh-CN" sz="1400" dirty="0" smtClean="0"/>
              <a:t>agreed </a:t>
            </a:r>
            <a:r>
              <a:rPr lang="en-US" altLang="zh-CN" sz="1400" dirty="0" smtClean="0"/>
              <a:t>for key issue 1 and key issue 3. </a:t>
            </a:r>
            <a:endParaRPr lang="en-US" altLang="zh-CN" sz="1400" dirty="0" smtClean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Agree to use MP-QUIC based solutions for UDP/IP </a:t>
            </a:r>
            <a:r>
              <a:rPr lang="en-US" altLang="zh-CN" sz="1400" dirty="0" smtClean="0"/>
              <a:t>traffic for key issue 2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which has IETF dependency</a:t>
            </a:r>
            <a:endParaRPr lang="en-US" altLang="zh-CN" sz="1400" dirty="0" smtClean="0"/>
          </a:p>
          <a:p>
            <a:pPr lvl="1">
              <a:spcBef>
                <a:spcPts val="0"/>
              </a:spcBef>
            </a:pP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 smtClean="0"/>
              <a:t>None identified</a:t>
            </a:r>
            <a:r>
              <a:rPr lang="en-US" sz="1400" dirty="0" smtClean="0"/>
              <a:t>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/>
            <a:r>
              <a:rPr lang="en-US" sz="1400" dirty="0" smtClean="0"/>
              <a:t>Start normative work for key issue 1 and key issue 3..</a:t>
            </a:r>
            <a:endParaRPr lang="en-GB" altLang="zh-CN" sz="14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Decide </a:t>
            </a:r>
            <a:r>
              <a:rPr lang="en-US" altLang="zh-CN" sz="1400" dirty="0" smtClean="0">
                <a:solidFill>
                  <a:srgbClr val="000000"/>
                </a:solidFill>
              </a:rPr>
              <a:t>whether key issue 2 </a:t>
            </a:r>
            <a:r>
              <a:rPr lang="en-US" altLang="zh-CN" sz="1400" dirty="0">
                <a:solidFill>
                  <a:srgbClr val="000000"/>
                </a:solidFill>
              </a:rPr>
              <a:t>can be pursued in Rel-17 normative work after receiving feedback from IETF on whether WG </a:t>
            </a:r>
            <a:r>
              <a:rPr lang="en-GB" altLang="zh-CN" sz="1400" dirty="0">
                <a:solidFill>
                  <a:srgbClr val="000000"/>
                </a:solidFill>
              </a:rPr>
              <a:t>WG draft for multipath QUIC extensions can be adopted by the end of March 2021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400" dirty="0" smtClean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1515677"/>
              </p:ext>
            </p:extLst>
          </p:nvPr>
        </p:nvGraphicFramePr>
        <p:xfrm>
          <a:off x="271598" y="1376362"/>
          <a:ext cx="8634196" cy="11554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4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67027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DEF8B8-53C8-4D7D-95BB-CC442AFD32D4}">
  <ds:schemaRefs>
    <ds:schemaRef ds:uri="http://schemas.microsoft.com/office/2006/documentManagement/types"/>
    <ds:schemaRef ds:uri="http://purl.org/dc/elements/1.1/"/>
    <ds:schemaRef ds:uri="ba37140e-f4c5-4a6c-a9b4-20a691ce6c8a"/>
    <ds:schemaRef ds:uri="cc9c437c-ae0c-4066-8d90-a0f7de786127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27988</TotalTime>
  <Words>470</Words>
  <Application>Microsoft Office PowerPoint</Application>
  <PresentationFormat>全屏显示(4:3)</PresentationFormat>
  <Paragraphs>70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FS_ATSSS_Ph2 Status Report</vt:lpstr>
      <vt:lpstr>FS_ATSSS_Ph2 status after SA2#142E (1/2)</vt:lpstr>
      <vt:lpstr>FS_ATSSS_Ph2 status after SA2#141E (2/2)</vt:lpstr>
      <vt:lpstr>2.4) Rel-17 Study/Work (12/12) For SA#90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ZTEv1</cp:lastModifiedBy>
  <cp:revision>1279</cp:revision>
  <dcterms:created xsi:type="dcterms:W3CDTF">2008-08-30T09:32:10Z</dcterms:created>
  <dcterms:modified xsi:type="dcterms:W3CDTF">2020-11-23T07:33:10Z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