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5"/>
  </p:notesMasterIdLst>
  <p:handoutMasterIdLst>
    <p:handoutMasterId r:id="rId6"/>
  </p:handoutMasterIdLst>
  <p:sldIdLst>
    <p:sldId id="341" r:id="rId2"/>
    <p:sldId id="394" r:id="rId3"/>
    <p:sldId id="392" r:id="rId4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6600"/>
    <a:srgbClr val="1A4669"/>
    <a:srgbClr val="2A6EA8"/>
    <a:srgbClr val="FFFFFF"/>
    <a:srgbClr val="C6D254"/>
    <a:srgbClr val="B1D254"/>
    <a:srgbClr val="0F5C77"/>
    <a:srgbClr val="12709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4" autoAdjust="0"/>
    <p:restoredTop sz="94959" autoAdjust="0"/>
  </p:normalViewPr>
  <p:slideViewPr>
    <p:cSldViewPr snapToGrid="0">
      <p:cViewPr varScale="1">
        <p:scale>
          <a:sx n="65" d="100"/>
          <a:sy n="65" d="100"/>
        </p:scale>
        <p:origin x="-536" y="-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</a:defRPr>
            </a:lvl1pPr>
          </a:lstStyle>
          <a:p>
            <a:fld id="{22879C75-6C29-4D43-9879-B6D36824FFC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</a:defRPr>
            </a:lvl1pPr>
          </a:lstStyle>
          <a:p>
            <a:endParaRPr lang="en-GB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</a:defRPr>
            </a:lvl1pPr>
          </a:lstStyle>
          <a:p>
            <a:fld id="{F7EBD650-6E84-4168-8ADD-851A931CEC9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467" y="348193"/>
            <a:ext cx="10515600" cy="92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699" y="1346200"/>
            <a:ext cx="11298767" cy="4830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202863" y="476250"/>
            <a:ext cx="10731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fld id="{81AB7851-6DDC-4CB1-AB51-79CAA7FCCCC2}" type="slidenum">
              <a:rPr lang="en-GB" altLang="en-US" sz="1400">
                <a:latin typeface="Calibri" pitchFamily="34" charset="0"/>
              </a:rPr>
              <a:pPr/>
              <a:t>‹#›</a:t>
            </a:fld>
            <a:endParaRPr lang="en-GB" altLang="en-US" sz="1400" dirty="0">
              <a:latin typeface="Calibri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36513"/>
            <a:ext cx="7651750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latin typeface="Arial "/>
              </a:rPr>
              <a:t>3GPP SA2#140E eMeeting</a:t>
            </a: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9766300" y="52388"/>
            <a:ext cx="2152650" cy="3429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600" b="1" dirty="0">
                <a:latin typeface="Arial "/>
              </a:rPr>
              <a:t>S2-20xxxxx	</a:t>
            </a:r>
          </a:p>
        </p:txBody>
      </p:sp>
      <p:sp>
        <p:nvSpPr>
          <p:cNvPr id="2" name="Rectangle: Rounded Corners 1"/>
          <p:cNvSpPr/>
          <p:nvPr userDrawn="1"/>
        </p:nvSpPr>
        <p:spPr>
          <a:xfrm>
            <a:off x="0" y="1420813"/>
            <a:ext cx="12065000" cy="4492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altLang="zh-CN" dirty="0">
              <a:solidFill>
                <a:srgbClr val="FFFFFF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7" r:id="rId1"/>
    <p:sldLayoutId id="2147485148" r:id="rId2"/>
    <p:sldLayoutId id="2147485149" r:id="rId3"/>
  </p:sldLayoutIdLst>
  <p:transition>
    <p:wipe dir="r"/>
  </p:transition>
  <p:timing>
    <p:tnLst>
      <p:par>
        <p:cTn id="1" dur="indefinite" restart="never" nodeType="tmRoot"/>
      </p:par>
    </p:tnLst>
  </p:timing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98463" y="1592263"/>
            <a:ext cx="11449050" cy="1614487"/>
          </a:xfrm>
        </p:spPr>
        <p:txBody>
          <a:bodyPr anchor="ctr"/>
          <a:lstStyle/>
          <a:p>
            <a:pPr algn="ctr" eaLnBrk="1" hangingPunct="1"/>
            <a:r>
              <a:rPr lang="en-US" altLang="zh-CN" sz="4800" dirty="0" smtClean="0"/>
              <a:t>Security concern of option 2 and option 3b for Solution 22 in TR 23.748 </a:t>
            </a:r>
            <a:endParaRPr lang="en-GB" altLang="en-US" sz="4800" dirty="0" smtClean="0"/>
          </a:p>
        </p:txBody>
      </p:sp>
      <p:sp>
        <p:nvSpPr>
          <p:cNvPr id="4099" name="Text Placeholder 2"/>
          <p:cNvSpPr txBox="1">
            <a:spLocks/>
          </p:cNvSpPr>
          <p:nvPr/>
        </p:nvSpPr>
        <p:spPr bwMode="auto">
          <a:xfrm>
            <a:off x="3035300" y="4941888"/>
            <a:ext cx="6838950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GB" altLang="en-US" sz="2000" b="1" dirty="0">
                <a:latin typeface="Calibri" pitchFamily="34" charset="0"/>
              </a:rPr>
              <a:t>		</a:t>
            </a:r>
            <a:endParaRPr lang="en-US" altLang="en-US" sz="20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000" b="1" dirty="0">
                <a:latin typeface="Calibri" pitchFamily="34" charset="0"/>
              </a:rPr>
              <a:t>Document for:		LS out to SA3</a:t>
            </a:r>
            <a:endParaRPr lang="en-US" altLang="en-US" sz="20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000" b="1" dirty="0">
                <a:latin typeface="Calibri" pitchFamily="34" charset="0"/>
              </a:rPr>
              <a:t>Agenda Item:		</a:t>
            </a:r>
            <a:r>
              <a:rPr lang="en-US" altLang="en-US" sz="2000" b="1" dirty="0">
                <a:latin typeface="Calibri" pitchFamily="34" charset="0"/>
              </a:rPr>
              <a:t>8.3</a:t>
            </a:r>
            <a:endParaRPr lang="en-US" altLang="en-US" sz="2000" dirty="0"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GB" altLang="en-US" sz="2000" b="1" dirty="0">
                <a:latin typeface="Calibri" pitchFamily="34" charset="0"/>
              </a:rPr>
              <a:t>Work Item / Release:	</a:t>
            </a:r>
            <a:r>
              <a:rPr lang="en-US" altLang="zh-CN" sz="2000" b="1" dirty="0" err="1">
                <a:latin typeface="Calibri" pitchFamily="34" charset="0"/>
              </a:rPr>
              <a:t>FS_enh_EC</a:t>
            </a:r>
            <a:r>
              <a:rPr lang="en-GB" altLang="en-US" sz="2000" b="1" dirty="0">
                <a:latin typeface="Calibri" pitchFamily="34" charset="0"/>
              </a:rPr>
              <a:t> / Rel-17</a:t>
            </a:r>
            <a:endParaRPr lang="en-US" altLang="en-US" sz="2000" dirty="0">
              <a:latin typeface="Calibri" pitchFamily="34" charset="0"/>
            </a:endParaRPr>
          </a:p>
        </p:txBody>
      </p:sp>
      <p:sp>
        <p:nvSpPr>
          <p:cNvPr id="4100" name="矩形 3"/>
          <p:cNvSpPr>
            <a:spLocks noChangeArrowheads="1"/>
          </p:cNvSpPr>
          <p:nvPr/>
        </p:nvSpPr>
        <p:spPr bwMode="auto">
          <a:xfrm>
            <a:off x="4376873" y="3954058"/>
            <a:ext cx="30647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altLang="en-US" sz="2800" dirty="0">
                <a:latin typeface="Calibri" pitchFamily="34" charset="0"/>
              </a:rPr>
              <a:t>China Mobile, </a:t>
            </a:r>
            <a:r>
              <a:rPr lang="en-GB" altLang="en-US" sz="2800" dirty="0" smtClean="0">
                <a:latin typeface="Calibri" pitchFamily="34" charset="0"/>
              </a:rPr>
              <a:t>CATT, </a:t>
            </a:r>
            <a:endParaRPr lang="zh-CN" altLang="en-US" sz="28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3500" y="365125"/>
            <a:ext cx="10515600" cy="8413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altLang="en-US" sz="3600" b="1" smtClean="0"/>
              <a:t>Background  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0" y="1103313"/>
            <a:ext cx="11763375" cy="33609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dirty="0"/>
              <a:t>Solution 22 </a:t>
            </a:r>
            <a:r>
              <a:rPr lang="en-US" altLang="zh-CN" dirty="0"/>
              <a:t>in TR 23.748 introduces</a:t>
            </a:r>
            <a:r>
              <a:rPr lang="en-US" altLang="en-US" dirty="0"/>
              <a:t> a “</a:t>
            </a:r>
            <a:r>
              <a:rPr lang="en-US" altLang="en-US" dirty="0" err="1"/>
              <a:t>LDNSR</a:t>
            </a:r>
            <a:r>
              <a:rPr lang="en-US" altLang="en-US" dirty="0"/>
              <a:t>” to receive DNS query from UE and insert ECS option, and then send it to DNS server with replacing DNS query target IP address to target DNS server if needed.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r>
              <a:rPr lang="en-US" altLang="en-US" dirty="0"/>
              <a:t>There are 3 options in Solution 22.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v"/>
              <a:defRPr/>
            </a:pPr>
            <a:r>
              <a:rPr lang="en-US" altLang="en-US" sz="1400" dirty="0" err="1"/>
              <a:t>Option1</a:t>
            </a:r>
            <a:r>
              <a:rPr lang="en-US" altLang="en-US" sz="1400" dirty="0"/>
              <a:t>: </a:t>
            </a:r>
            <a:r>
              <a:rPr lang="en-US" altLang="en-US" sz="1400" dirty="0" err="1"/>
              <a:t>LDNSR</a:t>
            </a:r>
            <a:r>
              <a:rPr lang="en-US" altLang="en-US" sz="1400" dirty="0"/>
              <a:t> insert ECS option in DNS query to indicate UE location to C-DNS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v"/>
              <a:defRPr/>
            </a:pPr>
            <a:r>
              <a:rPr lang="en-US" altLang="en-US" sz="1400" dirty="0"/>
              <a:t>Option 2a: LDNSR </a:t>
            </a:r>
            <a:r>
              <a:rPr lang="en-US" altLang="en-US" sz="1400" dirty="0" smtClean="0"/>
              <a:t>forwards </a:t>
            </a:r>
            <a:r>
              <a:rPr lang="en-US" altLang="en-US" sz="1400" dirty="0"/>
              <a:t>the DNS query to L-DNS; the forwarded </a:t>
            </a:r>
            <a:r>
              <a:rPr lang="en-US" altLang="en-US" sz="1400" dirty="0" smtClean="0"/>
              <a:t>DNS </a:t>
            </a:r>
            <a:r>
              <a:rPr lang="en-US" altLang="en-US" sz="1400" dirty="0"/>
              <a:t>query targets the </a:t>
            </a:r>
            <a:r>
              <a:rPr lang="en-US" altLang="en-US" sz="1400" dirty="0" smtClean="0"/>
              <a:t>L-DNS </a:t>
            </a:r>
            <a:r>
              <a:rPr lang="en-US" altLang="en-US" sz="1400" dirty="0"/>
              <a:t>address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v"/>
              <a:defRPr/>
            </a:pPr>
            <a:r>
              <a:rPr lang="en-US" altLang="en-US" sz="1400" dirty="0"/>
              <a:t>Option 2b: LDNSR request the SMF to </a:t>
            </a:r>
            <a:r>
              <a:rPr lang="en-US" altLang="en-US" sz="1400" dirty="0" smtClean="0"/>
              <a:t>forward </a:t>
            </a:r>
            <a:r>
              <a:rPr lang="en-US" altLang="en-US" sz="1400" dirty="0"/>
              <a:t>the DNS query to L-DNS through 5G user plane also; </a:t>
            </a:r>
            <a:r>
              <a:rPr lang="en-US" altLang="en-US" sz="1400" dirty="0" smtClean="0"/>
              <a:t>the </a:t>
            </a:r>
            <a:r>
              <a:rPr lang="en-US" altLang="en-US" sz="1400" dirty="0"/>
              <a:t>forwarded DNS query targets the </a:t>
            </a:r>
            <a:r>
              <a:rPr lang="en-US" altLang="en-US" sz="1400" dirty="0" smtClean="0"/>
              <a:t>L-DNS </a:t>
            </a:r>
            <a:r>
              <a:rPr lang="en-US" altLang="en-US" sz="1400" dirty="0"/>
              <a:t>address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v"/>
              <a:defRPr/>
            </a:pPr>
            <a:r>
              <a:rPr lang="en-US" altLang="en-US" sz="1400" dirty="0"/>
              <a:t>Option 3a: DNS query is offloaded to local PSA and then a local LDNSR inserts ECS option for resolution.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v"/>
              <a:defRPr/>
            </a:pPr>
            <a:r>
              <a:rPr lang="en-US" altLang="en-US" sz="1400" dirty="0"/>
              <a:t>Option 3b: DNS query is offloaded to local PSA and then sent </a:t>
            </a:r>
            <a:r>
              <a:rPr lang="en-US" altLang="en-US" sz="1400" dirty="0" smtClean="0"/>
              <a:t>to </a:t>
            </a:r>
            <a:r>
              <a:rPr lang="en-US" altLang="en-US" sz="1400" dirty="0"/>
              <a:t>a local DNS resolver, the local </a:t>
            </a:r>
            <a:r>
              <a:rPr lang="en-US" altLang="en-US" sz="1400" dirty="0" smtClean="0"/>
              <a:t>DNS </a:t>
            </a:r>
            <a:r>
              <a:rPr lang="en-US" altLang="en-US" sz="1400" dirty="0"/>
              <a:t>resolver replace the DNS query target IP address to L-DNS address.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42875" y="4225004"/>
            <a:ext cx="105156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GB" altLang="en-US" sz="3600" b="1" dirty="0">
                <a:latin typeface="+mj-lt"/>
                <a:ea typeface="+mj-ea"/>
                <a:cs typeface="+mj-cs"/>
              </a:rPr>
              <a:t>Observation</a:t>
            </a:r>
          </a:p>
        </p:txBody>
      </p:sp>
      <p:sp>
        <p:nvSpPr>
          <p:cNvPr id="3077" name="矩形 5"/>
          <p:cNvSpPr>
            <a:spLocks noChangeArrowheads="1"/>
          </p:cNvSpPr>
          <p:nvPr/>
        </p:nvSpPr>
        <p:spPr bwMode="auto">
          <a:xfrm>
            <a:off x="199231" y="4860095"/>
            <a:ext cx="11793537" cy="149887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  <a:buFont typeface="Calibri Light" panose="020F0302020204030204" pitchFamily="34" charset="0"/>
              <a:buAutoNum type="alphaLcParenR"/>
              <a:defRPr/>
            </a:pPr>
            <a:r>
              <a:rPr lang="en-US" altLang="en-US" dirty="0" smtClean="0"/>
              <a:t>When UE is configured with C-DNS address, the LDNSR can change the DNS query target IP address to L-DNS address, while the DNS query is intent to be terminated in C-DNS.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Calibri Light" panose="020F0302020204030204" pitchFamily="34" charset="0"/>
              <a:buAutoNum type="alphaLcParenR"/>
              <a:defRPr/>
            </a:pPr>
            <a:r>
              <a:rPr lang="en-US" altLang="en-US" dirty="0" smtClean="0"/>
              <a:t>LDNSR </a:t>
            </a:r>
            <a:r>
              <a:rPr lang="en-US" altLang="en-US" dirty="0"/>
              <a:t>is a functionality which belong to </a:t>
            </a:r>
            <a:r>
              <a:rPr lang="en-US" altLang="en-US" dirty="0" smtClean="0"/>
              <a:t>5GS,and act as a DNS resolver. Whether </a:t>
            </a:r>
            <a:r>
              <a:rPr lang="en-US" altLang="en-US" dirty="0"/>
              <a:t>the LDNSR can be trusted by DNS system is FFS.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204788" y="1651000"/>
            <a:ext cx="11585575" cy="357020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en-US" altLang="zh-CN" sz="2800" b="1" dirty="0">
                <a:solidFill>
                  <a:srgbClr val="FF0000"/>
                </a:solidFill>
              </a:rPr>
              <a:t>Question</a:t>
            </a:r>
            <a:r>
              <a:rPr lang="en-US" altLang="zh-CN" sz="2800" dirty="0"/>
              <a:t>:</a:t>
            </a:r>
            <a:r>
              <a:rPr lang="en-US" altLang="zh-CN" sz="2000" dirty="0"/>
              <a:t> whether there is security risk for the option 2 and option 3b of solution 22, considering </a:t>
            </a:r>
            <a:r>
              <a:rPr lang="en-US" altLang="zh-CN" sz="2000" dirty="0" smtClean="0"/>
              <a:t>that </a:t>
            </a:r>
            <a:r>
              <a:rPr lang="en-US" altLang="zh-CN" sz="2000" dirty="0"/>
              <a:t>the DNS query originated by the application client in the UE is handled by a DNS resolver </a:t>
            </a:r>
            <a:r>
              <a:rPr lang="en-US" altLang="zh-CN" sz="2000" dirty="0" smtClean="0"/>
              <a:t>in </a:t>
            </a:r>
            <a:r>
              <a:rPr lang="en-US" altLang="zh-CN" sz="2000" dirty="0"/>
              <a:t>the MNO </a:t>
            </a:r>
            <a:r>
              <a:rPr lang="en-US" altLang="zh-CN" sz="2000" dirty="0" smtClean="0"/>
              <a:t>network, which can forward </a:t>
            </a:r>
            <a:r>
              <a:rPr lang="en-US" altLang="zh-CN" sz="2000" dirty="0"/>
              <a:t>the DNS query to an Authoritative DNS Server outside the MNO </a:t>
            </a:r>
            <a:r>
              <a:rPr lang="en-US" altLang="zh-CN" sz="2000" dirty="0" smtClean="0"/>
              <a:t>network with changing the DNS query IP address; </a:t>
            </a:r>
            <a:r>
              <a:rPr lang="en-US" altLang="zh-CN" sz="2000" dirty="0"/>
              <a:t>the Authoritative DNS Server belongs to the service provider of the application installed on the UE.</a:t>
            </a:r>
          </a:p>
          <a:p>
            <a:pPr>
              <a:spcBef>
                <a:spcPts val="1200"/>
              </a:spcBef>
              <a:defRPr/>
            </a:pPr>
            <a:endParaRPr lang="en-US" altLang="zh-CN" sz="2000" dirty="0"/>
          </a:p>
          <a:p>
            <a:pPr>
              <a:spcBef>
                <a:spcPts val="1200"/>
              </a:spcBef>
              <a:defRPr/>
            </a:pPr>
            <a:r>
              <a:rPr lang="en-US" altLang="en-US" sz="2800" b="1" dirty="0">
                <a:solidFill>
                  <a:srgbClr val="FF0000"/>
                </a:solidFill>
              </a:rPr>
              <a:t>Proposal: </a:t>
            </a:r>
            <a:r>
              <a:rPr lang="en-US" altLang="en-US" sz="2000" dirty="0"/>
              <a:t>A LS should be sent to SA3 to check whether there is security risk for option 2 and option 3b of solution 22. </a:t>
            </a:r>
          </a:p>
          <a:p>
            <a:pPr>
              <a:spcBef>
                <a:spcPts val="1200"/>
              </a:spcBef>
              <a:defRPr/>
            </a:pPr>
            <a:endParaRPr lang="zh-CN" altLang="en-US" sz="2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18600</TotalTime>
  <Words>356</Words>
  <Application>Microsoft Office PowerPoint</Application>
  <PresentationFormat>自定义</PresentationFormat>
  <Paragraphs>20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Theme</vt:lpstr>
      <vt:lpstr>Security concern of option 2 and option 3b for Solution 22 in TR 23.748 </vt:lpstr>
      <vt:lpstr>Background  </vt:lpstr>
      <vt:lpstr>幻灯片 3</vt:lpstr>
    </vt:vector>
  </TitlesOfParts>
  <Company>Huawei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LS IN from CT4 on AAA-Server address</dc:title>
  <dc:creator>Patrice Hédé</dc:creator>
  <cp:lastModifiedBy>wd</cp:lastModifiedBy>
  <cp:revision>925</cp:revision>
  <dcterms:created xsi:type="dcterms:W3CDTF">2010-02-05T13:52:04Z</dcterms:created>
  <dcterms:modified xsi:type="dcterms:W3CDTF">2020-08-27T11:54:10Z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1597650092</vt:lpwstr>
  </property>
  <property fmtid="{D5CDD505-2E9C-101B-9397-08002B2CF9AE}" pid="6" name="_2015_ms_pID_725343">
    <vt:lpwstr>(2)b3hTMUf1seZXTTL8BI6gpuIb5TRzHBe/Ikzxp/3UKShhz7VC/3BUhkcSqFG9WSekhy+PohbS_x000d_
HCTidu8q9VzZgbjk3g6fT2/mb3DLIK0sVfnKSaBNpnhwe0TTR2FdCMgF9KCgEgLISvtKOF3F_x000d_
HCONJZkver9LTO2A47ExAFqp06rbvTmWMw78pg6Z0Nee5DLcNHn17PLb/oEhVg73eBtpEHph_x000d_
n5TwQY8RX/IM1RoXqd</vt:lpwstr>
  </property>
  <property fmtid="{D5CDD505-2E9C-101B-9397-08002B2CF9AE}" pid="7" name="_2015_ms_pID_7253431">
    <vt:lpwstr>S5DfjQR/xx5XQIwvPfEjRbVmuv425w2hiz69kX2H4sZOTJ5no7pTKP_x000d_
cAVfDE0W5gh2pmJL9Zp+45sZ7q7E1FSLbemR9BmjflL5DBx/uAUbPyVTjVnMPVE29CkmBg3K_x000d_
BqYXa1eVnt6CCz79mNnTJzG+IKJ6Ko1N9JTbsn3YoU7JyyfGcX2I5emgpdLBsdUO+quw9B1Y_x000d_
3T5UrfGDOu8+QYIx</vt:lpwstr>
  </property>
</Properties>
</file>