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8" r:id="rId2"/>
    <p:sldId id="275" r:id="rId3"/>
    <p:sldId id="259" r:id="rId4"/>
    <p:sldId id="270" r:id="rId5"/>
    <p:sldId id="271" r:id="rId6"/>
    <p:sldId id="273" r:id="rId7"/>
    <p:sldId id="274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5332" autoAdjust="0"/>
  </p:normalViewPr>
  <p:slideViewPr>
    <p:cSldViewPr snapToGrid="0">
      <p:cViewPr varScale="1">
        <p:scale>
          <a:sx n="83" d="100"/>
          <a:sy n="83" d="100"/>
        </p:scale>
        <p:origin x="686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IN" smtClean="0"/>
              <a:t>27-03-2019</a:t>
            </a:r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07B0B-392C-4E1F-8F8D-963131FADAA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5551770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IN" smtClean="0"/>
              <a:t>27-03-2019</a:t>
            </a:r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B2C57-D366-482B-92AB-6139C562CD3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5893127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888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852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3367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561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377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8231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035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9271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2401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320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070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50F92-AB38-45F3-A18D-D5673F6EF07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4653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2275" y="1292576"/>
            <a:ext cx="9144000" cy="2387600"/>
          </a:xfrm>
        </p:spPr>
        <p:txBody>
          <a:bodyPr>
            <a:normAutofit/>
          </a:bodyPr>
          <a:lstStyle/>
          <a:p>
            <a:r>
              <a:rPr lang="en-IN" sz="3600" dirty="0"/>
              <a:t>MUSIM UE and Same PLMN discussion.</a:t>
            </a:r>
            <a:r>
              <a:rPr lang="en-IN" sz="3600" dirty="0" smtClean="0"/>
              <a:t/>
            </a:r>
            <a:br>
              <a:rPr lang="en-IN" sz="3600" dirty="0" smtClean="0"/>
            </a:br>
            <a:r>
              <a:rPr lang="en-IN" sz="3200" dirty="0" smtClean="0"/>
              <a:t>(Samsung, NEC, Airtel</a:t>
            </a:r>
            <a:r>
              <a:rPr lang="en-IN" sz="3200" dirty="0" smtClean="0"/>
              <a:t>)</a:t>
            </a:r>
            <a:r>
              <a:rPr lang="en-IN" sz="3200" dirty="0"/>
              <a:t/>
            </a:r>
            <a:br>
              <a:rPr lang="en-IN" sz="3200" dirty="0"/>
            </a:br>
            <a:r>
              <a:rPr lang="en-IN" sz="3200" dirty="0"/>
              <a:t>S2-1911891</a:t>
            </a:r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val="269055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Contents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Issue discussion</a:t>
            </a:r>
          </a:p>
          <a:p>
            <a:r>
              <a:rPr lang="en-IN" dirty="0" smtClean="0"/>
              <a:t>What is available from release-15.</a:t>
            </a:r>
          </a:p>
          <a:p>
            <a:r>
              <a:rPr lang="en-IN" dirty="0" smtClean="0"/>
              <a:t>Solution</a:t>
            </a:r>
          </a:p>
          <a:p>
            <a:r>
              <a:rPr lang="en-IN" dirty="0" smtClean="0"/>
              <a:t>Conclusion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6974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6200000">
            <a:off x="5456383" y="5119255"/>
            <a:ext cx="780472" cy="2004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4844474" y="5742958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USIM1 stack</a:t>
            </a:r>
            <a:endParaRPr lang="en-IN" sz="1000" dirty="0"/>
          </a:p>
        </p:txBody>
      </p:sp>
      <p:sp>
        <p:nvSpPr>
          <p:cNvPr id="7" name="Rectangle 6"/>
          <p:cNvSpPr/>
          <p:nvPr/>
        </p:nvSpPr>
        <p:spPr>
          <a:xfrm>
            <a:off x="5883564" y="5731163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USIM2 stack</a:t>
            </a:r>
            <a:endParaRPr lang="en-IN" sz="1000" dirty="0"/>
          </a:p>
        </p:txBody>
      </p:sp>
      <p:sp>
        <p:nvSpPr>
          <p:cNvPr id="3" name="Rectangle 2"/>
          <p:cNvSpPr/>
          <p:nvPr/>
        </p:nvSpPr>
        <p:spPr>
          <a:xfrm>
            <a:off x="5043055" y="572655"/>
            <a:ext cx="1323109" cy="38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AMF</a:t>
            </a:r>
            <a:endParaRPr lang="en-IN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77527" y="960582"/>
            <a:ext cx="36946" cy="47705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14473" y="2807854"/>
            <a:ext cx="16902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N1 signalling connection is active for USIM 2.</a:t>
            </a:r>
            <a:endParaRPr lang="en-IN" sz="1400" dirty="0"/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39" y="3854694"/>
            <a:ext cx="924431" cy="733449"/>
          </a:xfrm>
          <a:prstGeom prst="rect">
            <a:avLst/>
          </a:prstGeom>
        </p:spPr>
      </p:pic>
      <p:cxnSp>
        <p:nvCxnSpPr>
          <p:cNvPr id="107" name="Straight Arrow Connector 106"/>
          <p:cNvCxnSpPr/>
          <p:nvPr/>
        </p:nvCxnSpPr>
        <p:spPr>
          <a:xfrm flipH="1">
            <a:off x="2139932" y="4114232"/>
            <a:ext cx="1815189" cy="382834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 flipH="1">
            <a:off x="2284248" y="4132998"/>
            <a:ext cx="1661586" cy="839835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 flipH="1" flipV="1">
            <a:off x="2112271" y="4035192"/>
            <a:ext cx="1876924" cy="7904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flipH="1" flipV="1">
            <a:off x="2346653" y="3711406"/>
            <a:ext cx="1642542" cy="398899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/>
          <p:nvPr/>
        </p:nvCxnSpPr>
        <p:spPr>
          <a:xfrm flipH="1" flipV="1">
            <a:off x="2599475" y="3470004"/>
            <a:ext cx="1416579" cy="659067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3120554" y="3301382"/>
            <a:ext cx="868641" cy="80089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flipH="1" flipV="1">
            <a:off x="3553839" y="3205640"/>
            <a:ext cx="435356" cy="92343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 flipH="1" flipV="1">
            <a:off x="3928798" y="3093901"/>
            <a:ext cx="60397" cy="1008372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 flipV="1">
            <a:off x="3989195" y="3145227"/>
            <a:ext cx="398078" cy="95704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V="1">
            <a:off x="3976367" y="3267050"/>
            <a:ext cx="846796" cy="83522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V="1">
            <a:off x="4016054" y="3424301"/>
            <a:ext cx="1118061" cy="65041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3968011" y="4090292"/>
            <a:ext cx="1466559" cy="101054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3981812" y="4099268"/>
            <a:ext cx="1777273" cy="623014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flipV="1">
            <a:off x="4008987" y="3737404"/>
            <a:ext cx="1464797" cy="351635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 flipV="1">
            <a:off x="3974293" y="3996403"/>
            <a:ext cx="1795943" cy="101612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>
            <a:off x="4032347" y="4102687"/>
            <a:ext cx="1879916" cy="178434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3968801" y="4126241"/>
            <a:ext cx="1029093" cy="1302219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>
            <a:off x="3979364" y="4110023"/>
            <a:ext cx="97453" cy="153484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 flipH="1">
            <a:off x="3091759" y="4104298"/>
            <a:ext cx="862288" cy="143805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>
            <a:off x="4062874" y="4200880"/>
            <a:ext cx="1340418" cy="1218544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3546476" y="4166447"/>
            <a:ext cx="420674" cy="1383806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flipH="1">
            <a:off x="2576388" y="4104622"/>
            <a:ext cx="1396207" cy="1221910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V="1">
            <a:off x="4042913" y="960583"/>
            <a:ext cx="1430871" cy="305951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flipH="1">
            <a:off x="6366164" y="738626"/>
            <a:ext cx="1222310" cy="27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92365" y="520397"/>
            <a:ext cx="2593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00" dirty="0" smtClean="0"/>
              <a:t>MT data for USIM-1 stack</a:t>
            </a:r>
            <a:endParaRPr lang="en-IN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66874" y="330059"/>
            <a:ext cx="334969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Issues: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Even though there is a direct N1 signalling connection to the UE(for USIM-2 stack). Network will end up doing paging broadcast consuming the RAN resources.</a:t>
            </a:r>
          </a:p>
          <a:p>
            <a:pPr marL="342900" indent="-342900">
              <a:buAutoNum type="arabicPeriod"/>
            </a:pPr>
            <a:r>
              <a:rPr lang="en-IN" sz="1400" dirty="0" smtClean="0">
                <a:solidFill>
                  <a:srgbClr val="FF0000"/>
                </a:solidFill>
              </a:rPr>
              <a:t>Worst is: </a:t>
            </a:r>
            <a:r>
              <a:rPr lang="en-IN" sz="1400" dirty="0"/>
              <a:t>The UE may decide not to respond to paging (e.g. due to a paging </a:t>
            </a:r>
            <a:r>
              <a:rPr lang="en-IN" sz="1400" dirty="0" smtClean="0"/>
              <a:t>cause, the </a:t>
            </a:r>
            <a:r>
              <a:rPr lang="en-IN" sz="1400" dirty="0"/>
              <a:t>UE implementation deems ‘lower priority</a:t>
            </a:r>
            <a:r>
              <a:rPr lang="en-IN" sz="1400" dirty="0" smtClean="0"/>
              <a:t>.’) </a:t>
            </a:r>
            <a:r>
              <a:rPr lang="en-IN" sz="1400" dirty="0"/>
              <a:t>This will lead to retransmission of the page by the PLMN. Based on paging strategy, the paging can get escalated. This will use significant network </a:t>
            </a:r>
            <a:r>
              <a:rPr lang="en-IN" sz="1400" dirty="0" smtClean="0"/>
              <a:t>resources.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UE has to keep switching the RF on paging occasions to see if paging message is received to the UE for USIM-1 stack which will: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IN" sz="1400" dirty="0" smtClean="0"/>
              <a:t>Impact data throughput of the UE’s USIM-2 stack as data transfer is effected when UE tunes its RF to check for paging of USIM-1 stack.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IN" sz="1400" dirty="0" smtClean="0"/>
              <a:t>Battery is consumed when UE continuously switches the RF to just check if there is a paging message available for the UE’s USIM-1 stack.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718457" y="363894"/>
            <a:ext cx="2155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Issue discussion:</a:t>
            </a:r>
            <a:endParaRPr lang="en-IN" dirty="0"/>
          </a:p>
        </p:txBody>
      </p:sp>
      <p:sp>
        <p:nvSpPr>
          <p:cNvPr id="140" name="TextBox 139"/>
          <p:cNvSpPr txBox="1"/>
          <p:nvPr/>
        </p:nvSpPr>
        <p:spPr>
          <a:xfrm>
            <a:off x="5434570" y="6198573"/>
            <a:ext cx="89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UE</a:t>
            </a:r>
            <a:endParaRPr lang="en-IN" dirty="0"/>
          </a:p>
        </p:txBody>
      </p:sp>
      <p:sp>
        <p:nvSpPr>
          <p:cNvPr id="141" name="TextBox 140"/>
          <p:cNvSpPr txBox="1"/>
          <p:nvPr/>
        </p:nvSpPr>
        <p:spPr>
          <a:xfrm>
            <a:off x="3957050" y="1790152"/>
            <a:ext cx="98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 smtClean="0"/>
              <a:t>Paging message for USIM1 GUTI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514623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6200000">
            <a:off x="5456383" y="5119255"/>
            <a:ext cx="780472" cy="2004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/>
          <p:cNvSpPr/>
          <p:nvPr/>
        </p:nvSpPr>
        <p:spPr>
          <a:xfrm>
            <a:off x="4844474" y="5742958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3GPP access</a:t>
            </a:r>
            <a:endParaRPr lang="en-IN" sz="1000" dirty="0"/>
          </a:p>
        </p:txBody>
      </p:sp>
      <p:sp>
        <p:nvSpPr>
          <p:cNvPr id="7" name="Rectangle 6"/>
          <p:cNvSpPr/>
          <p:nvPr/>
        </p:nvSpPr>
        <p:spPr>
          <a:xfrm>
            <a:off x="5883564" y="5731163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N3GPP access</a:t>
            </a:r>
            <a:endParaRPr lang="en-IN" sz="1000" dirty="0"/>
          </a:p>
        </p:txBody>
      </p:sp>
      <p:sp>
        <p:nvSpPr>
          <p:cNvPr id="3" name="Rectangle 2"/>
          <p:cNvSpPr/>
          <p:nvPr/>
        </p:nvSpPr>
        <p:spPr>
          <a:xfrm>
            <a:off x="5043055" y="572655"/>
            <a:ext cx="1323109" cy="38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AMF</a:t>
            </a:r>
            <a:endParaRPr lang="en-IN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77527" y="960582"/>
            <a:ext cx="36946" cy="47705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48333" y="2094973"/>
            <a:ext cx="1439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NOTIFICATION message for 3GPPA over N1 signalling connection of N3GPPA </a:t>
            </a:r>
            <a:endParaRPr lang="en-IN" sz="1400" dirty="0"/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39" y="3854694"/>
            <a:ext cx="924431" cy="733449"/>
          </a:xfrm>
          <a:prstGeom prst="rect">
            <a:avLst/>
          </a:prstGeom>
        </p:spPr>
      </p:pic>
      <p:cxnSp>
        <p:nvCxnSpPr>
          <p:cNvPr id="132" name="Straight Connector 131"/>
          <p:cNvCxnSpPr/>
          <p:nvPr/>
        </p:nvCxnSpPr>
        <p:spPr>
          <a:xfrm flipV="1">
            <a:off x="4042913" y="960583"/>
            <a:ext cx="1430871" cy="305951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flipH="1">
            <a:off x="6366164" y="738626"/>
            <a:ext cx="1222310" cy="27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92365" y="520397"/>
            <a:ext cx="2593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00" dirty="0" smtClean="0"/>
              <a:t>MT data for 3GPPA PDU session</a:t>
            </a:r>
            <a:endParaRPr lang="en-IN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22351" y="1172107"/>
            <a:ext cx="334969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N" sz="1400" dirty="0" smtClean="0"/>
              <a:t>AMF has a knowledge that 3GPP access MM context and N3GPP access MM context belongs to the same UE. 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With the knowledge of AMF, if the UE is in IDLE mode over 3GPPA and in Connected mode over non-3GPP access, then AMF can send NOTIFICATION message to the UE instead of sending paging broadcast message.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If UE is able to respond it will send service request over 3GPP access otherwise UE will respond back with NOTIFICATION RESPONSE indicating its inability to respond with service request procedure. 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Clearly there are benefits to the system from resource utilization perspective.</a:t>
            </a:r>
          </a:p>
          <a:p>
            <a:pPr marL="342900" indent="-342900">
              <a:buAutoNum type="arabicPeriod"/>
            </a:pPr>
            <a:endParaRPr lang="en-IN" sz="1400" dirty="0" smtClean="0"/>
          </a:p>
          <a:p>
            <a:pPr marL="342900" indent="-342900">
              <a:buAutoNum type="arabicPeriod"/>
            </a:pPr>
            <a:endParaRPr lang="en-IN" dirty="0"/>
          </a:p>
        </p:txBody>
      </p:sp>
      <p:sp>
        <p:nvSpPr>
          <p:cNvPr id="139" name="TextBox 138"/>
          <p:cNvSpPr txBox="1"/>
          <p:nvPr/>
        </p:nvSpPr>
        <p:spPr>
          <a:xfrm>
            <a:off x="718456" y="363894"/>
            <a:ext cx="348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What is </a:t>
            </a:r>
            <a:r>
              <a:rPr lang="en-IN" sz="2400" dirty="0" smtClean="0">
                <a:solidFill>
                  <a:srgbClr val="FF0000"/>
                </a:solidFill>
              </a:rPr>
              <a:t>already available </a:t>
            </a:r>
            <a:r>
              <a:rPr lang="en-IN" sz="2400" dirty="0" smtClean="0"/>
              <a:t>from release-15:</a:t>
            </a:r>
            <a:endParaRPr lang="en-IN" sz="2400" dirty="0"/>
          </a:p>
        </p:txBody>
      </p:sp>
      <p:sp>
        <p:nvSpPr>
          <p:cNvPr id="140" name="TextBox 139"/>
          <p:cNvSpPr txBox="1"/>
          <p:nvPr/>
        </p:nvSpPr>
        <p:spPr>
          <a:xfrm>
            <a:off x="5434570" y="6198573"/>
            <a:ext cx="89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UE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37726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6200000">
            <a:off x="5456383" y="5119255"/>
            <a:ext cx="780472" cy="2004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/>
          <p:cNvSpPr/>
          <p:nvPr/>
        </p:nvSpPr>
        <p:spPr>
          <a:xfrm>
            <a:off x="5043055" y="572655"/>
            <a:ext cx="1323109" cy="38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AMF</a:t>
            </a:r>
            <a:endParaRPr lang="en-IN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77527" y="960582"/>
            <a:ext cx="36946" cy="47705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78256" y="2702586"/>
            <a:ext cx="1972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 smtClean="0"/>
              <a:t>Step 1(Current spec):</a:t>
            </a:r>
          </a:p>
          <a:p>
            <a:r>
              <a:rPr lang="en-IN" sz="1200" dirty="0" smtClean="0"/>
              <a:t>Registration procedure is successfully executed and GUTI-1 allocated to USIM-1 stack. </a:t>
            </a:r>
            <a:endParaRPr lang="en-IN" sz="120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22351" y="1172107"/>
            <a:ext cx="334969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Steps:</a:t>
            </a:r>
          </a:p>
          <a:p>
            <a:pPr marL="342900" indent="-342900">
              <a:buFontTx/>
              <a:buAutoNum type="arabicPeriod"/>
            </a:pPr>
            <a:r>
              <a:rPr lang="en-IN" sz="1400" dirty="0" smtClean="0"/>
              <a:t>Registration </a:t>
            </a:r>
            <a:r>
              <a:rPr lang="en-IN" sz="1400" dirty="0"/>
              <a:t>procedure is successfully executed and GUTI-1 allocated to USIM-1 </a:t>
            </a:r>
            <a:r>
              <a:rPr lang="en-IN" sz="1400" dirty="0" smtClean="0"/>
              <a:t>stack following current specification.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During registration procedure of USIM-2 stack indicate to AMF that GUTI-1(assigned to USIM-1) is part of same UE.  Further, following current specification GUTI-2 is allocated to USIM-2 stack. 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AMF knowledge is now enhanced that GUTI-1 MM context and GUTI-2 MM context belongs to the same UE.  </a:t>
            </a:r>
          </a:p>
          <a:p>
            <a:pPr marL="342900" indent="-342900">
              <a:buAutoNum type="arabicPeriod"/>
            </a:pPr>
            <a:endParaRPr lang="en-IN" sz="1400" dirty="0" smtClean="0"/>
          </a:p>
          <a:p>
            <a:pPr marL="342900" indent="-342900">
              <a:buAutoNum type="arabicPeriod"/>
            </a:pPr>
            <a:endParaRPr lang="en-IN" dirty="0"/>
          </a:p>
        </p:txBody>
      </p:sp>
      <p:sp>
        <p:nvSpPr>
          <p:cNvPr id="139" name="TextBox 138"/>
          <p:cNvSpPr txBox="1"/>
          <p:nvPr/>
        </p:nvSpPr>
        <p:spPr>
          <a:xfrm>
            <a:off x="408892" y="175752"/>
            <a:ext cx="34803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Solution(slide-1)</a:t>
            </a:r>
          </a:p>
          <a:p>
            <a:endParaRPr lang="en-IN" sz="1600" dirty="0" smtClean="0"/>
          </a:p>
          <a:p>
            <a:r>
              <a:rPr lang="en-IN" sz="1600" dirty="0" smtClean="0"/>
              <a:t>Enhance AMF’s knowledge that both the USIM’s belongs to same UE:</a:t>
            </a:r>
            <a:endParaRPr lang="en-IN" sz="1600" dirty="0"/>
          </a:p>
        </p:txBody>
      </p:sp>
      <p:sp>
        <p:nvSpPr>
          <p:cNvPr id="140" name="TextBox 139"/>
          <p:cNvSpPr txBox="1"/>
          <p:nvPr/>
        </p:nvSpPr>
        <p:spPr>
          <a:xfrm>
            <a:off x="5434570" y="6198573"/>
            <a:ext cx="89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UE</a:t>
            </a:r>
            <a:endParaRPr lang="en-IN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5312227" y="972377"/>
            <a:ext cx="36946" cy="47705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4844474" y="5742958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USIM1 stack</a:t>
            </a:r>
            <a:endParaRPr lang="en-IN" sz="1000" dirty="0"/>
          </a:p>
        </p:txBody>
      </p:sp>
      <p:sp>
        <p:nvSpPr>
          <p:cNvPr id="17" name="Rectangle 16"/>
          <p:cNvSpPr/>
          <p:nvPr/>
        </p:nvSpPr>
        <p:spPr>
          <a:xfrm>
            <a:off x="5883564" y="5731163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USIM2 stack</a:t>
            </a:r>
            <a:endParaRPr lang="en-IN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6188363" y="2674855"/>
            <a:ext cx="19581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 smtClean="0"/>
              <a:t>Step 2(proposed change):</a:t>
            </a:r>
          </a:p>
          <a:p>
            <a:r>
              <a:rPr lang="en-IN" sz="1200" dirty="0" smtClean="0"/>
              <a:t>As part of registration request message indicate GUTI-1(i.e. USIM-1) is part of same UE. 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3805243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6200000">
            <a:off x="5456383" y="5119255"/>
            <a:ext cx="780472" cy="2004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/>
          <p:cNvSpPr/>
          <p:nvPr/>
        </p:nvSpPr>
        <p:spPr>
          <a:xfrm>
            <a:off x="5043055" y="572655"/>
            <a:ext cx="1323109" cy="3879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AMF</a:t>
            </a:r>
            <a:endParaRPr lang="en-IN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77527" y="960582"/>
            <a:ext cx="36946" cy="47705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82956" y="2664115"/>
            <a:ext cx="19319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400" dirty="0" smtClean="0"/>
              <a:t>NOTIFICATION message for USIM-1 stack over N1 signalling connection of USIM-2 stack. </a:t>
            </a:r>
            <a:endParaRPr lang="en-IN" sz="1400" dirty="0"/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39" y="3854694"/>
            <a:ext cx="924431" cy="733449"/>
          </a:xfrm>
          <a:prstGeom prst="rect">
            <a:avLst/>
          </a:prstGeom>
        </p:spPr>
      </p:pic>
      <p:cxnSp>
        <p:nvCxnSpPr>
          <p:cNvPr id="132" name="Straight Connector 131"/>
          <p:cNvCxnSpPr/>
          <p:nvPr/>
        </p:nvCxnSpPr>
        <p:spPr>
          <a:xfrm flipV="1">
            <a:off x="4042913" y="960583"/>
            <a:ext cx="1430871" cy="305951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137" idx="2"/>
          </p:cNvCxnSpPr>
          <p:nvPr/>
        </p:nvCxnSpPr>
        <p:spPr>
          <a:xfrm flipH="1">
            <a:off x="6366164" y="766618"/>
            <a:ext cx="1323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92365" y="520397"/>
            <a:ext cx="25938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000" dirty="0" smtClean="0"/>
              <a:t>MT data for USIM-1 stack</a:t>
            </a:r>
            <a:endParaRPr lang="en-IN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8322351" y="1172107"/>
            <a:ext cx="334969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N" sz="1400" dirty="0" smtClean="0"/>
              <a:t>AMF has a knowledge that USIM-1 MM context and USIM-2 MM context belongs to the same UE. </a:t>
            </a:r>
          </a:p>
          <a:p>
            <a:pPr marL="342900" indent="-342900">
              <a:buFontTx/>
              <a:buAutoNum type="arabicPeriod"/>
            </a:pPr>
            <a:r>
              <a:rPr lang="en-IN" sz="1400" dirty="0" smtClean="0"/>
              <a:t>With the knowledge of AMF, if the UE is in IDLE mode over USIM-1 stack and in Connected mode over USIM-2 stack, then AMF can send </a:t>
            </a:r>
            <a:r>
              <a:rPr lang="en-IN" sz="1400" dirty="0"/>
              <a:t>NOTIFICATION message for USIM-1 stack over N1 signalling connection of USIM-2 </a:t>
            </a:r>
            <a:r>
              <a:rPr lang="en-IN" sz="1400" dirty="0" smtClean="0"/>
              <a:t>stack to the UE instead of sending paging broadcast message.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If UE is able to respond it will send service request over 3GPP access otherwise UE will respond back with NOTIFICATION RESPONSE indicating its inability to respond with service request procedure. </a:t>
            </a:r>
          </a:p>
          <a:p>
            <a:pPr marL="342900" indent="-342900">
              <a:buAutoNum type="arabicPeriod"/>
            </a:pPr>
            <a:r>
              <a:rPr lang="en-IN" sz="1400" dirty="0" smtClean="0"/>
              <a:t>UE will not monitor the paging channel for USIM-1 stack and its expected to receive and DL information over USIM-2 stack.</a:t>
            </a:r>
          </a:p>
          <a:p>
            <a:pPr marL="342900" indent="-342900">
              <a:buAutoNum type="arabicPeriod"/>
            </a:pPr>
            <a:endParaRPr lang="en-IN" dirty="0"/>
          </a:p>
        </p:txBody>
      </p:sp>
      <p:sp>
        <p:nvSpPr>
          <p:cNvPr id="139" name="TextBox 138"/>
          <p:cNvSpPr txBox="1"/>
          <p:nvPr/>
        </p:nvSpPr>
        <p:spPr>
          <a:xfrm>
            <a:off x="718456" y="363894"/>
            <a:ext cx="34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Solution(Slide-2):</a:t>
            </a:r>
            <a:endParaRPr lang="en-IN" sz="2400" dirty="0"/>
          </a:p>
        </p:txBody>
      </p:sp>
      <p:sp>
        <p:nvSpPr>
          <p:cNvPr id="140" name="TextBox 139"/>
          <p:cNvSpPr txBox="1"/>
          <p:nvPr/>
        </p:nvSpPr>
        <p:spPr>
          <a:xfrm>
            <a:off x="5434570" y="6198573"/>
            <a:ext cx="89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UE</a:t>
            </a:r>
            <a:endParaRPr lang="en-IN" dirty="0"/>
          </a:p>
        </p:txBody>
      </p:sp>
      <p:sp>
        <p:nvSpPr>
          <p:cNvPr id="15" name="Rectangle 14"/>
          <p:cNvSpPr/>
          <p:nvPr/>
        </p:nvSpPr>
        <p:spPr>
          <a:xfrm>
            <a:off x="4844474" y="5742958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USIM1 stack</a:t>
            </a:r>
            <a:endParaRPr lang="en-IN" sz="1000" dirty="0"/>
          </a:p>
        </p:txBody>
      </p:sp>
      <p:sp>
        <p:nvSpPr>
          <p:cNvPr id="16" name="Rectangle 15"/>
          <p:cNvSpPr/>
          <p:nvPr/>
        </p:nvSpPr>
        <p:spPr>
          <a:xfrm>
            <a:off x="5883564" y="5731163"/>
            <a:ext cx="965200" cy="36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000" dirty="0" smtClean="0"/>
              <a:t>USIM2 stack</a:t>
            </a:r>
            <a:endParaRPr lang="en-IN" sz="1000" dirty="0"/>
          </a:p>
        </p:txBody>
      </p:sp>
    </p:spTree>
    <p:extLst>
      <p:ext uri="{BB962C8B-B14F-4D97-AF65-F5344CB8AC3E}">
        <p14:creationId xmlns:p14="http://schemas.microsoft.com/office/powerpoint/2010/main" val="475359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020"/>
          </a:xfrm>
        </p:spPr>
        <p:txBody>
          <a:bodyPr>
            <a:normAutofit/>
          </a:bodyPr>
          <a:lstStyle/>
          <a:p>
            <a:r>
              <a:rPr lang="en-IN" sz="4000" dirty="0" smtClean="0"/>
              <a:t>Conclusion: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6981"/>
            <a:ext cx="10515600" cy="47083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IN" dirty="0" smtClean="0"/>
              <a:t>With following proposed changes:</a:t>
            </a:r>
          </a:p>
          <a:p>
            <a:pPr lvl="1"/>
            <a:r>
              <a:rPr lang="en-IN" dirty="0" smtClean="0"/>
              <a:t>Enhancing AMF’s knowledge that MUSIM’s belong to the same UE; and</a:t>
            </a:r>
          </a:p>
          <a:p>
            <a:pPr lvl="1"/>
            <a:r>
              <a:rPr lang="en-IN" dirty="0" smtClean="0"/>
              <a:t>Instead of blindly sending paging using broadcast mechanism sending NOTIFICATION message over the connected mode N1 signalling connection;</a:t>
            </a:r>
          </a:p>
          <a:p>
            <a:pPr marL="0" indent="0">
              <a:buNone/>
            </a:pPr>
            <a:r>
              <a:rPr lang="en-IN" dirty="0" smtClean="0"/>
              <a:t>The 3GPP system can:</a:t>
            </a:r>
          </a:p>
          <a:p>
            <a:pPr lvl="1"/>
            <a:r>
              <a:rPr lang="en-IN" b="1" dirty="0" smtClean="0"/>
              <a:t>Save greater amount of network resources:</a:t>
            </a:r>
            <a:r>
              <a:rPr lang="en-IN" dirty="0" smtClean="0"/>
              <a:t> As AMF can define a paging strategy to page the UE using existing NAS N1 signalling connection. </a:t>
            </a:r>
          </a:p>
          <a:p>
            <a:pPr lvl="1"/>
            <a:r>
              <a:rPr lang="en-IN" b="1" dirty="0" smtClean="0"/>
              <a:t>Data throughput can be increased:</a:t>
            </a:r>
            <a:r>
              <a:rPr lang="en-IN" dirty="0" smtClean="0"/>
              <a:t> As UE does not switch to read the paging channel for second USIM stack when data transmission is ongoing for the first USIM stack.</a:t>
            </a:r>
          </a:p>
          <a:p>
            <a:pPr lvl="1"/>
            <a:r>
              <a:rPr lang="en-IN" b="1" dirty="0" smtClean="0"/>
              <a:t>UE’s battery consumption is reduced: </a:t>
            </a:r>
            <a:r>
              <a:rPr lang="en-IN" dirty="0" smtClean="0"/>
              <a:t>As UE’s RF need not be tuned between two USIM’s stack to read the paging channel when one of the USIM is in connected mode.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03668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436" y="2664979"/>
            <a:ext cx="10515600" cy="1325563"/>
          </a:xfrm>
        </p:spPr>
        <p:txBody>
          <a:bodyPr/>
          <a:lstStyle/>
          <a:p>
            <a:pPr algn="ctr"/>
            <a:r>
              <a:rPr lang="en-IN" dirty="0" smtClean="0"/>
              <a:t>Thank You !!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28252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750</Words>
  <Application>Microsoft Office PowerPoint</Application>
  <PresentationFormat>Widescreen</PresentationFormat>
  <Paragraphs>66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MUSIM UE and Same PLMN discussion. (Samsung, NEC, Airtel) S2-1911891</vt:lpstr>
      <vt:lpstr>Contents</vt:lpstr>
      <vt:lpstr>PowerPoint Presentation</vt:lpstr>
      <vt:lpstr>PowerPoint Presentation</vt:lpstr>
      <vt:lpstr>PowerPoint Presentation</vt:lpstr>
      <vt:lpstr>PowerPoint Presentation</vt:lpstr>
      <vt:lpstr>Conclusion:</vt:lpstr>
      <vt:lpstr>Thank You !!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Lalit Kumar/Standards /SRI-Bangalore/Staff Engineer/삼성전자</cp:lastModifiedBy>
  <cp:revision>215</cp:revision>
  <dcterms:created xsi:type="dcterms:W3CDTF">2019-03-27T07:33:55Z</dcterms:created>
  <dcterms:modified xsi:type="dcterms:W3CDTF">2019-11-08T19:47:25Z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D:\5g\Ideas\Dual Sim\Dual_Sim_First_filing.pptx</vt:lpwstr>
  </property>
</Properties>
</file>