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325" r:id="rId3"/>
    <p:sldId id="336" r:id="rId4"/>
    <p:sldId id="331" r:id="rId5"/>
    <p:sldId id="337" r:id="rId6"/>
    <p:sldId id="332" r:id="rId7"/>
    <p:sldId id="326" r:id="rId8"/>
    <p:sldId id="327" r:id="rId9"/>
    <p:sldId id="333" r:id="rId10"/>
    <p:sldId id="33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17D1"/>
    <a:srgbClr val="E5551B"/>
    <a:srgbClr val="000000"/>
    <a:srgbClr val="E9EDF4"/>
    <a:srgbClr val="663300"/>
    <a:srgbClr val="F6BF5C"/>
    <a:srgbClr val="D95A27"/>
    <a:srgbClr val="62A14D"/>
    <a:srgbClr val="CCECFF"/>
    <a:srgbClr val="7CCA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28" autoAdjust="0"/>
    <p:restoredTop sz="94614" autoAdjust="0"/>
  </p:normalViewPr>
  <p:slideViewPr>
    <p:cSldViewPr snapToGrid="0">
      <p:cViewPr varScale="1">
        <p:scale>
          <a:sx n="76" d="100"/>
          <a:sy n="76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30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1658633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83350"/>
            <a:ext cx="538664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  <a:endParaRPr lang="en-GB" altLang="de-DE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 Click to edit Master text styles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  <a:endParaRPr lang="en-GB" altLang="de-DE" dirty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xmlns="" id="{9A3F0A0B-5FDF-466C-824E-37D07F2AA5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7104" y="6468904"/>
            <a:ext cx="5431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>
                <a:solidFill>
                  <a:schemeClr val="bg1"/>
                </a:solidFill>
              </a:rPr>
              <a:t>© 3GPP 2018     SA2-184944</a:t>
            </a:r>
            <a:r>
              <a:rPr lang="en-GB" altLang="de-DE" baseline="0" dirty="0">
                <a:solidFill>
                  <a:schemeClr val="bg1"/>
                </a:solidFill>
              </a:rPr>
              <a:t>  </a:t>
            </a:r>
            <a:r>
              <a:rPr lang="en-GB" altLang="de-DE" dirty="0">
                <a:solidFill>
                  <a:schemeClr val="bg1"/>
                </a:solidFill>
              </a:rPr>
              <a:t> TSG SA2#127bis Newport Beach, </a:t>
            </a:r>
            <a:r>
              <a:rPr lang="en-GB" altLang="de-DE" baseline="0" dirty="0">
                <a:solidFill>
                  <a:schemeClr val="bg1"/>
                </a:solidFill>
              </a:rPr>
              <a:t>USA, </a:t>
            </a:r>
            <a:r>
              <a:rPr lang="en-GB" altLang="de-DE" dirty="0">
                <a:solidFill>
                  <a:schemeClr val="bg1"/>
                </a:solidFill>
              </a:rPr>
              <a:t>May 28 – June 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file:///D:\Work\Meeting\SA2#127bis\Docs\S2-185094.zip" TargetMode="External"/><Relationship Id="rId3" Type="http://schemas.openxmlformats.org/officeDocument/2006/relationships/hyperlink" Target="file:///D:\Work\Meeting\SA2#127bis\Docs\S2-184813.zip" TargetMode="External"/><Relationship Id="rId7" Type="http://schemas.openxmlformats.org/officeDocument/2006/relationships/hyperlink" Target="file:///D:\Work\Meeting\SA2#127bis\Docs\S2-185093.zip" TargetMode="External"/><Relationship Id="rId2" Type="http://schemas.openxmlformats.org/officeDocument/2006/relationships/hyperlink" Target="file:///D:\Work\Meeting\SA2#127bis\Docs\S2-1847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Work\Meeting\SA2#127bis\Docs\S2-184693.zip" TargetMode="External"/><Relationship Id="rId11" Type="http://schemas.openxmlformats.org/officeDocument/2006/relationships/hyperlink" Target="file:///D:\Work\Meeting\SA2#127bis\Docs\S2-185095.zip" TargetMode="External"/><Relationship Id="rId5" Type="http://schemas.openxmlformats.org/officeDocument/2006/relationships/hyperlink" Target="file:///D:\Work\Meeting\SA2#127bis\Docs\S2-184723.zip" TargetMode="External"/><Relationship Id="rId10" Type="http://schemas.openxmlformats.org/officeDocument/2006/relationships/hyperlink" Target="file:///D:\Work\Meeting\SA2#127bis\Docs\S2-184719.zip" TargetMode="External"/><Relationship Id="rId4" Type="http://schemas.openxmlformats.org/officeDocument/2006/relationships/hyperlink" Target="file:///D:\Work\Meeting\SA2#127bis\Docs\S2-184722.zip" TargetMode="External"/><Relationship Id="rId9" Type="http://schemas.openxmlformats.org/officeDocument/2006/relationships/hyperlink" Target="file:///D:\Work\Meeting\SA2#127bis\Docs\S2-185109.zip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D:\Work\Meeting\SA2#127bis\Docs\S2-184693.zip" TargetMode="External"/><Relationship Id="rId13" Type="http://schemas.openxmlformats.org/officeDocument/2006/relationships/hyperlink" Target="file:///D:\Work\Meeting\SA2#127bis\Docs\S2-185095.zip" TargetMode="External"/><Relationship Id="rId3" Type="http://schemas.openxmlformats.org/officeDocument/2006/relationships/hyperlink" Target="file:///D:\Work\Meeting\SA2#127bis\Docs\S2-184813.zip" TargetMode="External"/><Relationship Id="rId7" Type="http://schemas.openxmlformats.org/officeDocument/2006/relationships/hyperlink" Target="file:///D:\Work\Meeting\SA2#127bis\Docs\S2-184973.zip" TargetMode="External"/><Relationship Id="rId12" Type="http://schemas.openxmlformats.org/officeDocument/2006/relationships/hyperlink" Target="file:///D:\Work\Meeting\SA2#127bis\Docs\S2-184719.zip" TargetMode="External"/><Relationship Id="rId2" Type="http://schemas.openxmlformats.org/officeDocument/2006/relationships/hyperlink" Target="file:///D:\Work\Meeting\SA2#127bis\Docs\S2-1847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Work\Meeting\SA2#127bis\Docs\S2-184958.zip" TargetMode="External"/><Relationship Id="rId11" Type="http://schemas.openxmlformats.org/officeDocument/2006/relationships/hyperlink" Target="file:///D:\Work\Meeting\SA2#127bis\Docs\S2-185109.zip" TargetMode="External"/><Relationship Id="rId5" Type="http://schemas.openxmlformats.org/officeDocument/2006/relationships/hyperlink" Target="file:///D:\Work\Meeting\SA2#127bis\Docs\S2-184723.zip" TargetMode="External"/><Relationship Id="rId10" Type="http://schemas.openxmlformats.org/officeDocument/2006/relationships/hyperlink" Target="file:///D:\Work\Meeting\SA2#127bis\Docs\S2-185094.zip" TargetMode="External"/><Relationship Id="rId4" Type="http://schemas.openxmlformats.org/officeDocument/2006/relationships/hyperlink" Target="file:///D:\Work\Meeting\SA2#127bis\Docs\S2-184722.zip" TargetMode="External"/><Relationship Id="rId9" Type="http://schemas.openxmlformats.org/officeDocument/2006/relationships/hyperlink" Target="file:///D:\Work\Meeting\SA2#127bis\Docs\S2-185093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2" y="1209675"/>
            <a:ext cx="793452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14208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447472" y="1989138"/>
            <a:ext cx="82782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Summary on 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Slice IWK</a:t>
            </a: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F2B9A4F1-0EDD-4C4A-B967-4235C4F6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104" y="6468904"/>
            <a:ext cx="5431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>
                <a:solidFill>
                  <a:schemeClr val="bg1"/>
                </a:solidFill>
              </a:rPr>
              <a:t>© 3GPP 2018     SA2-184944</a:t>
            </a:r>
            <a:r>
              <a:rPr lang="en-GB" altLang="de-DE" baseline="0" dirty="0">
                <a:solidFill>
                  <a:schemeClr val="bg1"/>
                </a:solidFill>
              </a:rPr>
              <a:t>  </a:t>
            </a:r>
            <a:r>
              <a:rPr lang="en-GB" altLang="de-DE" dirty="0">
                <a:solidFill>
                  <a:schemeClr val="bg1"/>
                </a:solidFill>
              </a:rPr>
              <a:t> TSG SA2#127bis Newport Beach, </a:t>
            </a:r>
            <a:r>
              <a:rPr lang="en-GB" altLang="de-DE" baseline="0" dirty="0">
                <a:solidFill>
                  <a:schemeClr val="bg1"/>
                </a:solidFill>
              </a:rPr>
              <a:t>USA, </a:t>
            </a:r>
            <a:r>
              <a:rPr lang="en-GB" altLang="de-DE" dirty="0">
                <a:solidFill>
                  <a:schemeClr val="bg1"/>
                </a:solidFill>
              </a:rPr>
              <a:t>May 28 – June 1</a:t>
            </a:r>
          </a:p>
        </p:txBody>
      </p:sp>
      <p:sp>
        <p:nvSpPr>
          <p:cNvPr id="8" name="Text Box 63"/>
          <p:cNvSpPr txBox="1">
            <a:spLocks noChangeArrowheads="1"/>
          </p:cNvSpPr>
          <p:nvPr/>
        </p:nvSpPr>
        <p:spPr bwMode="auto">
          <a:xfrm>
            <a:off x="275616" y="4076918"/>
            <a:ext cx="82782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altLang="zh-CN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Huawei, </a:t>
            </a:r>
            <a:r>
              <a:rPr lang="en-GB" altLang="zh-CN" sz="3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Hisilicon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 smtClean="0"/>
              <a:t>Summary of each topic </a:t>
            </a:r>
            <a:endParaRPr lang="en-US" sz="2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605372"/>
              </p:ext>
            </p:extLst>
          </p:nvPr>
        </p:nvGraphicFramePr>
        <p:xfrm>
          <a:off x="317500" y="1417638"/>
          <a:ext cx="8420100" cy="4286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5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7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5687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99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2" action="ppaction://hlinkfile"/>
                        </a:rPr>
                        <a:t>S2-184716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CR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Approval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23.502 CR0383R8: EBI allocation and slicing interworking with EPS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Propose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to handle this document,  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no revision is 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needed according drafting session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3" action="ppaction://hlinkfile"/>
                        </a:rPr>
                        <a:t>S2-184813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CR0369R2: Clarification on the EBI assignment, PDU s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</a:rPr>
                        <a:t>ession</a:t>
                      </a:r>
                      <a:r>
                        <a:rPr lang="en-GB" sz="1000" dirty="0">
                          <a:effectLst/>
                        </a:rPr>
                        <a:t> ID list in Registration and PDU session correlation.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Propose</a:t>
                      </a:r>
                      <a:r>
                        <a:rPr lang="en-US" altLang="zh-CN" sz="1000" baseline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to handle this document,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00" baseline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Revision is needed  </a:t>
                      </a:r>
                      <a:r>
                        <a:rPr lang="en-US" altLang="zh-CN" sz="1000" baseline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to change the </a:t>
                      </a:r>
                      <a:r>
                        <a:rPr lang="en-US" altLang="zh-CN" sz="1000" baseline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S-NSSAI included in NAS </a:t>
                      </a:r>
                      <a:r>
                        <a:rPr lang="en-US" altLang="zh-CN" sz="1000" baseline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back. </a:t>
                      </a: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4" action="ppaction://hlinkfile"/>
                        </a:rPr>
                        <a:t>S2-184722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23.501 CR0330: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zh-CN" sz="10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5" action="ppaction://hlinkfile"/>
                        </a:rPr>
                        <a:t>S2-184723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CR0387: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6" action="ppaction://hlinkfile"/>
                        </a:rPr>
                        <a:t>S2-184693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In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from CT WG4: LS On SNSSAI During EPS to 5GS Mobility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7" action="ppaction://hlinkfile"/>
                        </a:rPr>
                        <a:t>S2-185093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CR0402: VPLMN S-NSSAI during mobility from EPS to 5GC with N26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Propose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to handle this document,  no revision is needed according drafting session</a:t>
                      </a:r>
                      <a:endParaRPr lang="zh-CN" altLang="zh-CN" sz="10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8" action="ppaction://hlinkfile"/>
                        </a:rPr>
                        <a:t>S2-185094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CR0449: VPLMN S-NSSAI during mobility from EPS to 5GC with N26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Propose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to handle this document,  no revision is needed according drafting session</a:t>
                      </a:r>
                      <a:endParaRPr lang="zh-CN" altLang="zh-CN" sz="10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9" action="ppaction://hlinkfile"/>
                        </a:rPr>
                        <a:t>S2-185109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23.502 CR0454: Subscription of supporting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Propose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to handle this document,  no revision is needed according drafting session</a:t>
                      </a:r>
                      <a:endParaRPr lang="zh-CN" altLang="zh-CN" sz="10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0" action="ppaction://hlinkfile"/>
                        </a:rPr>
                        <a:t>S2-184719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OUT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Reply LS on SNSSAI During EPS to 5GS Mobility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1" action="ppaction://hlinkfile"/>
                        </a:rPr>
                        <a:t>S2-185095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OUT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LS response on SNSSAI During EPS to 5GS Mobility3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Propose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to handle this document,  no revision is needed according drafting session</a:t>
                      </a:r>
                      <a:endParaRPr lang="zh-CN" altLang="zh-CN" sz="10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6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6.5.1 Slice IWK Related Contribution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805570"/>
              </p:ext>
            </p:extLst>
          </p:nvPr>
        </p:nvGraphicFramePr>
        <p:xfrm>
          <a:off x="317500" y="1417638"/>
          <a:ext cx="8420100" cy="4801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5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08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87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27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3427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192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99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2" action="ppaction://hlinkfile"/>
                        </a:rPr>
                        <a:t>S2-184716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CR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Approval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23.502 CR0383R8: EBI allocation and slicing interworking with EPS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Qualcomm Incorporated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Rel-15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5GS_Ph1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</a:rPr>
                        <a:t>Revision of (Agreed with objection from Huawei) S2-184563 fro S2#127 Slice IW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6.5.1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3" action="ppaction://hlinkfile"/>
                        </a:rPr>
                        <a:t>S2-184813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CR0369R2: Clarification on the EBI assignment, PDU s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</a:rPr>
                        <a:t>ession</a:t>
                      </a:r>
                      <a:r>
                        <a:rPr lang="en-GB" sz="1000" dirty="0">
                          <a:effectLst/>
                        </a:rPr>
                        <a:t> ID list in Registration and PDU session correlation.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Revision of (Agreed) S2-184074 from S2#127 Slice IW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4" action="ppaction://hlinkfile"/>
                        </a:rPr>
                        <a:t>S2-184722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23.501 CR0330: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Qualcomm Incorporated, Intel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5" action="ppaction://hlinkfile"/>
                        </a:rPr>
                        <a:t>S2-184723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CR0387: Clarifying slicing interworking principles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Incorporated, Intel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5GS_Ph1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effectLst/>
                          <a:hlinkClick r:id="rId6" action="ppaction://hlinkfile"/>
                        </a:rPr>
                        <a:t>S2-184958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Approval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CR0376: Correction to Network slicing and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China Telecom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7" action="ppaction://hlinkfile"/>
                        </a:rPr>
                        <a:t>S2-184973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Approval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CR0383: Clarification on usage of PLMN ID received via PCO during PDN connection establishment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LG Electronics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9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8" action="ppaction://hlinkfile"/>
                        </a:rPr>
                        <a:t>S2-184693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In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from CT WG4: LS On SNSSAI During EPS to 5GS Mobility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CT WG4 (C4-183468)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Responses drafted in S2-184719 and S2-185095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9" action="ppaction://hlinkfile"/>
                        </a:rPr>
                        <a:t>S2-185093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23.501 CR0402: VPLMN S-NSSAI during mobility from EPS to 5GC with N26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0" action="ppaction://hlinkfile"/>
                        </a:rPr>
                        <a:t>S2-185094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23.502 CR0449: VPLMN S-NSSAI during mobility from EPS to 5GC with N26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Huawei, </a:t>
                      </a:r>
                      <a:r>
                        <a:rPr lang="en-GB" sz="1000" dirty="0" err="1">
                          <a:effectLst/>
                        </a:rPr>
                        <a:t>Hisilicon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 IW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1" action="ppaction://hlinkfile"/>
                        </a:rPr>
                        <a:t>S2-185109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23.502 CR0454: Subscription of supporting interworking with EPS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Slice-IWK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2" action="ppaction://hlinkfile"/>
                        </a:rPr>
                        <a:t>S2-184719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OUT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Reply LS on SNSSAI During EPS to 5GS Mobility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Qualcomm Incorporated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 to S2-184693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4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6.5.1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u="sng">
                          <a:effectLst/>
                          <a:hlinkClick r:id="rId13" action="ppaction://hlinkfile"/>
                        </a:rPr>
                        <a:t>S2-185095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LS OUT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Approval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[DRAFT] LS response on SNSSAI During EPS to 5GS Mobility3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Huawei, Hisilicon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5GS_Ph1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Response to S2-184693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944" marR="7944" marT="7944" marB="7944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842962"/>
          </a:xfrm>
        </p:spPr>
        <p:txBody>
          <a:bodyPr/>
          <a:lstStyle/>
          <a:p>
            <a:r>
              <a:rPr lang="en-US" dirty="0"/>
              <a:t>Topic 1:  V-S-NSSAI in the RAN/UE for HR case during IRAT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990600"/>
            <a:ext cx="8724900" cy="5511800"/>
          </a:xfrm>
        </p:spPr>
        <p:txBody>
          <a:bodyPr>
            <a:noAutofit/>
          </a:bodyPr>
          <a:lstStyle/>
          <a:p>
            <a:r>
              <a:rPr lang="en-US" sz="1800" b="1" dirty="0"/>
              <a:t>S2-184693 LS from CT WG4: LS On SNSSAI During EPS to 5GS Mobility </a:t>
            </a:r>
          </a:p>
          <a:p>
            <a:r>
              <a:rPr lang="en-US" sz="1800" b="1" dirty="0"/>
              <a:t>S2-184719 [DRAFT]  Reply LS on SNSSAI During EPS to 5GS Mobility</a:t>
            </a:r>
          </a:p>
          <a:p>
            <a:r>
              <a:rPr lang="en-US" sz="1800" b="1" dirty="0"/>
              <a:t>S2-185095 [DRAFT]  LS response on SNSSAI During EPS to 5GS Mobility</a:t>
            </a:r>
          </a:p>
          <a:p>
            <a:r>
              <a:rPr lang="en-US" altLang="zh-CN" sz="1800" b="1" dirty="0"/>
              <a:t>S2-185094 23.502 CR0449: VPLMN S-NSSAI during mobility from EPS to 5GC with N26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 V-SMF does not do the mapping between  H-S-NSSAI and V-S-NSSAI. </a:t>
            </a:r>
          </a:p>
          <a:p>
            <a:pPr marL="0" indent="0">
              <a:buNone/>
            </a:pPr>
            <a:endParaRPr lang="en-US" sz="1800" dirty="0"/>
          </a:p>
          <a:p>
            <a:pPr>
              <a:spcBef>
                <a:spcPts val="0"/>
              </a:spcBef>
            </a:pPr>
            <a:r>
              <a:rPr lang="en-US" sz="2000" b="1" dirty="0"/>
              <a:t>Connected state mobility: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AMF provide the default V-S-NSSAI to the V-SMF, which is populated in the N2 container sent to RAN.  During the Registration procedure, the AMF do the mapping or query the NSSF get the mapping value of the H-S-NSSAI and provided it to the UE, and update the V-SMF. 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Per that updated value, V-SMF update the RAN with the mapped H-S-NSSAI value. 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/>
          </a:p>
          <a:p>
            <a:pPr>
              <a:spcBef>
                <a:spcPts val="0"/>
              </a:spcBef>
            </a:pPr>
            <a:endParaRPr lang="en-US" sz="1600" dirty="0">
              <a:solidFill>
                <a:srgbClr val="00B0F0"/>
              </a:solidFill>
            </a:endParaRP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1143000"/>
          </a:xfrm>
        </p:spPr>
        <p:txBody>
          <a:bodyPr/>
          <a:lstStyle/>
          <a:p>
            <a:r>
              <a:rPr lang="en-US" dirty="0"/>
              <a:t>Topic 1:  V-S-NSSAI in the RAN/UE for HR case during IRAT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303338"/>
            <a:ext cx="8724900" cy="500856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/>
              <a:t>Idle State mobility(with N26):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AMF provide the default V-S-NSSAI to the V-SMF and notify  the V-SMF to activate the PDU Session at the same time in case registration with the activation flag.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AMF derive the V-S-NSSAI first based on the received H-S-NSSAI.  AMF can update the V-SMF with the correct V-S-NSSAI. </a:t>
            </a:r>
          </a:p>
          <a:p>
            <a:pPr>
              <a:spcBef>
                <a:spcPts val="0"/>
              </a:spcBef>
            </a:pPr>
            <a:endParaRPr lang="en-US" altLang="zh-CN" sz="1800" dirty="0"/>
          </a:p>
          <a:p>
            <a:pPr>
              <a:spcBef>
                <a:spcPts val="0"/>
              </a:spcBef>
            </a:pPr>
            <a:r>
              <a:rPr lang="en-US" altLang="zh-CN" sz="1800" dirty="0"/>
              <a:t>If S-NSSAI is agreed to be added into registration request NAS message, the AMF can provide VPLMN S-NSSAI to V-SMF. By that it can avoid send the default V-S-NSSAI to the V-SMF and do the update later when the H-S-NSSAI is got.  </a:t>
            </a:r>
          </a:p>
          <a:p>
            <a:pPr>
              <a:spcBef>
                <a:spcPts val="0"/>
              </a:spcBef>
            </a:pPr>
            <a:endParaRPr lang="en-US" altLang="zh-CN" sz="1800" b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/>
              <a:t>Idle State mobility(without N26):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Similar if the UE can include the H-S-NSSAI in the PDU Session Establishment message, it can avoid send the default V-S-NSSAI to the V-SMF and do the update later when the H-S-NSSAI is got. </a:t>
            </a:r>
            <a:endParaRPr lang="en-US" altLang="zh-CN" sz="1800" b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800" b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1800" b="1" u="sng" dirty="0">
                <a:solidFill>
                  <a:srgbClr val="FF0000"/>
                </a:solidFill>
              </a:rPr>
              <a:t>C1: Take  S2-185094/5095 as base line. </a:t>
            </a:r>
            <a:endParaRPr lang="en-US" altLang="zh-CN" sz="1800" b="1" u="sng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en-US" altLang="zh-CN" sz="1800" b="1" u="sng" dirty="0">
              <a:solidFill>
                <a:srgbClr val="FF0000"/>
              </a:solidFill>
            </a:endParaRP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50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47638"/>
            <a:ext cx="6794500" cy="1143000"/>
          </a:xfrm>
        </p:spPr>
        <p:txBody>
          <a:bodyPr/>
          <a:lstStyle/>
          <a:p>
            <a:r>
              <a:rPr lang="en-US" dirty="0"/>
              <a:t>Topic 1:  V-S-NSSAI in the RAN/UE for HR case during IRAT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549400"/>
            <a:ext cx="8788400" cy="4419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1800" b="1" u="sng" dirty="0">
                <a:solidFill>
                  <a:srgbClr val="FF0000"/>
                </a:solidFill>
              </a:rPr>
              <a:t>Open issue: </a:t>
            </a:r>
          </a:p>
          <a:p>
            <a:pPr>
              <a:spcBef>
                <a:spcPts val="0"/>
              </a:spcBef>
            </a:pPr>
            <a:r>
              <a:rPr lang="en-US" altLang="zh-CN" sz="1800" dirty="0"/>
              <a:t>whether the Registration Accept message sent to the UE needs to include </a:t>
            </a:r>
            <a:r>
              <a:rPr lang="en-US" altLang="zh-CN" sz="1800" b="1" u="sng" dirty="0"/>
              <a:t>the PDU Session ID and S-NSSAI</a:t>
            </a:r>
          </a:p>
          <a:p>
            <a:pPr>
              <a:spcBef>
                <a:spcPts val="0"/>
              </a:spcBef>
            </a:pPr>
            <a:endParaRPr lang="en-US" altLang="zh-CN" sz="1800" b="1" u="sng" dirty="0"/>
          </a:p>
          <a:p>
            <a:pPr>
              <a:spcBef>
                <a:spcPts val="0"/>
              </a:spcBef>
            </a:pPr>
            <a:r>
              <a:rPr lang="en-US" altLang="zh-CN" sz="1800" b="1" u="sng" dirty="0"/>
              <a:t>Background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800" dirty="0"/>
              <a:t>UE has (or receives) the mapping from HPLMN S-NSSAI to VPLMN S-NSSAI as part of the configured NSSAI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800" dirty="0"/>
              <a:t>One company believes that we need to send the </a:t>
            </a:r>
            <a:r>
              <a:rPr lang="en-US" altLang="zh-CN" sz="1800" dirty="0">
                <a:solidFill>
                  <a:srgbClr val="FF0000"/>
                </a:solidFill>
              </a:rPr>
              <a:t>(PDU Session ID, S-NSSAI</a:t>
            </a:r>
            <a:r>
              <a:rPr lang="en-US" altLang="zh-CN" sz="1800" dirty="0"/>
              <a:t>) </a:t>
            </a:r>
            <a:r>
              <a:rPr lang="en-US" altLang="zh-CN" sz="1800" dirty="0" smtClean="0"/>
              <a:t>to </a:t>
            </a:r>
            <a:r>
              <a:rPr lang="en-US" altLang="zh-CN" sz="1800" dirty="0"/>
              <a:t>the UE in the Registration Accept in addition</a:t>
            </a:r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r>
              <a:rPr lang="en-US" sz="1800" b="1" u="sng" dirty="0">
                <a:solidFill>
                  <a:srgbClr val="FF0000"/>
                </a:solidFill>
              </a:rPr>
              <a:t>Proposed way forward:  Do not send the (PDU Session ID, S-NSSAI) to the UE again in the Registration Accept. </a:t>
            </a:r>
          </a:p>
          <a:p>
            <a:pPr marL="800100" lvl="1" indent="-342900">
              <a:buAutoNum type="arabicParenR"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35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2:  IWK without N26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0" y="1265238"/>
            <a:ext cx="8509000" cy="4754562"/>
          </a:xfrm>
        </p:spPr>
        <p:txBody>
          <a:bodyPr>
            <a:normAutofit lnSpcReduction="10000"/>
          </a:bodyPr>
          <a:lstStyle/>
          <a:p>
            <a:r>
              <a:rPr lang="en-US" sz="1800" b="1" dirty="0"/>
              <a:t>S2-184722 23.501 CR0330: Clarifying slicing interworking principles </a:t>
            </a:r>
          </a:p>
          <a:p>
            <a:r>
              <a:rPr lang="en-US" sz="1800" b="1" dirty="0"/>
              <a:t> S2-185093 23.501 CR0402: VPLMN S-NSSAI during mobility from EPS to 5GC with N26</a:t>
            </a:r>
          </a:p>
          <a:p>
            <a:r>
              <a:rPr lang="en-US" sz="1800" b="1" dirty="0"/>
              <a:t>S2-184723 23.502 CR0387: Clarifying slicing interworking principles</a:t>
            </a:r>
          </a:p>
          <a:p>
            <a:r>
              <a:rPr lang="en-US" sz="1800" b="1" dirty="0"/>
              <a:t>S2-185094 23.502 CR0449: VPLMN S-NSSAI during mobility from EPS to 5GC with N26</a:t>
            </a:r>
          </a:p>
          <a:p>
            <a:endParaRPr lang="en-US" sz="1800" dirty="0"/>
          </a:p>
          <a:p>
            <a:r>
              <a:rPr lang="en-US" sz="1800" dirty="0"/>
              <a:t> IWK Without N26 case, what is the UE behavior at 5G side: </a:t>
            </a:r>
          </a:p>
          <a:p>
            <a:pPr lvl="1"/>
            <a:r>
              <a:rPr lang="en-US" sz="1800" dirty="0"/>
              <a:t>RRC layer,  the S-NSSAI received from PGW-C+ SMF is included. </a:t>
            </a:r>
          </a:p>
          <a:p>
            <a:pPr lvl="1"/>
            <a:r>
              <a:rPr lang="en-US" sz="1800" dirty="0"/>
              <a:t>NAS layer, </a:t>
            </a:r>
          </a:p>
          <a:p>
            <a:pPr lvl="1"/>
            <a:r>
              <a:rPr lang="en-US" sz="1800" b="1" u="sng" dirty="0"/>
              <a:t>Registration :</a:t>
            </a:r>
            <a:r>
              <a:rPr lang="en-US" sz="1800" dirty="0"/>
              <a:t>  the S-NSSAI is suggested to be sent to the AMF, which can provide corresponding VPLMN S-NSSAI to UE in registration accept message, hence UE can provide VPLMN S-NSSAI in PDU Session establishment request. </a:t>
            </a:r>
            <a:endParaRPr lang="en-US" sz="1800" strike="sngStrike" dirty="0"/>
          </a:p>
          <a:p>
            <a:pPr lvl="1"/>
            <a:r>
              <a:rPr lang="en-US" sz="1800" b="1" u="sng" dirty="0"/>
              <a:t>PDU Session establishment</a:t>
            </a:r>
            <a:r>
              <a:rPr lang="en-US" sz="1800" u="sng" dirty="0"/>
              <a:t>: </a:t>
            </a:r>
            <a:r>
              <a:rPr lang="en-US" sz="1800" dirty="0"/>
              <a:t>This is to make consistence of the UE behavior. </a:t>
            </a:r>
          </a:p>
          <a:p>
            <a:endParaRPr lang="en-US" sz="1800" dirty="0">
              <a:solidFill>
                <a:srgbClr val="FF0000"/>
              </a:solidFill>
            </a:endParaRPr>
          </a:p>
          <a:p>
            <a:r>
              <a:rPr lang="en-US" sz="1800" b="1" u="sng" dirty="0">
                <a:solidFill>
                  <a:srgbClr val="FF0000"/>
                </a:solidFill>
              </a:rPr>
              <a:t>C2:  Take S2-185093 as base line. 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83372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7658100" cy="1143000"/>
          </a:xfrm>
        </p:spPr>
        <p:txBody>
          <a:bodyPr/>
          <a:lstStyle/>
          <a:p>
            <a:r>
              <a:rPr lang="en-US" dirty="0"/>
              <a:t>Topic 3:  EBI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0" y="1417638"/>
            <a:ext cx="8839200" cy="4525963"/>
          </a:xfrm>
        </p:spPr>
        <p:txBody>
          <a:bodyPr>
            <a:normAutofit/>
          </a:bodyPr>
          <a:lstStyle/>
          <a:p>
            <a:r>
              <a:rPr lang="en-US" sz="1800" b="1" dirty="0"/>
              <a:t>S2-184716 23.502 CR0383R8: EBI allocation and slicing interworking with EPS</a:t>
            </a:r>
          </a:p>
          <a:p>
            <a:pPr marL="0" indent="0">
              <a:buNone/>
            </a:pPr>
            <a:endParaRPr lang="en-US" sz="1800" dirty="0"/>
          </a:p>
          <a:p>
            <a:pPr lvl="1"/>
            <a:r>
              <a:rPr lang="en-US" sz="1800" dirty="0"/>
              <a:t>Multiple PDU sessions for the same DNN but different S-NSSAI scenario, </a:t>
            </a:r>
            <a:r>
              <a:rPr lang="en-US" altLang="zh-CN" sz="1800" dirty="0"/>
              <a:t>Same PGW-C+SMF case</a:t>
            </a:r>
            <a:endParaRPr lang="en-US" sz="1800" dirty="0"/>
          </a:p>
          <a:p>
            <a:pPr lvl="2"/>
            <a:r>
              <a:rPr lang="en-US" sz="1800" dirty="0"/>
              <a:t>Case 1: Served by one Common UPF, all PDU Session associated with this UPF  are requested by SMF for EBI application. </a:t>
            </a:r>
          </a:p>
          <a:p>
            <a:pPr lvl="2"/>
            <a:r>
              <a:rPr lang="en-US" sz="1800" dirty="0"/>
              <a:t>Case 2:  Served by different UPF, only one UPF  and its associated PDU Session is selected by SMF for EBI application. </a:t>
            </a:r>
          </a:p>
          <a:p>
            <a:endParaRPr lang="en-US" sz="1800" dirty="0"/>
          </a:p>
          <a:p>
            <a:r>
              <a:rPr lang="en-US" altLang="zh-CN" sz="1800" b="1" u="sng" dirty="0">
                <a:solidFill>
                  <a:srgbClr val="FF0000"/>
                </a:solidFill>
              </a:rPr>
              <a:t>C3:  Take S2-184716 as base line.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807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/>
              <a:t>Topic 4 clarification 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4301332"/>
            <a:ext cx="8724900" cy="1905000"/>
          </a:xfrm>
        </p:spPr>
        <p:txBody>
          <a:bodyPr>
            <a:normAutofit fontScale="92500" lnSpcReduction="10000"/>
          </a:bodyPr>
          <a:lstStyle/>
          <a:p>
            <a:r>
              <a:rPr lang="en-US" sz="1900" dirty="0"/>
              <a:t>Remove “received from PGW-C/SMF” as PDU Session ID is not received from PGW-C/SMF </a:t>
            </a:r>
          </a:p>
          <a:p>
            <a:endParaRPr lang="en-US" sz="1900" dirty="0"/>
          </a:p>
          <a:p>
            <a:r>
              <a:rPr lang="en-US" altLang="zh-CN" sz="1900" b="1" dirty="0"/>
              <a:t>NAS layer the S-NSSAI deleted part is to be changed back. </a:t>
            </a:r>
          </a:p>
          <a:p>
            <a:endParaRPr lang="en-US" sz="1900" dirty="0"/>
          </a:p>
          <a:p>
            <a:r>
              <a:rPr lang="en-US" sz="1900" b="1" u="sng" dirty="0">
                <a:solidFill>
                  <a:srgbClr val="FF0000"/>
                </a:solidFill>
              </a:rPr>
              <a:t>C4: the S-NSSAI original deleted is to be recovered.</a:t>
            </a:r>
          </a:p>
          <a:p>
            <a:endParaRPr lang="en-US" sz="2000" dirty="0"/>
          </a:p>
          <a:p>
            <a:pPr lvl="2"/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1390"/>
            <a:ext cx="9144000" cy="179644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92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/>
              <a:t>S2-184813, 23.502 CR0369R2: Clarification on the EBI assignment, PDU session ID list in Registration and PDU session correlation.</a:t>
            </a:r>
          </a:p>
        </p:txBody>
      </p:sp>
    </p:spTree>
    <p:extLst>
      <p:ext uri="{BB962C8B-B14F-4D97-AF65-F5344CB8AC3E}">
        <p14:creationId xmlns:p14="http://schemas.microsoft.com/office/powerpoint/2010/main" val="376377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E0437F-CB5D-45C2-8B52-3F8D58D4A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19077"/>
            <a:ext cx="6834188" cy="1143000"/>
          </a:xfrm>
        </p:spPr>
        <p:txBody>
          <a:bodyPr/>
          <a:lstStyle/>
          <a:p>
            <a:r>
              <a:rPr lang="en-US" dirty="0"/>
              <a:t>Topic 5 IWK subscription</a:t>
            </a:r>
            <a:endParaRPr lang="en-US" sz="24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0F26ECCA-B27E-497A-8A3C-E17216015A49}"/>
              </a:ext>
            </a:extLst>
          </p:cNvPr>
          <p:cNvSpPr txBox="1">
            <a:spLocks/>
          </p:cNvSpPr>
          <p:nvPr/>
        </p:nvSpPr>
        <p:spPr bwMode="auto">
          <a:xfrm>
            <a:off x="0" y="1270796"/>
            <a:ext cx="8991600" cy="464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/>
              <a:t>S2-185109 23.502 CR0454: Subscription of supporting interworking with EPS</a:t>
            </a:r>
          </a:p>
          <a:p>
            <a:endParaRPr lang="en-US" sz="1800" kern="0" dirty="0"/>
          </a:p>
          <a:p>
            <a:r>
              <a:rPr lang="en-US" sz="1800" kern="0" dirty="0"/>
              <a:t> Add the subscription parameter into the  UDM subscription table. </a:t>
            </a:r>
          </a:p>
          <a:p>
            <a:r>
              <a:rPr lang="en-US" sz="1800" kern="0" dirty="0"/>
              <a:t> Clarify the condition when the PGW-C+SMF do the EBI allocation, i.e. only if the subscription data for the DNN and S-NSSAI associated with this PDU session indicates support for interworking with EPS</a:t>
            </a:r>
          </a:p>
          <a:p>
            <a:endParaRPr lang="en-US" sz="1800" kern="0" dirty="0"/>
          </a:p>
          <a:p>
            <a:r>
              <a:rPr lang="en-US" sz="1800" kern="0" dirty="0"/>
              <a:t>There some UE granularity PDU Session subscription data, e.g. SSC mode, PDU type, which will impact the IWK. It is better to also introduce the Per UE granularity IWK subscription . </a:t>
            </a:r>
          </a:p>
          <a:p>
            <a:pPr marL="0" indent="0">
              <a:buNone/>
            </a:pPr>
            <a:endParaRPr lang="en-US" sz="1800" kern="0" dirty="0"/>
          </a:p>
          <a:p>
            <a:r>
              <a:rPr lang="en-US" sz="1800" b="1" u="sng" kern="0" dirty="0">
                <a:solidFill>
                  <a:srgbClr val="FF0000"/>
                </a:solidFill>
              </a:rPr>
              <a:t>Suggestion, take S2-185109 as base line for alignment work</a:t>
            </a:r>
            <a:r>
              <a:rPr lang="en-US" sz="1800" b="1" u="sng" kern="0">
                <a:solidFill>
                  <a:srgbClr val="FF0000"/>
                </a:solidFill>
              </a:rPr>
              <a:t>. </a:t>
            </a:r>
            <a:endParaRPr lang="en-US" sz="1800" b="1" u="sng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6403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2035</TotalTime>
  <Words>1396</Words>
  <Application>Microsoft Office PowerPoint</Application>
  <PresentationFormat>全屏显示(4:3)</PresentationFormat>
  <Paragraphs>243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宋体</vt:lpstr>
      <vt:lpstr>Arial</vt:lpstr>
      <vt:lpstr>Calibri</vt:lpstr>
      <vt:lpstr>Times New Roman</vt:lpstr>
      <vt:lpstr>3gpp</vt:lpstr>
      <vt:lpstr>  </vt:lpstr>
      <vt:lpstr>6.5.1 Slice IWK Related Contribution</vt:lpstr>
      <vt:lpstr>Topic 1:  V-S-NSSAI in the RAN/UE for HR case during IRAT mobility </vt:lpstr>
      <vt:lpstr>Topic 1:  V-S-NSSAI in the RAN/UE for HR case during IRAT mobility </vt:lpstr>
      <vt:lpstr>Topic 1:  V-S-NSSAI in the RAN/UE for HR case during IRAT mobility </vt:lpstr>
      <vt:lpstr>Topic 2:  IWK without N26 case</vt:lpstr>
      <vt:lpstr>Topic 3:  EBI allocation</vt:lpstr>
      <vt:lpstr>Topic 4 clarification </vt:lpstr>
      <vt:lpstr>Topic 5 IWK subscription</vt:lpstr>
      <vt:lpstr>Summary of each topic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Zhufenqin</cp:lastModifiedBy>
  <cp:revision>1554</cp:revision>
  <dcterms:created xsi:type="dcterms:W3CDTF">2013-07-29T09:19:59Z</dcterms:created>
  <dcterms:modified xsi:type="dcterms:W3CDTF">2018-05-31T20:49:44Z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1495719496</vt:lpwstr>
  </property>
  <property fmtid="{D5CDD505-2E9C-101B-9397-08002B2CF9AE}" pid="6" name="_2015_ms_pID_725343">
    <vt:lpwstr>(3)lMvePQhpGbImtocMB5MtJAFmX2HJMAKSr0Q380r3We1wqsFYItKF0l5eF+0HbXgPzGGmNz5Y
JRdUHmVwI2XaCPghxx/GTnQdz9RI9OXOACwx5DGZGVHf9SwVcnzQ6INxk8rFVPAQu4HaybfW
rKViKqxbHluvyU3xC89v/DmHHXxIjgQzXyYby2h3TI1dACOVb73047f+pERNyNXdknWYJ/mQ
XbU7kw9NPyFF1+sSlu</vt:lpwstr>
  </property>
  <property fmtid="{D5CDD505-2E9C-101B-9397-08002B2CF9AE}" pid="7" name="_2015_ms_pID_7253431">
    <vt:lpwstr>OsiMLOPmMzxmp/gzKaeS/aF0Cp+D7HgZgYbOw6cGqE/SjbGGoNJxxc
wFWUd0i6zI0Zo/6TzO7UXu09X2yT9/9wP1DycrTHDTla2miOQuiyE/x0mI4GfPelOWtgo2GS
IK5aqAgo7U15IhjLYvvAabrOXuO7ZI4XMxEVAnhbt18m3Ji/tilRZrUeBrTAcn6Nm10QzbtO
oByu/y+YeGCjs2+gSBxTCSzOICgR5YbgGxxP</vt:lpwstr>
  </property>
  <property fmtid="{D5CDD505-2E9C-101B-9397-08002B2CF9AE}" pid="8" name="_2015_ms_pID_7253432">
    <vt:lpwstr>fQ==</vt:lpwstr>
  </property>
</Properties>
</file>