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5">
  <p:sldMasterIdLst>
    <p:sldMasterId id="2147483675" r:id="rId1"/>
    <p:sldMasterId id="2147483676" r:id="rId2"/>
    <p:sldMasterId id="2147483677" r:id="rId3"/>
    <p:sldMasterId id="2147483680" r:id="rId4"/>
  </p:sldMasterIdLst>
  <p:notesMasterIdLst>
    <p:notesMasterId r:id="rId18"/>
  </p:notesMasterIdLst>
  <p:sldIdLst>
    <p:sldId id="262" r:id="rId5"/>
    <p:sldId id="298" r:id="rId6"/>
    <p:sldId id="263" r:id="rId7"/>
    <p:sldId id="289" r:id="rId8"/>
    <p:sldId id="291" r:id="rId9"/>
    <p:sldId id="300" r:id="rId10"/>
    <p:sldId id="299" r:id="rId11"/>
    <p:sldId id="292" r:id="rId12"/>
    <p:sldId id="295" r:id="rId13"/>
    <p:sldId id="296" r:id="rId14"/>
    <p:sldId id="293" r:id="rId15"/>
    <p:sldId id="297" r:id="rId16"/>
    <p:sldId id="268" r:id="rId17"/>
  </p:sldIdLst>
  <p:sldSz cx="9144000" cy="5143500" type="screen16x9"/>
  <p:notesSz cx="7077075" cy="9363075"/>
  <p:defaultTextStyle>
    <a:defPPr>
      <a:defRPr lang="zh-CN"/>
    </a:defPPr>
    <a:lvl1pPr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1pPr>
    <a:lvl2pPr marL="4572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2pPr>
    <a:lvl3pPr marL="9144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3pPr>
    <a:lvl4pPr marL="13716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4pPr>
    <a:lvl5pPr marL="18288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5pPr>
    <a:lvl6pPr marL="2286000" algn="l" defTabSz="914400" rtl="0" eaLnBrk="1" latinLnBrk="0" hangingPunct="1">
      <a:defRPr kern="1200">
        <a:solidFill>
          <a:schemeClr val="tx1"/>
        </a:solidFill>
        <a:latin typeface="Calibri" pitchFamily="34" charset="0"/>
        <a:ea typeface="宋体" pitchFamily="2" charset="-122"/>
        <a:cs typeface="Arial" pitchFamily="34" charset="0"/>
      </a:defRPr>
    </a:lvl6pPr>
    <a:lvl7pPr marL="2743200" algn="l" defTabSz="914400" rtl="0" eaLnBrk="1" latinLnBrk="0" hangingPunct="1">
      <a:defRPr kern="1200">
        <a:solidFill>
          <a:schemeClr val="tx1"/>
        </a:solidFill>
        <a:latin typeface="Calibri" pitchFamily="34" charset="0"/>
        <a:ea typeface="宋体" pitchFamily="2" charset="-122"/>
        <a:cs typeface="Arial" pitchFamily="34" charset="0"/>
      </a:defRPr>
    </a:lvl7pPr>
    <a:lvl8pPr marL="3200400" algn="l" defTabSz="914400" rtl="0" eaLnBrk="1" latinLnBrk="0" hangingPunct="1">
      <a:defRPr kern="1200">
        <a:solidFill>
          <a:schemeClr val="tx1"/>
        </a:solidFill>
        <a:latin typeface="Calibri" pitchFamily="34" charset="0"/>
        <a:ea typeface="宋体" pitchFamily="2" charset="-122"/>
        <a:cs typeface="Arial" pitchFamily="34" charset="0"/>
      </a:defRPr>
    </a:lvl8pPr>
    <a:lvl9pPr marL="3657600" algn="l" defTabSz="914400" rtl="0" eaLnBrk="1" latinLnBrk="0" hangingPunct="1">
      <a:defRPr kern="1200">
        <a:solidFill>
          <a:schemeClr val="tx1"/>
        </a:solidFill>
        <a:latin typeface="Calibri" pitchFamily="34" charset="0"/>
        <a:ea typeface="宋体" pitchFamily="2" charset="-122"/>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8FD4"/>
    <a:srgbClr val="5ACBF5"/>
    <a:srgbClr val="8CC63E"/>
    <a:srgbClr val="0070B1"/>
    <a:srgbClr val="00ABBD"/>
    <a:srgbClr val="00AEEF"/>
    <a:srgbClr val="0089CF"/>
    <a:srgbClr val="005B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65440" autoAdjust="0"/>
  </p:normalViewPr>
  <p:slideViewPr>
    <p:cSldViewPr snapToGrid="0" snapToObjects="1">
      <p:cViewPr varScale="1">
        <p:scale>
          <a:sx n="80" d="100"/>
          <a:sy n="80" d="100"/>
        </p:scale>
        <p:origin x="-82" y="-403"/>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08438" y="0"/>
            <a:ext cx="3067050" cy="468313"/>
          </a:xfrm>
          <a:prstGeom prst="rect">
            <a:avLst/>
          </a:prstGeom>
        </p:spPr>
        <p:txBody>
          <a:bodyPr vert="horz" lIns="91440" tIns="45720" rIns="91440" bIns="45720" rtlCol="0"/>
          <a:lstStyle>
            <a:lvl1pPr algn="r">
              <a:defRPr sz="1200"/>
            </a:lvl1pPr>
          </a:lstStyle>
          <a:p>
            <a:fld id="{B4DA36CE-2A56-44F3-B237-3030936C53F9}" type="datetimeFigureOut">
              <a:rPr lang="en-US" smtClean="0"/>
              <a:t>10/12/2017</a:t>
            </a:fld>
            <a:endParaRPr lang="en-US"/>
          </a:p>
        </p:txBody>
      </p:sp>
      <p:sp>
        <p:nvSpPr>
          <p:cNvPr id="4" name="Slide Image Placeholder 3"/>
          <p:cNvSpPr>
            <a:spLocks noGrp="1" noRot="1" noChangeAspect="1"/>
          </p:cNvSpPr>
          <p:nvPr>
            <p:ph type="sldImg" idx="2"/>
          </p:nvPr>
        </p:nvSpPr>
        <p:spPr>
          <a:xfrm>
            <a:off x="417513" y="701675"/>
            <a:ext cx="6242050" cy="35115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8025" y="4448175"/>
            <a:ext cx="5661025" cy="421322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3175"/>
            <a:ext cx="3067050" cy="4683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08438" y="8893175"/>
            <a:ext cx="3067050" cy="468313"/>
          </a:xfrm>
          <a:prstGeom prst="rect">
            <a:avLst/>
          </a:prstGeom>
        </p:spPr>
        <p:txBody>
          <a:bodyPr vert="horz" lIns="91440" tIns="45720" rIns="91440" bIns="45720" rtlCol="0" anchor="b"/>
          <a:lstStyle>
            <a:lvl1pPr algn="r">
              <a:defRPr sz="1200"/>
            </a:lvl1pPr>
          </a:lstStyle>
          <a:p>
            <a:fld id="{341D7E8F-185F-459C-B4BE-36E78BABFF34}" type="slidenum">
              <a:rPr lang="en-US" smtClean="0"/>
              <a:t>‹#›</a:t>
            </a:fld>
            <a:endParaRPr lang="en-US"/>
          </a:p>
        </p:txBody>
      </p:sp>
    </p:spTree>
    <p:extLst>
      <p:ext uri="{BB962C8B-B14F-4D97-AF65-F5344CB8AC3E}">
        <p14:creationId xmlns:p14="http://schemas.microsoft.com/office/powerpoint/2010/main" val="6100605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1D7E8F-185F-459C-B4BE-36E78BABFF34}" type="slidenum">
              <a:rPr lang="en-US" smtClean="0"/>
              <a:t>10</a:t>
            </a:fld>
            <a:endParaRPr lang="en-US"/>
          </a:p>
        </p:txBody>
      </p:sp>
    </p:spTree>
    <p:extLst>
      <p:ext uri="{BB962C8B-B14F-4D97-AF65-F5344CB8AC3E}">
        <p14:creationId xmlns:p14="http://schemas.microsoft.com/office/powerpoint/2010/main" val="1940418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smtClean="0">
                <a:solidFill>
                  <a:srgbClr val="FFFFFF"/>
                </a:solidFill>
                <a:latin typeface="微软雅黑" pitchFamily="34" charset="-122"/>
                <a:cs typeface="Arial" pitchFamily="34" charset="0"/>
              </a:rPr>
              <a:t>单击此处编辑母版文本样式</a:t>
            </a:r>
          </a:p>
        </p:txBody>
      </p:sp>
      <p:sp>
        <p:nvSpPr>
          <p:cNvPr id="5" name="Subtitle 6"/>
          <p:cNvSpPr>
            <a:spLocks noGrp="1"/>
          </p:cNvSpPr>
          <p:nvPr userDrawn="1">
            <p:ph type="subTitle" idx="4294967295"/>
          </p:nvPr>
        </p:nvSpPr>
        <p:spPr>
          <a:xfrm>
            <a:off x="430213" y="1314450"/>
            <a:ext cx="6400800" cy="561975"/>
          </a:xfrm>
        </p:spPr>
        <p:txBody>
          <a:bodyPr/>
          <a:lstStyle/>
          <a:p>
            <a:pPr>
              <a:lnSpc>
                <a:spcPct val="100000"/>
              </a:lnSpc>
            </a:pPr>
            <a:r>
              <a:rPr lang="zh-CN" altLang="en-US" sz="2200" smtClean="0">
                <a:solidFill>
                  <a:srgbClr val="8CC63E"/>
                </a:solidFill>
                <a:latin typeface="微软雅黑" pitchFamily="34" charset="-122"/>
              </a:rPr>
              <a:t>单击此处编辑母版副标题样式</a:t>
            </a:r>
            <a:endParaRPr lang="en-US" sz="2200">
              <a:solidFill>
                <a:srgbClr val="8CC63E"/>
              </a:solidFill>
              <a:latin typeface="微软雅黑" pitchFamily="34" charset="-122"/>
            </a:endParaRPr>
          </a:p>
        </p:txBody>
      </p:sp>
      <p:sp>
        <p:nvSpPr>
          <p:cNvPr id="7" name="Title 7"/>
          <p:cNvSpPr>
            <a:spLocks noGrp="1"/>
          </p:cNvSpPr>
          <p:nvPr userDrawn="1">
            <p:ph type="ctrTitle" idx="4294967295"/>
          </p:nvPr>
        </p:nvSpPr>
        <p:spPr>
          <a:xfrm>
            <a:off x="430213" y="860425"/>
            <a:ext cx="6400800" cy="444500"/>
          </a:xfrm>
        </p:spPr>
        <p:txBody>
          <a:bodyPr/>
          <a:lstStyle/>
          <a:p>
            <a:r>
              <a:rPr lang="zh-CN" altLang="en-US" sz="2800" b="1" smtClean="0">
                <a:solidFill>
                  <a:schemeClr val="bg1"/>
                </a:solidFill>
                <a:latin typeface="微软雅黑" pitchFamily="34" charset="-122"/>
              </a:rPr>
              <a:t>单击此处编辑母版标题样式</a:t>
            </a:r>
            <a:endParaRPr lang="en-US" sz="2800" b="1" dirty="0">
              <a:solidFill>
                <a:schemeClr val="bg1"/>
              </a:solidFill>
              <a:latin typeface="微软雅黑"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a:spLocks/>
          </p:cNvSpPr>
          <p:nvPr userDrawn="1"/>
        </p:nvSpPr>
        <p:spPr bwMode="auto">
          <a:xfrm>
            <a:off x="1338944" y="1396723"/>
            <a:ext cx="3347356" cy="11017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zh-CN" sz="4800" b="0" i="0" u="none" strike="noStrike" kern="0" cap="none" spc="0" normalizeH="0" baseline="0" noProof="0" dirty="0" smtClean="0">
                <a:ln>
                  <a:noFill/>
                </a:ln>
                <a:solidFill>
                  <a:schemeClr val="bg1"/>
                </a:solidFill>
                <a:effectLst/>
                <a:uLnTx/>
                <a:uFillTx/>
                <a:latin typeface="+mj-lt"/>
                <a:ea typeface="+mj-ea"/>
                <a:cs typeface="+mj-cs"/>
              </a:rPr>
              <a:t>Thank You</a:t>
            </a:r>
            <a:r>
              <a:rPr kumimoji="0" lang="zh-CN" altLang="en-US" sz="4800" b="0" i="0" u="none" strike="noStrike" kern="0" cap="none" spc="0" normalizeH="0" baseline="0" noProof="0" dirty="0" smtClean="0">
                <a:ln>
                  <a:noFill/>
                </a:ln>
                <a:solidFill>
                  <a:schemeClr val="bg1"/>
                </a:solidFill>
                <a:effectLst/>
                <a:uLnTx/>
                <a:uFillTx/>
                <a:latin typeface="+mj-lt"/>
                <a:ea typeface="+mj-ea"/>
                <a:cs typeface="+mj-cs"/>
              </a:rPr>
              <a:t>！</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chemeClr val="bg1"/>
                </a:solidFill>
                <a:latin typeface="Arial" pitchFamily="34" charset="0"/>
                <a:ea typeface="Heiti SC Light"/>
                <a:cs typeface="Heiti SC Light"/>
              </a:rPr>
              <a:t>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Size：32-24-pt</a:t>
            </a:r>
          </a:p>
          <a:p>
            <a:pPr defTabSz="935038"/>
            <a:r>
              <a:rPr lang="en-US" altLang="en-US" sz="800" noProof="1">
                <a:solidFill>
                  <a:schemeClr val="bg1"/>
                </a:solidFill>
                <a:latin typeface="Arial" pitchFamily="34" charset="0"/>
                <a:ea typeface="Heiti SC Light"/>
                <a:cs typeface="Heiti SC Light"/>
              </a:rPr>
              <a:t>Color：The ZTE blue </a:t>
            </a:r>
          </a:p>
          <a:p>
            <a:pPr defTabSz="935038"/>
            <a:endParaRPr lang="en-US" altLang="en-US" sz="900" noProof="1">
              <a:solidFill>
                <a:schemeClr val="bg1"/>
              </a:solidFill>
              <a:latin typeface="Arial" pitchFamily="34" charset="0"/>
              <a:ea typeface="Heiti SC Light"/>
              <a:cs typeface="Heiti SC Light"/>
            </a:endParaRPr>
          </a:p>
          <a:p>
            <a:pPr defTabSz="935038"/>
            <a:r>
              <a:rPr lang="en-US" altLang="en-US" sz="900" noProof="1">
                <a:solidFill>
                  <a:schemeClr val="bg1"/>
                </a:solidFill>
                <a:latin typeface="Arial" pitchFamily="34" charset="0"/>
                <a:ea typeface="Heiti SC Light"/>
                <a:cs typeface="Heiti SC Light"/>
              </a:rPr>
              <a:t>Subtitle: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Size：20pt</a:t>
            </a:r>
          </a:p>
          <a:p>
            <a:pPr defTabSz="935038"/>
            <a:r>
              <a:rPr lang="en-US" altLang="en-US" sz="800" noProof="1">
                <a:solidFill>
                  <a:schemeClr val="bg1"/>
                </a:solidFill>
                <a:latin typeface="Arial" pitchFamily="34" charset="0"/>
                <a:ea typeface="Heiti SC Light"/>
                <a:cs typeface="Heiti SC Light"/>
              </a:rPr>
              <a:t>Color: The ZTE green</a:t>
            </a: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headEnd/>
            <a:tailEnd/>
          </a:ln>
        </p:spPr>
        <p:txBody>
          <a:bodyPr wrap="none">
            <a:spAutoFit/>
          </a:bodyPr>
          <a:lstStyle/>
          <a:p>
            <a:endParaRPr lang="en-US">
              <a:latin typeface="Arial"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headEnd/>
            <a:tailEnd/>
          </a:ln>
        </p:spPr>
        <p:txBody>
          <a:bodyPr wrap="none">
            <a:spAutoFit/>
          </a:bodyPr>
          <a:lstStyle/>
          <a:p>
            <a:endParaRPr lang="en-US">
              <a:latin typeface="Arial"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headEnd/>
            <a:tailEnd/>
          </a:ln>
        </p:spPr>
        <p:txBody>
          <a:bodyPr wrap="none">
            <a:spAutoFit/>
          </a:bodyPr>
          <a:lstStyle/>
          <a:p>
            <a:endParaRPr lang="en-US">
              <a:latin typeface="Arial" pitchFamily="34" charset="0"/>
            </a:endParaRPr>
          </a:p>
        </p:txBody>
      </p:sp>
      <p:grpSp>
        <p:nvGrpSpPr>
          <p:cNvPr id="2054" name="组 5"/>
          <p:cNvGrpSpPr>
            <a:grpSpLocks/>
          </p:cNvGrpSpPr>
          <p:nvPr/>
        </p:nvGrpSpPr>
        <p:grpSpPr bwMode="auto">
          <a:xfrm>
            <a:off x="9364663" y="3851275"/>
            <a:ext cx="1392237" cy="989013"/>
            <a:chOff x="0" y="0"/>
            <a:chExt cx="1392554" cy="989008"/>
          </a:xfrm>
        </p:grpSpPr>
        <p:grpSp>
          <p:nvGrpSpPr>
            <p:cNvPr id="2055" name="组 6"/>
            <p:cNvGrpSpPr>
              <a:grpSpLocks/>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G143, B212</a:t>
                </a:r>
                <a:endParaRPr lang="zh-CN" altLang="en-US" sz="700" i="1">
                  <a:solidFill>
                    <a:schemeClr val="bg1"/>
                  </a:solidFill>
                  <a:latin typeface="Arial" pitchFamily="34" charset="0"/>
                </a:endParaRPr>
              </a:p>
            </p:txBody>
          </p:sp>
        </p:grpSp>
        <p:grpSp>
          <p:nvGrpSpPr>
            <p:cNvPr id="2058" name="组 9"/>
            <p:cNvGrpSpPr>
              <a:grpSpLocks/>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R140,G198, B62</a:t>
                </a:r>
                <a:endParaRPr lang="zh-CN" altLang="en-US" sz="700" i="1">
                  <a:solidFill>
                    <a:schemeClr val="bg1"/>
                  </a:solidFill>
                  <a:latin typeface="Arial"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R90,G203, B245</a:t>
              </a:r>
              <a:endParaRPr lang="zh-CN" altLang="en-US" sz="700" i="1">
                <a:solidFill>
                  <a:schemeClr val="bg1"/>
                </a:solidFill>
                <a:latin typeface="Arial"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headEnd/>
            <a:tailEnd/>
          </a:ln>
        </p:spPr>
        <p:txBody>
          <a:bodyPr wrap="none" lIns="0" tIns="0" rIns="0" bIns="0"/>
          <a:lstStyle/>
          <a:p>
            <a:endParaRPr lang="en-US">
              <a:latin typeface="Arial"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headEnd/>
            <a:tailEnd/>
          </a:ln>
        </p:spPr>
        <p:txBody>
          <a:bodyPr wrap="none" lIns="0" tIns="0" rIns="0" bIns="0"/>
          <a:lstStyle/>
          <a:p>
            <a:endParaRPr lang="en-US">
              <a:latin typeface="Arial"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pic>
        <p:nvPicPr>
          <p:cNvPr id="2067" name="Picture 19" descr="1-01"/>
          <p:cNvPicPr>
            <a:picLocks noChangeAspect="1" noChangeArrowheads="1"/>
          </p:cNvPicPr>
          <p:nvPr/>
        </p:nvPicPr>
        <p:blipFill>
          <a:blip r:embed="rId4"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8"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2pPr>
      <a:lvl3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3pPr>
      <a:lvl4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4pPr>
      <a:lvl5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5pPr>
      <a:lvl6pPr marL="4572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6pPr>
      <a:lvl7pPr marL="9144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7pPr>
      <a:lvl8pPr marL="13716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8pPr>
      <a:lvl9pPr marL="18288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eaLnBrk="1" fontAlgn="base" hangingPunct="1">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chemeClr val="bg1"/>
                </a:solidFill>
                <a:latin typeface="Arial" pitchFamily="34" charset="0"/>
                <a:ea typeface="Heiti SC Light"/>
                <a:cs typeface="Heiti SC Light"/>
              </a:rPr>
              <a:t>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Size：24pt</a:t>
            </a:r>
          </a:p>
          <a:p>
            <a:pPr defTabSz="935038"/>
            <a:r>
              <a:rPr lang="en-US" altLang="en-US" sz="800" noProof="1">
                <a:solidFill>
                  <a:schemeClr val="bg1"/>
                </a:solidFill>
                <a:latin typeface="Arial" pitchFamily="34" charset="0"/>
                <a:ea typeface="Heiti SC Light"/>
                <a:cs typeface="Heiti SC Light"/>
              </a:rPr>
              <a:t>Color：The ZTE blue </a:t>
            </a:r>
          </a:p>
          <a:p>
            <a:pPr defTabSz="935038"/>
            <a:endParaRPr lang="en-US" altLang="en-US" sz="900" noProof="1">
              <a:solidFill>
                <a:schemeClr val="bg1"/>
              </a:solidFill>
              <a:latin typeface="Arial" pitchFamily="34" charset="0"/>
              <a:ea typeface="Heiti SC Light"/>
              <a:cs typeface="Heiti SC Light"/>
            </a:endParaRPr>
          </a:p>
          <a:p>
            <a:pPr defTabSz="935038"/>
            <a:r>
              <a:rPr lang="en-US" altLang="en-US" sz="900" noProof="1">
                <a:solidFill>
                  <a:schemeClr val="bg1"/>
                </a:solidFill>
                <a:latin typeface="Arial" pitchFamily="34" charset="0"/>
                <a:ea typeface="Heiti SC Light"/>
                <a:cs typeface="Heiti SC Light"/>
              </a:rPr>
              <a:t>Subtitle: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Size：16-20pt</a:t>
            </a:r>
          </a:p>
          <a:p>
            <a:pPr defTabSz="935038"/>
            <a:r>
              <a:rPr lang="en-US" altLang="en-US" sz="800" noProof="1">
                <a:solidFill>
                  <a:schemeClr val="bg1"/>
                </a:solidFill>
                <a:latin typeface="Arial" pitchFamily="34" charset="0"/>
                <a:ea typeface="Heiti SC Light"/>
                <a:cs typeface="Heiti SC Light"/>
              </a:rPr>
              <a:t>Color: The ZTE green</a:t>
            </a:r>
          </a:p>
        </p:txBody>
      </p:sp>
      <p:grpSp>
        <p:nvGrpSpPr>
          <p:cNvPr id="3075" name="组 5"/>
          <p:cNvGrpSpPr>
            <a:grpSpLocks/>
          </p:cNvGrpSpPr>
          <p:nvPr/>
        </p:nvGrpSpPr>
        <p:grpSpPr bwMode="auto">
          <a:xfrm>
            <a:off x="9364663" y="3851275"/>
            <a:ext cx="1392237" cy="989013"/>
            <a:chOff x="0" y="0"/>
            <a:chExt cx="1392554" cy="989008"/>
          </a:xfrm>
        </p:grpSpPr>
        <p:grpSp>
          <p:nvGrpSpPr>
            <p:cNvPr id="3076" name="组 6"/>
            <p:cNvGrpSpPr>
              <a:grpSpLocks/>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G143, B212</a:t>
                </a:r>
                <a:endParaRPr lang="zh-CN" altLang="en-US" sz="700" i="1">
                  <a:solidFill>
                    <a:schemeClr val="bg1"/>
                  </a:solidFill>
                  <a:latin typeface="Arial" pitchFamily="34" charset="0"/>
                </a:endParaRPr>
              </a:p>
            </p:txBody>
          </p:sp>
        </p:grpSp>
        <p:grpSp>
          <p:nvGrpSpPr>
            <p:cNvPr id="3079" name="组 9"/>
            <p:cNvGrpSpPr>
              <a:grpSpLocks/>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R140,G198, B62</a:t>
                </a:r>
                <a:endParaRPr lang="zh-CN" altLang="en-US" sz="700" i="1">
                  <a:solidFill>
                    <a:schemeClr val="bg1"/>
                  </a:solidFill>
                  <a:latin typeface="Arial"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R90,G203, B245</a:t>
              </a:r>
              <a:endParaRPr lang="zh-CN" altLang="en-US" sz="700" i="1">
                <a:solidFill>
                  <a:schemeClr val="bg1"/>
                </a:solidFill>
                <a:latin typeface="Arial"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dirty="0" smtClean="0"/>
              <a:t>单击此处编辑母版文本样式</a:t>
            </a:r>
          </a:p>
          <a:p>
            <a:pPr lvl="1"/>
            <a:r>
              <a:rPr lang="zh-CN" dirty="0" smtClean="0"/>
              <a:t>二级</a:t>
            </a:r>
          </a:p>
          <a:p>
            <a:pPr lvl="2"/>
            <a:r>
              <a:rPr lang="zh-CN" dirty="0" smtClean="0"/>
              <a:t>三级</a:t>
            </a:r>
          </a:p>
          <a:p>
            <a:pPr lvl="3"/>
            <a:r>
              <a:rPr lang="zh-CN" dirty="0" smtClean="0"/>
              <a:t>四级</a:t>
            </a:r>
          </a:p>
          <a:p>
            <a:pPr lvl="4"/>
            <a:r>
              <a:rPr lang="zh-CN" dirty="0" smtClean="0"/>
              <a:t>五级</a:t>
            </a:r>
          </a:p>
        </p:txBody>
      </p:sp>
    </p:spTree>
  </p:cSld>
  <p:clrMap bg1="lt1" tx1="dk1" bg2="lt2" tx2="dk2" accent1="accent1" accent2="accent2" accent3="accent3" accent4="accent4" accent5="accent5" accent6="accent6" hlink="hlink" folHlink="folHlink"/>
  <p:sldLayoutIdLst>
    <p:sldLayoutId id="2147483709"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5"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chemeClr val="bg1"/>
                </a:solidFill>
                <a:latin typeface="Arial" pitchFamily="34" charset="0"/>
                <a:ea typeface="Heiti SC Light"/>
                <a:cs typeface="Heiti SC Light"/>
              </a:rPr>
              <a:t>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Size：22-24pt</a:t>
            </a:r>
          </a:p>
          <a:p>
            <a:pPr defTabSz="935038"/>
            <a:r>
              <a:rPr lang="en-US" altLang="en-US" sz="800" noProof="1">
                <a:solidFill>
                  <a:schemeClr val="bg1"/>
                </a:solidFill>
                <a:latin typeface="Arial" pitchFamily="34" charset="0"/>
                <a:ea typeface="Heiti SC Light"/>
                <a:cs typeface="Heiti SC Light"/>
              </a:rPr>
              <a:t>Color：The ZTE blue </a:t>
            </a:r>
          </a:p>
          <a:p>
            <a:pPr defTabSz="935038"/>
            <a:endParaRPr lang="en-US" altLang="en-US" sz="900" noProof="1">
              <a:solidFill>
                <a:schemeClr val="bg1"/>
              </a:solidFill>
              <a:latin typeface="Arial" pitchFamily="34" charset="0"/>
              <a:ea typeface="Heiti SC Light"/>
              <a:cs typeface="Heiti SC Light"/>
            </a:endParaRPr>
          </a:p>
          <a:p>
            <a:pPr defTabSz="935038"/>
            <a:r>
              <a:rPr lang="en-US" altLang="en-US" sz="900" noProof="1">
                <a:solidFill>
                  <a:schemeClr val="bg1"/>
                </a:solidFill>
                <a:latin typeface="Arial" pitchFamily="34" charset="0"/>
                <a:ea typeface="Heiti SC Light"/>
                <a:cs typeface="Heiti SC Light"/>
              </a:rPr>
              <a:t>Subtitle:</a:t>
            </a:r>
          </a:p>
          <a:p>
            <a:pPr defTabSz="935038"/>
            <a:r>
              <a:rPr lang="en-US" altLang="en-US" sz="800" noProof="1">
                <a:solidFill>
                  <a:schemeClr val="bg1"/>
                </a:solidFill>
                <a:latin typeface="Arial" pitchFamily="34" charset="0"/>
                <a:ea typeface="Heiti SC Light"/>
                <a:cs typeface="Heiti SC Light"/>
              </a:rPr>
              <a:t>Type：</a:t>
            </a:r>
            <a:r>
              <a:rPr lang="en-US" altLang="en-US" sz="800" noProof="1">
                <a:solidFill>
                  <a:schemeClr val="bg1"/>
                </a:solidFill>
                <a:latin typeface="Arial" pitchFamily="34" charset="0"/>
                <a:ea typeface="MS PGothic" pitchFamily="34" charset="-128"/>
              </a:rPr>
              <a:t>Arial</a:t>
            </a:r>
            <a:endParaRPr lang="en-US" sz="80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Size：14-18pt</a:t>
            </a:r>
          </a:p>
          <a:p>
            <a:pPr defTabSz="935038"/>
            <a:r>
              <a:rPr lang="en-US" altLang="en-US" sz="800" noProof="1">
                <a:solidFill>
                  <a:schemeClr val="bg1"/>
                </a:solidFill>
                <a:latin typeface="Arial" pitchFamily="34" charset="0"/>
                <a:ea typeface="Heiti SC Light"/>
                <a:cs typeface="Heiti SC Light"/>
              </a:rPr>
              <a:t>Color: The ZTE green</a:t>
            </a:r>
          </a:p>
        </p:txBody>
      </p:sp>
      <p:grpSp>
        <p:nvGrpSpPr>
          <p:cNvPr id="4100" name="组 5"/>
          <p:cNvGrpSpPr>
            <a:grpSpLocks/>
          </p:cNvGrpSpPr>
          <p:nvPr/>
        </p:nvGrpSpPr>
        <p:grpSpPr bwMode="auto">
          <a:xfrm>
            <a:off x="9364663" y="3851275"/>
            <a:ext cx="1392237" cy="989013"/>
            <a:chOff x="0" y="0"/>
            <a:chExt cx="1392554" cy="989008"/>
          </a:xfrm>
        </p:grpSpPr>
        <p:grpSp>
          <p:nvGrpSpPr>
            <p:cNvPr id="4101" name="组 6"/>
            <p:cNvGrpSpPr>
              <a:grpSpLocks/>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G143, B212</a:t>
                </a:r>
                <a:endParaRPr lang="zh-CN" altLang="en-US" sz="700" i="1">
                  <a:solidFill>
                    <a:schemeClr val="bg1"/>
                  </a:solidFill>
                  <a:latin typeface="Arial" pitchFamily="34" charset="0"/>
                </a:endParaRPr>
              </a:p>
            </p:txBody>
          </p:sp>
        </p:grpSp>
        <p:grpSp>
          <p:nvGrpSpPr>
            <p:cNvPr id="4104" name="组 9"/>
            <p:cNvGrpSpPr>
              <a:grpSpLocks/>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R140,G198, B62</a:t>
                </a:r>
                <a:endParaRPr lang="zh-CN" altLang="en-US" sz="700" i="1">
                  <a:solidFill>
                    <a:schemeClr val="bg1"/>
                  </a:solidFill>
                  <a:latin typeface="Arial"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R90,G203, B245</a:t>
              </a:r>
              <a:endParaRPr lang="zh-CN" altLang="en-US" sz="700" i="1">
                <a:solidFill>
                  <a:schemeClr val="bg1"/>
                </a:solidFill>
                <a:latin typeface="Arial"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headEnd/>
            <a:tailEnd/>
          </a:ln>
        </p:spPr>
        <p:txBody>
          <a:bodyPr lIns="0" tIns="0" rIns="0" bIns="0"/>
          <a:lstStyle/>
          <a:p>
            <a:r>
              <a:rPr lang="en-US" sz="600" dirty="0">
                <a:solidFill>
                  <a:srgbClr val="7F7F7F"/>
                </a:solidFill>
                <a:latin typeface="Arial" pitchFamily="34" charset="0"/>
              </a:rPr>
              <a:t>© </a:t>
            </a:r>
            <a:r>
              <a:rPr lang="en-US" sz="600" dirty="0" smtClean="0">
                <a:solidFill>
                  <a:srgbClr val="7F7F7F"/>
                </a:solidFill>
                <a:latin typeface="Arial" pitchFamily="34" charset="0"/>
              </a:rPr>
              <a:t>ZTE</a:t>
            </a:r>
            <a:r>
              <a:rPr lang="en-US" sz="600" baseline="0" dirty="0" smtClean="0">
                <a:solidFill>
                  <a:srgbClr val="7F7F7F"/>
                </a:solidFill>
                <a:latin typeface="Arial" pitchFamily="34" charset="0"/>
              </a:rPr>
              <a:t> </a:t>
            </a:r>
            <a:r>
              <a:rPr lang="en-US" sz="600" dirty="0" smtClean="0">
                <a:solidFill>
                  <a:srgbClr val="7F7F7F"/>
                </a:solidFill>
                <a:latin typeface="Arial" pitchFamily="34" charset="0"/>
              </a:rPr>
              <a:t>All </a:t>
            </a:r>
            <a:r>
              <a:rPr lang="en-US" sz="600" dirty="0">
                <a:solidFill>
                  <a:srgbClr val="7F7F7F"/>
                </a:solidFill>
                <a:latin typeface="Arial" pitchFamily="34" charset="0"/>
              </a:rPr>
              <a:t>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headEnd/>
            <a:tailEnd/>
          </a:ln>
        </p:spPr>
        <p:txBody>
          <a:bodyPr anchor="ctr"/>
          <a:lstStyle/>
          <a:p>
            <a:fld id="{63A232AC-B835-42C1-99DB-2C459B2C1403}" type="slidenum">
              <a:rPr lang="en-US" sz="800">
                <a:solidFill>
                  <a:srgbClr val="404040"/>
                </a:solidFill>
                <a:latin typeface="Arial" pitchFamily="34" charset="0"/>
              </a:rPr>
              <a:pPr/>
              <a:t>‹#›</a:t>
            </a:fld>
            <a:endParaRPr lang="en-US" sz="800">
              <a:solidFill>
                <a:srgbClr val="404040"/>
              </a:solidFill>
              <a:latin typeface="Arial"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spTree>
  </p:cSld>
  <p:clrMap bg1="lt1" tx1="dk1" bg2="lt2" tx2="dk2" accent1="accent1" accent2="accent2" accent3="accent3" accent4="accent4" accent5="accent5" accent6="accent6" hlink="hlink" folHlink="folHlink"/>
  <p:sldLayoutIdLst>
    <p:sldLayoutId id="2147483715" r:id="rId1"/>
    <p:sldLayoutId id="2147483717" r:id="rId2"/>
    <p:sldLayoutId id="2147483758"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3"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spTree>
  </p:cSld>
  <p:clrMap bg1="lt1" tx1="dk1" bg2="lt2" tx2="dk2" accent1="accent1" accent2="accent2" accent3="accent3" accent4="accent4" accent5="accent5" accent6="accent6" hlink="hlink" folHlink="folHlink"/>
  <p:sldLayoutIdLst>
    <p:sldLayoutId id="2147483748"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9219" name="Subtitle 6"/>
          <p:cNvSpPr>
            <a:spLocks noGrp="1"/>
          </p:cNvSpPr>
          <p:nvPr>
            <p:ph type="subTitle" idx="4294967295"/>
          </p:nvPr>
        </p:nvSpPr>
        <p:spPr>
          <a:xfrm>
            <a:off x="430212" y="1314450"/>
            <a:ext cx="7272445" cy="561975"/>
          </a:xfrm>
        </p:spPr>
        <p:txBody>
          <a:bodyPr/>
          <a:lstStyle/>
          <a:p>
            <a:pPr>
              <a:lnSpc>
                <a:spcPct val="100000"/>
              </a:lnSpc>
            </a:pPr>
            <a:endParaRPr lang="en-US" sz="2200" dirty="0">
              <a:solidFill>
                <a:srgbClr val="8CC63E"/>
              </a:solidFill>
              <a:latin typeface="微软雅黑" pitchFamily="34" charset="-122"/>
            </a:endParaRPr>
          </a:p>
          <a:p>
            <a:pPr>
              <a:lnSpc>
                <a:spcPct val="100000"/>
              </a:lnSpc>
            </a:pPr>
            <a:r>
              <a:rPr lang="en-US" sz="1800" b="1" i="1" dirty="0" smtClean="0">
                <a:solidFill>
                  <a:srgbClr val="8CC63E"/>
                </a:solidFill>
                <a:latin typeface="Palatino Linotype" panose="02040502050505030304" pitchFamily="18" charset="0"/>
              </a:rPr>
              <a:t>Tricci So </a:t>
            </a:r>
          </a:p>
          <a:p>
            <a:pPr>
              <a:lnSpc>
                <a:spcPct val="100000"/>
              </a:lnSpc>
            </a:pPr>
            <a:r>
              <a:rPr lang="en-US" sz="1200" b="1" i="1" dirty="0" smtClean="0">
                <a:solidFill>
                  <a:srgbClr val="8CC63E"/>
                </a:solidFill>
                <a:latin typeface="Palatino Linotype" panose="02040502050505030304" pitchFamily="18" charset="0"/>
              </a:rPr>
              <a:t>ZTE TX Inc. </a:t>
            </a:r>
            <a:endParaRPr lang="en-US" sz="1200" b="1" i="1" dirty="0">
              <a:solidFill>
                <a:srgbClr val="8CC63E"/>
              </a:solidFill>
              <a:latin typeface="Palatino Linotype" panose="02040502050505030304" pitchFamily="18" charset="0"/>
            </a:endParaRPr>
          </a:p>
        </p:txBody>
      </p:sp>
      <p:sp>
        <p:nvSpPr>
          <p:cNvPr id="9220" name="Title 7"/>
          <p:cNvSpPr>
            <a:spLocks noGrp="1"/>
          </p:cNvSpPr>
          <p:nvPr>
            <p:ph type="ctrTitle" idx="4294967295"/>
          </p:nvPr>
        </p:nvSpPr>
        <p:spPr>
          <a:xfrm>
            <a:off x="430212" y="860425"/>
            <a:ext cx="6884987" cy="444500"/>
          </a:xfrm>
        </p:spPr>
        <p:txBody>
          <a:bodyPr/>
          <a:lstStyle/>
          <a:p>
            <a:r>
              <a:rPr lang="en-US" sz="2800" b="1" dirty="0" smtClean="0">
                <a:solidFill>
                  <a:schemeClr val="bg1"/>
                </a:solidFill>
                <a:latin typeface="微软雅黑" pitchFamily="34" charset="-122"/>
              </a:rPr>
              <a:t>Multi-level NRFs supports for NSSF</a:t>
            </a:r>
            <a:endParaRPr lang="en-US" sz="2800" b="1" dirty="0">
              <a:solidFill>
                <a:schemeClr val="bg1"/>
              </a:solidFill>
              <a:latin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1" name="Straight Arrow Connector 100"/>
          <p:cNvCxnSpPr/>
          <p:nvPr/>
        </p:nvCxnSpPr>
        <p:spPr bwMode="auto">
          <a:xfrm flipV="1">
            <a:off x="7311738" y="867668"/>
            <a:ext cx="874032" cy="1594049"/>
          </a:xfrm>
          <a:prstGeom prst="straightConnector1">
            <a:avLst/>
          </a:prstGeom>
          <a:solidFill>
            <a:schemeClr val="accent1"/>
          </a:solidFill>
          <a:ln w="9525" cap="flat" cmpd="sng" algn="ctr">
            <a:solidFill>
              <a:schemeClr val="tx1"/>
            </a:solidFill>
            <a:prstDash val="dash"/>
            <a:round/>
            <a:headEnd type="none" w="med" len="med"/>
            <a:tailEnd type="triangle" w="med" len="med"/>
          </a:ln>
          <a:effectLst/>
        </p:spPr>
      </p:cxnSp>
      <p:sp>
        <p:nvSpPr>
          <p:cNvPr id="113" name="TextBox 112"/>
          <p:cNvSpPr txBox="1"/>
          <p:nvPr/>
        </p:nvSpPr>
        <p:spPr>
          <a:xfrm>
            <a:off x="7300267" y="2122703"/>
            <a:ext cx="341760" cy="276999"/>
          </a:xfrm>
          <a:prstGeom prst="rect">
            <a:avLst/>
          </a:prstGeom>
          <a:noFill/>
        </p:spPr>
        <p:txBody>
          <a:bodyPr wrap="none" rtlCol="0">
            <a:spAutoFit/>
          </a:bodyPr>
          <a:lstStyle/>
          <a:p>
            <a:r>
              <a:rPr lang="en-US" sz="1200" b="1" dirty="0" smtClean="0">
                <a:solidFill>
                  <a:schemeClr val="bg2"/>
                </a:solidFill>
              </a:rPr>
              <a:t>11</a:t>
            </a:r>
            <a:endParaRPr lang="en-US" sz="1200" b="1" dirty="0">
              <a:solidFill>
                <a:schemeClr val="bg2"/>
              </a:solidFill>
            </a:endParaRPr>
          </a:p>
        </p:txBody>
      </p:sp>
      <p:sp>
        <p:nvSpPr>
          <p:cNvPr id="5" name="TextBox 4"/>
          <p:cNvSpPr txBox="1"/>
          <p:nvPr/>
        </p:nvSpPr>
        <p:spPr>
          <a:xfrm>
            <a:off x="-19380" y="28894"/>
            <a:ext cx="4129079" cy="502702"/>
          </a:xfrm>
          <a:prstGeom prst="rect">
            <a:avLst/>
          </a:prstGeom>
          <a:noFill/>
        </p:spPr>
        <p:txBody>
          <a:bodyPr wrap="none" rtlCol="0">
            <a:spAutoFit/>
          </a:bodyPr>
          <a:lstStyle/>
          <a:p>
            <a:pPr>
              <a:lnSpc>
                <a:spcPts val="1800"/>
              </a:lnSpc>
            </a:pPr>
            <a:r>
              <a:rPr lang="en-US" sz="2000" b="1" dirty="0" smtClean="0"/>
              <a:t>Proposal to address the Editor’s Note</a:t>
            </a:r>
          </a:p>
          <a:p>
            <a:pPr>
              <a:lnSpc>
                <a:spcPts val="1400"/>
              </a:lnSpc>
            </a:pPr>
            <a:r>
              <a:rPr lang="en-US" sz="2000" b="1" dirty="0" smtClean="0"/>
              <a:t>- </a:t>
            </a:r>
            <a:r>
              <a:rPr lang="en-US" sz="1400" b="1" dirty="0" smtClean="0"/>
              <a:t>UE Initial Registration scenario#3</a:t>
            </a:r>
          </a:p>
        </p:txBody>
      </p:sp>
      <p:grpSp>
        <p:nvGrpSpPr>
          <p:cNvPr id="206" name="Group 205"/>
          <p:cNvGrpSpPr/>
          <p:nvPr/>
        </p:nvGrpSpPr>
        <p:grpSpPr>
          <a:xfrm>
            <a:off x="-19215" y="1224125"/>
            <a:ext cx="276038" cy="307777"/>
            <a:chOff x="1944657" y="838884"/>
            <a:chExt cx="277415" cy="384728"/>
          </a:xfrm>
        </p:grpSpPr>
        <p:sp>
          <p:nvSpPr>
            <p:cNvPr id="207" name="Oval 206"/>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208" name="TextBox 207"/>
            <p:cNvSpPr txBox="1"/>
            <p:nvPr/>
          </p:nvSpPr>
          <p:spPr>
            <a:xfrm>
              <a:off x="1944657" y="838884"/>
              <a:ext cx="277415" cy="384728"/>
            </a:xfrm>
            <a:prstGeom prst="rect">
              <a:avLst/>
            </a:prstGeom>
            <a:noFill/>
          </p:spPr>
          <p:txBody>
            <a:bodyPr wrap="none" rtlCol="0">
              <a:spAutoFit/>
            </a:bodyPr>
            <a:lstStyle/>
            <a:p>
              <a:r>
                <a:rPr lang="en-US" sz="1400" b="1" dirty="0" smtClean="0">
                  <a:solidFill>
                    <a:schemeClr val="bg2"/>
                  </a:solidFill>
                </a:rPr>
                <a:t>9</a:t>
              </a:r>
              <a:endParaRPr lang="en-US" sz="1400" b="1" dirty="0">
                <a:solidFill>
                  <a:schemeClr val="bg2"/>
                </a:solidFill>
              </a:endParaRPr>
            </a:p>
          </p:txBody>
        </p:sp>
      </p:grpSp>
      <p:sp>
        <p:nvSpPr>
          <p:cNvPr id="209" name="Plus 208"/>
          <p:cNvSpPr/>
          <p:nvPr/>
        </p:nvSpPr>
        <p:spPr bwMode="auto">
          <a:xfrm>
            <a:off x="282775" y="1249044"/>
            <a:ext cx="219075" cy="201861"/>
          </a:xfrm>
          <a:prstGeom prst="mathPlus">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grpSp>
        <p:nvGrpSpPr>
          <p:cNvPr id="210" name="Group 209"/>
          <p:cNvGrpSpPr/>
          <p:nvPr/>
        </p:nvGrpSpPr>
        <p:grpSpPr>
          <a:xfrm>
            <a:off x="487560" y="1224125"/>
            <a:ext cx="367408" cy="307777"/>
            <a:chOff x="1906365" y="838884"/>
            <a:chExt cx="369241" cy="384728"/>
          </a:xfrm>
        </p:grpSpPr>
        <p:sp>
          <p:nvSpPr>
            <p:cNvPr id="211" name="Oval 210"/>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212" name="TextBox 211"/>
            <p:cNvSpPr txBox="1"/>
            <p:nvPr/>
          </p:nvSpPr>
          <p:spPr>
            <a:xfrm>
              <a:off x="1906365" y="838884"/>
              <a:ext cx="369241" cy="384728"/>
            </a:xfrm>
            <a:prstGeom prst="rect">
              <a:avLst/>
            </a:prstGeom>
            <a:noFill/>
          </p:spPr>
          <p:txBody>
            <a:bodyPr wrap="none" rtlCol="0">
              <a:spAutoFit/>
            </a:bodyPr>
            <a:lstStyle/>
            <a:p>
              <a:r>
                <a:rPr lang="en-US" sz="1400" b="1" dirty="0" smtClean="0">
                  <a:solidFill>
                    <a:schemeClr val="bg2"/>
                  </a:solidFill>
                </a:rPr>
                <a:t>10</a:t>
              </a:r>
              <a:endParaRPr lang="en-US" sz="1400" b="1" dirty="0">
                <a:solidFill>
                  <a:schemeClr val="bg2"/>
                </a:solidFill>
              </a:endParaRPr>
            </a:p>
          </p:txBody>
        </p:sp>
      </p:grpSp>
      <p:grpSp>
        <p:nvGrpSpPr>
          <p:cNvPr id="52" name="Group 51"/>
          <p:cNvGrpSpPr/>
          <p:nvPr/>
        </p:nvGrpSpPr>
        <p:grpSpPr>
          <a:xfrm>
            <a:off x="3762375" y="388829"/>
            <a:ext cx="5350491" cy="2778298"/>
            <a:chOff x="3762375" y="131654"/>
            <a:chExt cx="5350491" cy="2778298"/>
          </a:xfrm>
        </p:grpSpPr>
        <p:sp>
          <p:nvSpPr>
            <p:cNvPr id="64" name="Rounded Rectangle 63"/>
            <p:cNvSpPr/>
            <p:nvPr/>
          </p:nvSpPr>
          <p:spPr bwMode="auto">
            <a:xfrm>
              <a:off x="3998055" y="131654"/>
              <a:ext cx="5114811" cy="2635721"/>
            </a:xfrm>
            <a:prstGeom prst="roundRect">
              <a:avLst/>
            </a:prstGeom>
            <a:solidFill>
              <a:schemeClr val="accent1">
                <a:lumMod val="20000"/>
                <a:lumOff val="80000"/>
              </a:schemeClr>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66" name="Rounded Rectangle 65"/>
            <p:cNvSpPr/>
            <p:nvPr/>
          </p:nvSpPr>
          <p:spPr bwMode="auto">
            <a:xfrm>
              <a:off x="4194795" y="1244341"/>
              <a:ext cx="438150" cy="304800"/>
            </a:xfrm>
            <a:prstGeom prst="roundRect">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UE</a:t>
              </a:r>
            </a:p>
          </p:txBody>
        </p:sp>
        <p:sp>
          <p:nvSpPr>
            <p:cNvPr id="67" name="Oval 66"/>
            <p:cNvSpPr/>
            <p:nvPr/>
          </p:nvSpPr>
          <p:spPr bwMode="auto">
            <a:xfrm>
              <a:off x="5217044" y="1110991"/>
              <a:ext cx="720826" cy="552450"/>
            </a:xfrm>
            <a:prstGeom prst="ellipse">
              <a:avLst/>
            </a:prstGeom>
            <a:solidFill>
              <a:schemeClr val="bg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ct val="150000"/>
                </a:lnSpc>
                <a:spcBef>
                  <a:spcPts val="0"/>
                </a:spcBef>
                <a:spcAft>
                  <a:spcPct val="0"/>
                </a:spcAft>
                <a:buClrTx/>
                <a:buSzTx/>
                <a:buFont typeface="Arial" pitchFamily="34" charset="0"/>
                <a:buNone/>
                <a:tabLst/>
              </a:pPr>
              <a:r>
                <a:rPr kumimoji="0" lang="en-US" sz="14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RAN</a:t>
              </a:r>
            </a:p>
          </p:txBody>
        </p:sp>
        <p:sp>
          <p:nvSpPr>
            <p:cNvPr id="68" name="Rounded Rectangle 67"/>
            <p:cNvSpPr/>
            <p:nvPr/>
          </p:nvSpPr>
          <p:spPr bwMode="auto">
            <a:xfrm>
              <a:off x="6699870" y="1153852"/>
              <a:ext cx="702890" cy="509587"/>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rPr>
                <a:t>Serving </a:t>
              </a:r>
            </a:p>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lang="en-US" sz="1200" b="1" dirty="0" smtClean="0"/>
                <a:t>AMF </a:t>
              </a:r>
              <a:endParaRPr kumimoji="0" lang="en-US" sz="1200" b="1" i="0" u="none" strike="noStrike" cap="none" normalizeH="0" baseline="0" dirty="0" smtClean="0">
                <a:ln>
                  <a:noFill/>
                </a:ln>
                <a:solidFill>
                  <a:schemeClr val="tx1"/>
                </a:solidFill>
                <a:effectLst/>
              </a:endParaRPr>
            </a:p>
          </p:txBody>
        </p:sp>
        <p:sp>
          <p:nvSpPr>
            <p:cNvPr id="70" name="Rounded Rectangle 69"/>
            <p:cNvSpPr/>
            <p:nvPr/>
          </p:nvSpPr>
          <p:spPr bwMode="auto">
            <a:xfrm>
              <a:off x="8185770" y="1149089"/>
              <a:ext cx="702890" cy="514351"/>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endParaRPr kumimoji="0" lang="en-US" sz="800" b="1"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a:p>
              <a:pPr marL="0" marR="0" indent="0" algn="ctr" defTabSz="457200" rtl="0" eaLnBrk="1" fontAlgn="base" latinLnBrk="0" hangingPunct="1">
                <a:lnSpc>
                  <a:spcPts val="9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NSSF</a:t>
              </a:r>
            </a:p>
          </p:txBody>
        </p:sp>
        <p:sp>
          <p:nvSpPr>
            <p:cNvPr id="71" name="Rounded Rectangle 70"/>
            <p:cNvSpPr/>
            <p:nvPr/>
          </p:nvSpPr>
          <p:spPr bwMode="auto">
            <a:xfrm>
              <a:off x="8158657" y="200916"/>
              <a:ext cx="702890" cy="409576"/>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ts val="180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rPr>
                <a:t>UDM</a:t>
              </a:r>
            </a:p>
          </p:txBody>
        </p:sp>
        <p:sp>
          <p:nvSpPr>
            <p:cNvPr id="72" name="Rounded Rectangle 71"/>
            <p:cNvSpPr/>
            <p:nvPr/>
          </p:nvSpPr>
          <p:spPr bwMode="auto">
            <a:xfrm>
              <a:off x="6688385" y="265760"/>
              <a:ext cx="702890" cy="409576"/>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PLMN-NRF</a:t>
              </a:r>
            </a:p>
          </p:txBody>
        </p:sp>
        <p:cxnSp>
          <p:nvCxnSpPr>
            <p:cNvPr id="73" name="Straight Arrow Connector 72"/>
            <p:cNvCxnSpPr/>
            <p:nvPr/>
          </p:nvCxnSpPr>
          <p:spPr bwMode="auto">
            <a:xfrm>
              <a:off x="4680570" y="1320540"/>
              <a:ext cx="542925"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14" name="Straight Arrow Connector 113"/>
            <p:cNvCxnSpPr/>
            <p:nvPr/>
          </p:nvCxnSpPr>
          <p:spPr bwMode="auto">
            <a:xfrm flipV="1">
              <a:off x="5937870" y="1301491"/>
              <a:ext cx="704850" cy="1905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15" name="Straight Arrow Connector 114"/>
            <p:cNvCxnSpPr>
              <a:endCxn id="68" idx="0"/>
            </p:cNvCxnSpPr>
            <p:nvPr/>
          </p:nvCxnSpPr>
          <p:spPr bwMode="auto">
            <a:xfrm>
              <a:off x="7039830" y="644265"/>
              <a:ext cx="11485" cy="509587"/>
            </a:xfrm>
            <a:prstGeom prst="straightConnector1">
              <a:avLst/>
            </a:prstGeom>
            <a:solidFill>
              <a:schemeClr val="accent1"/>
            </a:solidFill>
            <a:ln w="9525" cap="flat" cmpd="sng" algn="ctr">
              <a:solidFill>
                <a:schemeClr val="tx1"/>
              </a:solidFill>
              <a:prstDash val="solid"/>
              <a:round/>
              <a:headEnd type="arrow" w="med" len="med"/>
              <a:tailEnd type="arrow" w="med" len="med"/>
            </a:ln>
            <a:effectLst/>
          </p:spPr>
        </p:cxnSp>
        <p:cxnSp>
          <p:nvCxnSpPr>
            <p:cNvPr id="116" name="Straight Arrow Connector 115"/>
            <p:cNvCxnSpPr/>
            <p:nvPr/>
          </p:nvCxnSpPr>
          <p:spPr bwMode="auto">
            <a:xfrm flipV="1">
              <a:off x="7311738" y="358985"/>
              <a:ext cx="864787" cy="785342"/>
            </a:xfrm>
            <a:prstGeom prst="straightConnector1">
              <a:avLst/>
            </a:prstGeom>
            <a:solidFill>
              <a:schemeClr val="accent1"/>
            </a:solidFill>
            <a:ln w="9525" cap="flat" cmpd="sng" algn="ctr">
              <a:solidFill>
                <a:schemeClr val="tx1"/>
              </a:solidFill>
              <a:prstDash val="solid"/>
              <a:round/>
              <a:headEnd type="arrow" w="med" len="med"/>
              <a:tailEnd type="arrow" w="med" len="med"/>
            </a:ln>
            <a:effectLst/>
          </p:spPr>
        </p:cxnSp>
        <p:cxnSp>
          <p:nvCxnSpPr>
            <p:cNvPr id="117" name="Straight Arrow Connector 116"/>
            <p:cNvCxnSpPr/>
            <p:nvPr/>
          </p:nvCxnSpPr>
          <p:spPr bwMode="auto">
            <a:xfrm>
              <a:off x="7436296" y="1401503"/>
              <a:ext cx="722361" cy="0"/>
            </a:xfrm>
            <a:prstGeom prst="straightConnector1">
              <a:avLst/>
            </a:prstGeom>
            <a:solidFill>
              <a:schemeClr val="accent1"/>
            </a:solidFill>
            <a:ln w="9525" cap="flat" cmpd="sng" algn="ctr">
              <a:solidFill>
                <a:schemeClr val="tx1"/>
              </a:solidFill>
              <a:prstDash val="solid"/>
              <a:round/>
              <a:headEnd type="arrow" w="med" len="med"/>
              <a:tailEnd type="arrow" w="med" len="med"/>
            </a:ln>
            <a:effectLst/>
          </p:spPr>
        </p:cxnSp>
        <p:cxnSp>
          <p:nvCxnSpPr>
            <p:cNvPr id="118" name="Straight Arrow Connector 117"/>
            <p:cNvCxnSpPr/>
            <p:nvPr/>
          </p:nvCxnSpPr>
          <p:spPr bwMode="auto">
            <a:xfrm flipH="1">
              <a:off x="4632945" y="1475320"/>
              <a:ext cx="590550" cy="476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nvGrpSpPr>
            <p:cNvPr id="120" name="Group 119"/>
            <p:cNvGrpSpPr/>
            <p:nvPr/>
          </p:nvGrpSpPr>
          <p:grpSpPr>
            <a:xfrm>
              <a:off x="4811864" y="1162991"/>
              <a:ext cx="265143" cy="276999"/>
              <a:chOff x="3602007" y="1896544"/>
              <a:chExt cx="265143" cy="276999"/>
            </a:xfrm>
          </p:grpSpPr>
          <p:sp>
            <p:nvSpPr>
              <p:cNvPr id="121" name="Oval 120"/>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22" name="TextBox 121"/>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1</a:t>
                </a:r>
                <a:endParaRPr lang="en-US" sz="1200" b="1" dirty="0">
                  <a:solidFill>
                    <a:schemeClr val="bg2"/>
                  </a:solidFill>
                </a:endParaRPr>
              </a:p>
            </p:txBody>
          </p:sp>
        </p:grpSp>
        <p:grpSp>
          <p:nvGrpSpPr>
            <p:cNvPr id="123" name="Group 122"/>
            <p:cNvGrpSpPr/>
            <p:nvPr/>
          </p:nvGrpSpPr>
          <p:grpSpPr>
            <a:xfrm>
              <a:off x="6157723" y="1144327"/>
              <a:ext cx="265143" cy="276999"/>
              <a:chOff x="3602007" y="1896544"/>
              <a:chExt cx="265143" cy="276999"/>
            </a:xfrm>
          </p:grpSpPr>
          <p:sp>
            <p:nvSpPr>
              <p:cNvPr id="124" name="Oval 123"/>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25" name="TextBox 124"/>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2</a:t>
                </a:r>
                <a:endParaRPr lang="en-US" sz="1200" b="1" dirty="0">
                  <a:solidFill>
                    <a:schemeClr val="bg2"/>
                  </a:solidFill>
                </a:endParaRPr>
              </a:p>
            </p:txBody>
          </p:sp>
        </p:grpSp>
        <p:grpSp>
          <p:nvGrpSpPr>
            <p:cNvPr id="126" name="Group 125"/>
            <p:cNvGrpSpPr/>
            <p:nvPr/>
          </p:nvGrpSpPr>
          <p:grpSpPr>
            <a:xfrm>
              <a:off x="7444020" y="763305"/>
              <a:ext cx="265143" cy="276999"/>
              <a:chOff x="3602007" y="1896544"/>
              <a:chExt cx="265143" cy="276999"/>
            </a:xfrm>
          </p:grpSpPr>
          <p:sp>
            <p:nvSpPr>
              <p:cNvPr id="127" name="Oval 126"/>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28" name="TextBox 127"/>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5</a:t>
                </a:r>
                <a:endParaRPr lang="en-US" sz="1200" b="1" dirty="0">
                  <a:solidFill>
                    <a:schemeClr val="bg2"/>
                  </a:solidFill>
                </a:endParaRPr>
              </a:p>
            </p:txBody>
          </p:sp>
        </p:grpSp>
        <p:grpSp>
          <p:nvGrpSpPr>
            <p:cNvPr id="129" name="Group 128"/>
            <p:cNvGrpSpPr/>
            <p:nvPr/>
          </p:nvGrpSpPr>
          <p:grpSpPr>
            <a:xfrm>
              <a:off x="7754068" y="457149"/>
              <a:ext cx="265143" cy="276999"/>
              <a:chOff x="3602007" y="1896544"/>
              <a:chExt cx="265143" cy="276999"/>
            </a:xfrm>
          </p:grpSpPr>
          <p:sp>
            <p:nvSpPr>
              <p:cNvPr id="130" name="Oval 129"/>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31" name="TextBox 130"/>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6</a:t>
                </a:r>
                <a:endParaRPr lang="en-US" sz="1200" b="1" dirty="0">
                  <a:solidFill>
                    <a:schemeClr val="bg2"/>
                  </a:solidFill>
                </a:endParaRPr>
              </a:p>
            </p:txBody>
          </p:sp>
        </p:grpSp>
        <p:grpSp>
          <p:nvGrpSpPr>
            <p:cNvPr id="132" name="Group 131"/>
            <p:cNvGrpSpPr/>
            <p:nvPr/>
          </p:nvGrpSpPr>
          <p:grpSpPr>
            <a:xfrm>
              <a:off x="6774687" y="740846"/>
              <a:ext cx="265143" cy="276999"/>
              <a:chOff x="3602007" y="1896544"/>
              <a:chExt cx="265143" cy="276999"/>
            </a:xfrm>
          </p:grpSpPr>
          <p:sp>
            <p:nvSpPr>
              <p:cNvPr id="133" name="Oval 132"/>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34" name="TextBox 133"/>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3</a:t>
                </a:r>
                <a:endParaRPr lang="en-US" sz="1200" b="1" dirty="0">
                  <a:solidFill>
                    <a:schemeClr val="bg2"/>
                  </a:solidFill>
                </a:endParaRPr>
              </a:p>
            </p:txBody>
          </p:sp>
        </p:grpSp>
        <p:grpSp>
          <p:nvGrpSpPr>
            <p:cNvPr id="135" name="Group 134"/>
            <p:cNvGrpSpPr/>
            <p:nvPr/>
          </p:nvGrpSpPr>
          <p:grpSpPr>
            <a:xfrm>
              <a:off x="6999801" y="736725"/>
              <a:ext cx="265143" cy="276999"/>
              <a:chOff x="3602007" y="1896544"/>
              <a:chExt cx="265143" cy="276999"/>
            </a:xfrm>
          </p:grpSpPr>
          <p:sp>
            <p:nvSpPr>
              <p:cNvPr id="136" name="Oval 135"/>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37" name="TextBox 136"/>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4</a:t>
                </a:r>
                <a:endParaRPr lang="en-US" sz="1200" b="1" dirty="0">
                  <a:solidFill>
                    <a:schemeClr val="bg2"/>
                  </a:solidFill>
                </a:endParaRPr>
              </a:p>
            </p:txBody>
          </p:sp>
        </p:grpSp>
        <p:grpSp>
          <p:nvGrpSpPr>
            <p:cNvPr id="138" name="Group 137"/>
            <p:cNvGrpSpPr/>
            <p:nvPr/>
          </p:nvGrpSpPr>
          <p:grpSpPr>
            <a:xfrm>
              <a:off x="7664074" y="1182041"/>
              <a:ext cx="265143" cy="276999"/>
              <a:chOff x="3602007" y="1896544"/>
              <a:chExt cx="265143" cy="276999"/>
            </a:xfrm>
          </p:grpSpPr>
          <p:sp>
            <p:nvSpPr>
              <p:cNvPr id="139" name="Oval 138"/>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40" name="TextBox 139"/>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7</a:t>
                </a:r>
                <a:endParaRPr lang="en-US" sz="1200" b="1" dirty="0">
                  <a:solidFill>
                    <a:schemeClr val="bg2"/>
                  </a:solidFill>
                </a:endParaRPr>
              </a:p>
            </p:txBody>
          </p:sp>
        </p:grpSp>
        <p:grpSp>
          <p:nvGrpSpPr>
            <p:cNvPr id="141" name="Group 140"/>
            <p:cNvGrpSpPr/>
            <p:nvPr/>
          </p:nvGrpSpPr>
          <p:grpSpPr>
            <a:xfrm>
              <a:off x="7674223" y="1398258"/>
              <a:ext cx="265143" cy="276999"/>
              <a:chOff x="3602007" y="1896544"/>
              <a:chExt cx="265143" cy="276999"/>
            </a:xfrm>
          </p:grpSpPr>
          <p:sp>
            <p:nvSpPr>
              <p:cNvPr id="142" name="Oval 141"/>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43" name="TextBox 142"/>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8</a:t>
                </a:r>
                <a:endParaRPr lang="en-US" sz="1200" b="1" dirty="0">
                  <a:solidFill>
                    <a:schemeClr val="bg2"/>
                  </a:solidFill>
                </a:endParaRPr>
              </a:p>
            </p:txBody>
          </p:sp>
        </p:grpSp>
        <p:grpSp>
          <p:nvGrpSpPr>
            <p:cNvPr id="147" name="Group 146"/>
            <p:cNvGrpSpPr/>
            <p:nvPr/>
          </p:nvGrpSpPr>
          <p:grpSpPr>
            <a:xfrm>
              <a:off x="4757340" y="1386440"/>
              <a:ext cx="341760" cy="276999"/>
              <a:chOff x="3602007" y="1896544"/>
              <a:chExt cx="341760" cy="276999"/>
            </a:xfrm>
          </p:grpSpPr>
          <p:sp>
            <p:nvSpPr>
              <p:cNvPr id="148" name="Oval 147"/>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49" name="TextBox 148"/>
              <p:cNvSpPr txBox="1"/>
              <p:nvPr/>
            </p:nvSpPr>
            <p:spPr>
              <a:xfrm>
                <a:off x="3602007" y="1896544"/>
                <a:ext cx="341760" cy="276999"/>
              </a:xfrm>
              <a:prstGeom prst="rect">
                <a:avLst/>
              </a:prstGeom>
              <a:noFill/>
            </p:spPr>
            <p:txBody>
              <a:bodyPr wrap="none" rtlCol="0">
                <a:spAutoFit/>
              </a:bodyPr>
              <a:lstStyle/>
              <a:p>
                <a:r>
                  <a:rPr lang="en-US" sz="1200" b="1" dirty="0" smtClean="0">
                    <a:solidFill>
                      <a:schemeClr val="bg2"/>
                    </a:solidFill>
                  </a:rPr>
                  <a:t>13</a:t>
                </a:r>
                <a:endParaRPr lang="en-US" sz="1200" b="1" dirty="0">
                  <a:solidFill>
                    <a:schemeClr val="bg2"/>
                  </a:solidFill>
                </a:endParaRPr>
              </a:p>
            </p:txBody>
          </p:sp>
        </p:grpSp>
        <p:sp>
          <p:nvSpPr>
            <p:cNvPr id="150" name="TextBox 149"/>
            <p:cNvSpPr txBox="1"/>
            <p:nvPr/>
          </p:nvSpPr>
          <p:spPr>
            <a:xfrm>
              <a:off x="4076850" y="175474"/>
              <a:ext cx="2753243" cy="892552"/>
            </a:xfrm>
            <a:prstGeom prst="rect">
              <a:avLst/>
            </a:prstGeom>
            <a:noFill/>
          </p:spPr>
          <p:txBody>
            <a:bodyPr wrap="square" rtlCol="0">
              <a:spAutoFit/>
            </a:bodyPr>
            <a:lstStyle/>
            <a:p>
              <a:r>
                <a:rPr lang="en-US" sz="1300" b="1" i="1" dirty="0" smtClean="0">
                  <a:solidFill>
                    <a:schemeClr val="bg2"/>
                  </a:solidFill>
                </a:rPr>
                <a:t>Serving AMF is NOT part of AMF-set and candidate list after NSSF query, and it does not have interface with target AMF &amp; NRF</a:t>
              </a:r>
              <a:endParaRPr lang="en-US" sz="1300" b="1" i="1" dirty="0">
                <a:solidFill>
                  <a:schemeClr val="bg2"/>
                </a:solidFill>
              </a:endParaRPr>
            </a:p>
          </p:txBody>
        </p:sp>
        <p:sp>
          <p:nvSpPr>
            <p:cNvPr id="151" name="Rounded Rectangle 150"/>
            <p:cNvSpPr/>
            <p:nvPr/>
          </p:nvSpPr>
          <p:spPr bwMode="auto">
            <a:xfrm>
              <a:off x="8114269" y="1942915"/>
              <a:ext cx="792535" cy="490540"/>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ts val="180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rPr>
                <a:t>Target</a:t>
              </a:r>
            </a:p>
            <a:p>
              <a:pPr marL="0" marR="0" indent="0" algn="ctr" defTabSz="457200" rtl="0" eaLnBrk="1" fontAlgn="base" latinLnBrk="0" hangingPunct="1">
                <a:lnSpc>
                  <a:spcPts val="900"/>
                </a:lnSpc>
                <a:spcBef>
                  <a:spcPct val="0"/>
                </a:spcBef>
                <a:spcAft>
                  <a:spcPct val="0"/>
                </a:spcAft>
                <a:buClrTx/>
                <a:buSzTx/>
                <a:buFont typeface="Arial" pitchFamily="34" charset="0"/>
                <a:buNone/>
                <a:tabLst/>
              </a:pPr>
              <a:r>
                <a:rPr lang="en-US" sz="1200" b="1" dirty="0" smtClean="0"/>
                <a:t>NRF</a:t>
              </a:r>
              <a:endParaRPr kumimoji="0" lang="en-US" sz="1200" b="1" i="0" u="none" strike="noStrike" cap="none" normalizeH="0" baseline="0" dirty="0" smtClean="0">
                <a:ln>
                  <a:noFill/>
                </a:ln>
                <a:solidFill>
                  <a:schemeClr val="tx1"/>
                </a:solidFill>
                <a:effectLst/>
              </a:endParaRPr>
            </a:p>
          </p:txBody>
        </p:sp>
        <p:sp>
          <p:nvSpPr>
            <p:cNvPr id="152" name="Rounded Rectangle 151"/>
            <p:cNvSpPr/>
            <p:nvPr/>
          </p:nvSpPr>
          <p:spPr bwMode="auto">
            <a:xfrm>
              <a:off x="6754155" y="2181040"/>
              <a:ext cx="702890" cy="490540"/>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rPr>
                <a:t>Target </a:t>
              </a:r>
            </a:p>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lang="en-US" sz="1200" b="1" dirty="0" smtClean="0"/>
                <a:t>AMF </a:t>
              </a:r>
              <a:endParaRPr kumimoji="0" lang="en-US" sz="1200" b="1" i="0" u="none" strike="noStrike" cap="none" normalizeH="0" baseline="0" dirty="0" smtClean="0">
                <a:ln>
                  <a:noFill/>
                </a:ln>
                <a:solidFill>
                  <a:schemeClr val="tx1"/>
                </a:solidFill>
                <a:effectLst/>
              </a:endParaRPr>
            </a:p>
          </p:txBody>
        </p:sp>
        <p:cxnSp>
          <p:nvCxnSpPr>
            <p:cNvPr id="153" name="Straight Arrow Connector 152"/>
            <p:cNvCxnSpPr/>
            <p:nvPr/>
          </p:nvCxnSpPr>
          <p:spPr bwMode="auto">
            <a:xfrm>
              <a:off x="5804668" y="1600867"/>
              <a:ext cx="949487" cy="706904"/>
            </a:xfrm>
            <a:prstGeom prst="straightConnector1">
              <a:avLst/>
            </a:prstGeom>
            <a:solidFill>
              <a:schemeClr val="accent1"/>
            </a:solidFill>
            <a:ln w="9525" cap="flat" cmpd="sng" algn="ctr">
              <a:solidFill>
                <a:schemeClr val="tx1"/>
              </a:solidFill>
              <a:prstDash val="solid"/>
              <a:round/>
              <a:headEnd type="none" w="med" len="med"/>
              <a:tailEnd type="triangle" w="med" len="med"/>
            </a:ln>
            <a:effectLst/>
          </p:spPr>
        </p:cxnSp>
        <p:cxnSp>
          <p:nvCxnSpPr>
            <p:cNvPr id="164" name="Straight Arrow Connector 163"/>
            <p:cNvCxnSpPr/>
            <p:nvPr/>
          </p:nvCxnSpPr>
          <p:spPr bwMode="auto">
            <a:xfrm flipH="1">
              <a:off x="5915720" y="1536757"/>
              <a:ext cx="696131" cy="535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nvGrpSpPr>
            <p:cNvPr id="166" name="Group 165"/>
            <p:cNvGrpSpPr/>
            <p:nvPr/>
          </p:nvGrpSpPr>
          <p:grpSpPr>
            <a:xfrm>
              <a:off x="6084694" y="1415598"/>
              <a:ext cx="298480" cy="276999"/>
              <a:chOff x="3602007" y="1896544"/>
              <a:chExt cx="298480" cy="276999"/>
            </a:xfrm>
          </p:grpSpPr>
          <p:sp>
            <p:nvSpPr>
              <p:cNvPr id="167" name="Oval 166"/>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68" name="TextBox 167"/>
              <p:cNvSpPr txBox="1"/>
              <p:nvPr/>
            </p:nvSpPr>
            <p:spPr>
              <a:xfrm>
                <a:off x="3602007" y="1896544"/>
                <a:ext cx="298480" cy="276999"/>
              </a:xfrm>
              <a:prstGeom prst="rect">
                <a:avLst/>
              </a:prstGeom>
              <a:noFill/>
            </p:spPr>
            <p:txBody>
              <a:bodyPr wrap="none" rtlCol="0">
                <a:spAutoFit/>
              </a:bodyPr>
              <a:lstStyle/>
              <a:p>
                <a:r>
                  <a:rPr lang="en-US" sz="1200" b="1" dirty="0" smtClean="0">
                    <a:solidFill>
                      <a:schemeClr val="bg2"/>
                    </a:solidFill>
                  </a:rPr>
                  <a:t> 9</a:t>
                </a:r>
                <a:endParaRPr lang="en-US" sz="1200" b="1" dirty="0">
                  <a:solidFill>
                    <a:schemeClr val="bg2"/>
                  </a:solidFill>
                </a:endParaRPr>
              </a:p>
            </p:txBody>
          </p:sp>
        </p:grpSp>
        <p:grpSp>
          <p:nvGrpSpPr>
            <p:cNvPr id="170" name="Group 169"/>
            <p:cNvGrpSpPr/>
            <p:nvPr/>
          </p:nvGrpSpPr>
          <p:grpSpPr>
            <a:xfrm>
              <a:off x="6086268" y="1789421"/>
              <a:ext cx="341760" cy="276999"/>
              <a:chOff x="3516217" y="1896544"/>
              <a:chExt cx="341760" cy="276999"/>
            </a:xfrm>
          </p:grpSpPr>
          <p:sp>
            <p:nvSpPr>
              <p:cNvPr id="171" name="Oval 170"/>
              <p:cNvSpPr/>
              <p:nvPr/>
            </p:nvSpPr>
            <p:spPr bwMode="auto">
              <a:xfrm>
                <a:off x="3591039" y="1949428"/>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72" name="TextBox 171"/>
              <p:cNvSpPr txBox="1"/>
              <p:nvPr/>
            </p:nvSpPr>
            <p:spPr>
              <a:xfrm>
                <a:off x="3516217" y="1896544"/>
                <a:ext cx="341760" cy="276999"/>
              </a:xfrm>
              <a:prstGeom prst="rect">
                <a:avLst/>
              </a:prstGeom>
              <a:noFill/>
            </p:spPr>
            <p:txBody>
              <a:bodyPr wrap="none" rtlCol="0">
                <a:spAutoFit/>
              </a:bodyPr>
              <a:lstStyle/>
              <a:p>
                <a:r>
                  <a:rPr lang="en-US" sz="1200" b="1" dirty="0" smtClean="0">
                    <a:solidFill>
                      <a:schemeClr val="bg2"/>
                    </a:solidFill>
                  </a:rPr>
                  <a:t>10</a:t>
                </a:r>
                <a:endParaRPr lang="en-US" sz="1200" b="1" dirty="0">
                  <a:solidFill>
                    <a:schemeClr val="bg2"/>
                  </a:solidFill>
                </a:endParaRPr>
              </a:p>
            </p:txBody>
          </p:sp>
        </p:grpSp>
        <p:cxnSp>
          <p:nvCxnSpPr>
            <p:cNvPr id="40" name="Straight Connector 39"/>
            <p:cNvCxnSpPr/>
            <p:nvPr/>
          </p:nvCxnSpPr>
          <p:spPr bwMode="auto">
            <a:xfrm>
              <a:off x="3998055" y="1579504"/>
              <a:ext cx="2776632" cy="120692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2" name="Right Triangle 41"/>
            <p:cNvSpPr/>
            <p:nvPr/>
          </p:nvSpPr>
          <p:spPr bwMode="auto">
            <a:xfrm>
              <a:off x="3762375" y="1499133"/>
              <a:ext cx="3286411" cy="1410819"/>
            </a:xfrm>
            <a:prstGeom prst="rtTriangl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grpSp>
      <p:grpSp>
        <p:nvGrpSpPr>
          <p:cNvPr id="165" name="Group 164"/>
          <p:cNvGrpSpPr/>
          <p:nvPr/>
        </p:nvGrpSpPr>
        <p:grpSpPr>
          <a:xfrm>
            <a:off x="0" y="880581"/>
            <a:ext cx="274668" cy="246217"/>
            <a:chOff x="1944657" y="838884"/>
            <a:chExt cx="276038" cy="307777"/>
          </a:xfrm>
        </p:grpSpPr>
        <p:sp>
          <p:nvSpPr>
            <p:cNvPr id="237" name="Oval 236"/>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238" name="TextBox 237"/>
            <p:cNvSpPr txBox="1"/>
            <p:nvPr/>
          </p:nvSpPr>
          <p:spPr>
            <a:xfrm>
              <a:off x="1944657" y="838884"/>
              <a:ext cx="276038" cy="307777"/>
            </a:xfrm>
            <a:prstGeom prst="rect">
              <a:avLst/>
            </a:prstGeom>
            <a:noFill/>
          </p:spPr>
          <p:txBody>
            <a:bodyPr wrap="none" rtlCol="0">
              <a:spAutoFit/>
            </a:bodyPr>
            <a:lstStyle/>
            <a:p>
              <a:r>
                <a:rPr lang="en-US" sz="1400" b="1" dirty="0" smtClean="0">
                  <a:solidFill>
                    <a:schemeClr val="bg2"/>
                  </a:solidFill>
                </a:rPr>
                <a:t>1</a:t>
              </a:r>
              <a:endParaRPr lang="en-US" sz="1400" b="1" dirty="0">
                <a:solidFill>
                  <a:schemeClr val="bg2"/>
                </a:solidFill>
              </a:endParaRPr>
            </a:p>
          </p:txBody>
        </p:sp>
      </p:grpSp>
      <p:grpSp>
        <p:nvGrpSpPr>
          <p:cNvPr id="239" name="Group 238"/>
          <p:cNvGrpSpPr/>
          <p:nvPr/>
        </p:nvGrpSpPr>
        <p:grpSpPr>
          <a:xfrm>
            <a:off x="465832" y="871754"/>
            <a:ext cx="276038" cy="307777"/>
            <a:chOff x="1944657" y="838884"/>
            <a:chExt cx="277415" cy="384728"/>
          </a:xfrm>
        </p:grpSpPr>
        <p:sp>
          <p:nvSpPr>
            <p:cNvPr id="240" name="Oval 239"/>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241" name="TextBox 240"/>
            <p:cNvSpPr txBox="1"/>
            <p:nvPr/>
          </p:nvSpPr>
          <p:spPr>
            <a:xfrm>
              <a:off x="1944657" y="838884"/>
              <a:ext cx="277415" cy="384728"/>
            </a:xfrm>
            <a:prstGeom prst="rect">
              <a:avLst/>
            </a:prstGeom>
            <a:noFill/>
          </p:spPr>
          <p:txBody>
            <a:bodyPr wrap="none" rtlCol="0">
              <a:spAutoFit/>
            </a:bodyPr>
            <a:lstStyle/>
            <a:p>
              <a:r>
                <a:rPr lang="en-US" sz="1400" b="1" dirty="0" smtClean="0">
                  <a:solidFill>
                    <a:schemeClr val="bg2"/>
                  </a:solidFill>
                </a:rPr>
                <a:t>8</a:t>
              </a:r>
              <a:endParaRPr lang="en-US" sz="1400" b="1" dirty="0">
                <a:solidFill>
                  <a:schemeClr val="bg2"/>
                </a:solidFill>
              </a:endParaRPr>
            </a:p>
          </p:txBody>
        </p:sp>
      </p:grpSp>
      <p:sp>
        <p:nvSpPr>
          <p:cNvPr id="242" name="TextBox 241"/>
          <p:cNvSpPr txBox="1"/>
          <p:nvPr/>
        </p:nvSpPr>
        <p:spPr>
          <a:xfrm>
            <a:off x="209838" y="887179"/>
            <a:ext cx="389662" cy="274370"/>
          </a:xfrm>
          <a:prstGeom prst="rect">
            <a:avLst/>
          </a:prstGeom>
          <a:noFill/>
        </p:spPr>
        <p:txBody>
          <a:bodyPr wrap="square" rtlCol="0">
            <a:spAutoFit/>
          </a:bodyPr>
          <a:lstStyle/>
          <a:p>
            <a:pPr>
              <a:lnSpc>
                <a:spcPts val="1400"/>
              </a:lnSpc>
            </a:pPr>
            <a:r>
              <a:rPr lang="en-US" sz="1400" dirty="0" smtClean="0">
                <a:solidFill>
                  <a:schemeClr val="bg2"/>
                </a:solidFill>
              </a:rPr>
              <a:t>to</a:t>
            </a:r>
            <a:endParaRPr lang="en-US" sz="1400" dirty="0">
              <a:solidFill>
                <a:schemeClr val="bg2"/>
              </a:solidFill>
            </a:endParaRPr>
          </a:p>
        </p:txBody>
      </p:sp>
      <p:sp>
        <p:nvSpPr>
          <p:cNvPr id="243" name="TextBox 242"/>
          <p:cNvSpPr txBox="1"/>
          <p:nvPr/>
        </p:nvSpPr>
        <p:spPr>
          <a:xfrm>
            <a:off x="845684" y="896674"/>
            <a:ext cx="3040515" cy="274370"/>
          </a:xfrm>
          <a:prstGeom prst="rect">
            <a:avLst/>
          </a:prstGeom>
          <a:noFill/>
        </p:spPr>
        <p:txBody>
          <a:bodyPr wrap="square" rtlCol="0">
            <a:spAutoFit/>
          </a:bodyPr>
          <a:lstStyle/>
          <a:p>
            <a:pPr>
              <a:lnSpc>
                <a:spcPts val="1400"/>
              </a:lnSpc>
            </a:pPr>
            <a:r>
              <a:rPr lang="en-US" sz="1300" dirty="0" smtClean="0">
                <a:solidFill>
                  <a:schemeClr val="bg2"/>
                </a:solidFill>
              </a:rPr>
              <a:t>Same as scenario#2.</a:t>
            </a:r>
            <a:endParaRPr lang="en-US" sz="1300" dirty="0">
              <a:solidFill>
                <a:schemeClr val="bg2"/>
              </a:solidFill>
            </a:endParaRPr>
          </a:p>
        </p:txBody>
      </p:sp>
      <p:cxnSp>
        <p:nvCxnSpPr>
          <p:cNvPr id="98" name="Straight Arrow Connector 97"/>
          <p:cNvCxnSpPr/>
          <p:nvPr/>
        </p:nvCxnSpPr>
        <p:spPr bwMode="auto">
          <a:xfrm flipV="1">
            <a:off x="7311738" y="932511"/>
            <a:ext cx="0" cy="1505704"/>
          </a:xfrm>
          <a:prstGeom prst="straightConnector1">
            <a:avLst/>
          </a:prstGeom>
          <a:solidFill>
            <a:schemeClr val="accent1"/>
          </a:solidFill>
          <a:ln w="9525" cap="flat" cmpd="sng" algn="ctr">
            <a:solidFill>
              <a:schemeClr val="tx1"/>
            </a:solidFill>
            <a:prstDash val="dash"/>
            <a:round/>
            <a:headEnd type="none" w="med" len="med"/>
            <a:tailEnd type="triangle" w="med" len="med"/>
          </a:ln>
          <a:effectLst/>
        </p:spPr>
      </p:cxnSp>
      <p:cxnSp>
        <p:nvCxnSpPr>
          <p:cNvPr id="104" name="Straight Arrow Connector 103"/>
          <p:cNvCxnSpPr/>
          <p:nvPr/>
        </p:nvCxnSpPr>
        <p:spPr bwMode="auto">
          <a:xfrm flipV="1">
            <a:off x="7311738" y="1836680"/>
            <a:ext cx="874032" cy="625037"/>
          </a:xfrm>
          <a:prstGeom prst="straightConnector1">
            <a:avLst/>
          </a:prstGeom>
          <a:solidFill>
            <a:schemeClr val="accent1"/>
          </a:solidFill>
          <a:ln w="9525" cap="flat" cmpd="sng" algn="ctr">
            <a:solidFill>
              <a:schemeClr val="tx1"/>
            </a:solidFill>
            <a:prstDash val="dash"/>
            <a:round/>
            <a:headEnd type="none" w="med" len="med"/>
            <a:tailEnd type="triangle" w="med" len="med"/>
          </a:ln>
          <a:effectLst/>
        </p:spPr>
      </p:cxnSp>
      <p:sp>
        <p:nvSpPr>
          <p:cNvPr id="11" name="Oval 10"/>
          <p:cNvSpPr/>
          <p:nvPr/>
        </p:nvSpPr>
        <p:spPr bwMode="auto">
          <a:xfrm rot="2082356">
            <a:off x="7071365" y="2262857"/>
            <a:ext cx="864849" cy="128044"/>
          </a:xfrm>
          <a:prstGeom prst="ellipse">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45" name="Oval 144"/>
          <p:cNvSpPr/>
          <p:nvPr/>
        </p:nvSpPr>
        <p:spPr bwMode="auto">
          <a:xfrm>
            <a:off x="7366372" y="2185095"/>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cxnSp>
        <p:nvCxnSpPr>
          <p:cNvPr id="146" name="Straight Arrow Connector 145"/>
          <p:cNvCxnSpPr/>
          <p:nvPr/>
        </p:nvCxnSpPr>
        <p:spPr bwMode="auto">
          <a:xfrm flipV="1">
            <a:off x="7311738" y="848982"/>
            <a:ext cx="846919" cy="1612735"/>
          </a:xfrm>
          <a:prstGeom prst="straightConnector1">
            <a:avLst/>
          </a:prstGeom>
          <a:solidFill>
            <a:schemeClr val="accent1"/>
          </a:solidFill>
          <a:ln w="9525" cap="flat" cmpd="sng" algn="ctr">
            <a:solidFill>
              <a:schemeClr val="tx1"/>
            </a:solidFill>
            <a:prstDash val="dash"/>
            <a:round/>
            <a:headEnd type="none" w="med" len="med"/>
            <a:tailEnd type="triangle" w="med" len="med"/>
          </a:ln>
          <a:effectLst/>
        </p:spPr>
      </p:cxnSp>
      <p:sp>
        <p:nvSpPr>
          <p:cNvPr id="154" name="TextBox 153"/>
          <p:cNvSpPr txBox="1"/>
          <p:nvPr/>
        </p:nvSpPr>
        <p:spPr>
          <a:xfrm>
            <a:off x="7285773" y="2147204"/>
            <a:ext cx="401918" cy="276999"/>
          </a:xfrm>
          <a:prstGeom prst="rect">
            <a:avLst/>
          </a:prstGeom>
          <a:noFill/>
        </p:spPr>
        <p:txBody>
          <a:bodyPr wrap="square" rtlCol="0">
            <a:spAutoFit/>
          </a:bodyPr>
          <a:lstStyle/>
          <a:p>
            <a:r>
              <a:rPr lang="en-US" sz="1200" b="1" dirty="0" smtClean="0">
                <a:solidFill>
                  <a:schemeClr val="bg2"/>
                </a:solidFill>
              </a:rPr>
              <a:t>11</a:t>
            </a:r>
            <a:endParaRPr lang="en-US" sz="1200" b="1" dirty="0">
              <a:solidFill>
                <a:schemeClr val="bg2"/>
              </a:solidFill>
            </a:endParaRPr>
          </a:p>
        </p:txBody>
      </p:sp>
      <p:cxnSp>
        <p:nvCxnSpPr>
          <p:cNvPr id="156" name="Straight Arrow Connector 155"/>
          <p:cNvCxnSpPr/>
          <p:nvPr/>
        </p:nvCxnSpPr>
        <p:spPr bwMode="auto">
          <a:xfrm flipH="1" flipV="1">
            <a:off x="5627913" y="1920616"/>
            <a:ext cx="1126242" cy="828696"/>
          </a:xfrm>
          <a:prstGeom prst="straightConnector1">
            <a:avLst/>
          </a:prstGeom>
          <a:solidFill>
            <a:schemeClr val="accent1"/>
          </a:solidFill>
          <a:ln w="9525" cap="flat" cmpd="sng" algn="ctr">
            <a:solidFill>
              <a:schemeClr val="tx1"/>
            </a:solidFill>
            <a:prstDash val="solid"/>
            <a:round/>
            <a:headEnd type="none" w="med" len="med"/>
            <a:tailEnd type="triangle" w="med" len="med"/>
          </a:ln>
          <a:effectLst/>
        </p:spPr>
      </p:cxnSp>
      <p:grpSp>
        <p:nvGrpSpPr>
          <p:cNvPr id="21" name="Group 20"/>
          <p:cNvGrpSpPr/>
          <p:nvPr/>
        </p:nvGrpSpPr>
        <p:grpSpPr>
          <a:xfrm>
            <a:off x="5731083" y="2023700"/>
            <a:ext cx="341760" cy="276999"/>
            <a:chOff x="4663919" y="2980071"/>
            <a:chExt cx="341760" cy="276999"/>
          </a:xfrm>
        </p:grpSpPr>
        <p:sp>
          <p:nvSpPr>
            <p:cNvPr id="155" name="Oval 154"/>
            <p:cNvSpPr/>
            <p:nvPr/>
          </p:nvSpPr>
          <p:spPr bwMode="auto">
            <a:xfrm>
              <a:off x="4733921" y="301796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57" name="TextBox 156"/>
            <p:cNvSpPr txBox="1"/>
            <p:nvPr/>
          </p:nvSpPr>
          <p:spPr>
            <a:xfrm>
              <a:off x="4663919" y="2980071"/>
              <a:ext cx="341760" cy="276999"/>
            </a:xfrm>
            <a:prstGeom prst="rect">
              <a:avLst/>
            </a:prstGeom>
            <a:noFill/>
          </p:spPr>
          <p:txBody>
            <a:bodyPr wrap="none" rtlCol="0">
              <a:spAutoFit/>
            </a:bodyPr>
            <a:lstStyle/>
            <a:p>
              <a:r>
                <a:rPr lang="en-US" sz="1200" b="1" dirty="0" smtClean="0">
                  <a:solidFill>
                    <a:schemeClr val="bg2"/>
                  </a:solidFill>
                </a:rPr>
                <a:t>12</a:t>
              </a:r>
              <a:endParaRPr lang="en-US" sz="1200" b="1" dirty="0">
                <a:solidFill>
                  <a:schemeClr val="bg2"/>
                </a:solidFill>
              </a:endParaRPr>
            </a:p>
          </p:txBody>
        </p:sp>
      </p:grpSp>
      <p:grpSp>
        <p:nvGrpSpPr>
          <p:cNvPr id="158" name="Group 157"/>
          <p:cNvGrpSpPr/>
          <p:nvPr/>
        </p:nvGrpSpPr>
        <p:grpSpPr>
          <a:xfrm>
            <a:off x="32652" y="3878279"/>
            <a:ext cx="367408" cy="307777"/>
            <a:chOff x="1944657" y="838884"/>
            <a:chExt cx="369241" cy="384728"/>
          </a:xfrm>
        </p:grpSpPr>
        <p:sp>
          <p:nvSpPr>
            <p:cNvPr id="159" name="Oval 158"/>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60" name="TextBox 159"/>
            <p:cNvSpPr txBox="1"/>
            <p:nvPr/>
          </p:nvSpPr>
          <p:spPr>
            <a:xfrm>
              <a:off x="1944657" y="838884"/>
              <a:ext cx="369241" cy="384728"/>
            </a:xfrm>
            <a:prstGeom prst="rect">
              <a:avLst/>
            </a:prstGeom>
            <a:noFill/>
          </p:spPr>
          <p:txBody>
            <a:bodyPr wrap="none" rtlCol="0">
              <a:spAutoFit/>
            </a:bodyPr>
            <a:lstStyle/>
            <a:p>
              <a:r>
                <a:rPr lang="en-US" sz="1400" b="1" dirty="0" smtClean="0">
                  <a:solidFill>
                    <a:schemeClr val="bg2"/>
                  </a:solidFill>
                </a:rPr>
                <a:t>11</a:t>
              </a:r>
              <a:endParaRPr lang="en-US" sz="1400" b="1" dirty="0">
                <a:solidFill>
                  <a:schemeClr val="bg2"/>
                </a:solidFill>
              </a:endParaRPr>
            </a:p>
          </p:txBody>
        </p:sp>
      </p:grpSp>
      <p:sp>
        <p:nvSpPr>
          <p:cNvPr id="169" name="TextBox 168"/>
          <p:cNvSpPr txBox="1"/>
          <p:nvPr/>
        </p:nvSpPr>
        <p:spPr>
          <a:xfrm>
            <a:off x="811273" y="3839973"/>
            <a:ext cx="8218427" cy="451406"/>
          </a:xfrm>
          <a:prstGeom prst="rect">
            <a:avLst/>
          </a:prstGeom>
          <a:noFill/>
        </p:spPr>
        <p:txBody>
          <a:bodyPr wrap="square" rtlCol="0">
            <a:spAutoFit/>
          </a:bodyPr>
          <a:lstStyle/>
          <a:p>
            <a:pPr>
              <a:lnSpc>
                <a:spcPts val="1400"/>
              </a:lnSpc>
            </a:pPr>
            <a:r>
              <a:rPr lang="en-US" sz="1300" dirty="0" smtClean="0">
                <a:solidFill>
                  <a:schemeClr val="bg2"/>
                </a:solidFill>
              </a:rPr>
              <a:t>If new AMF can serve the Allowed NSSAI, it repeats steps 3 to 8 prior to responding to RAN; otherwise, it rejects redirected Registration Request from RAN. </a:t>
            </a:r>
            <a:endParaRPr lang="en-US" sz="1300" dirty="0">
              <a:solidFill>
                <a:schemeClr val="bg2"/>
              </a:solidFill>
            </a:endParaRPr>
          </a:p>
        </p:txBody>
      </p:sp>
      <p:grpSp>
        <p:nvGrpSpPr>
          <p:cNvPr id="173" name="Group 172"/>
          <p:cNvGrpSpPr/>
          <p:nvPr/>
        </p:nvGrpSpPr>
        <p:grpSpPr>
          <a:xfrm>
            <a:off x="43538" y="4301472"/>
            <a:ext cx="367408" cy="307777"/>
            <a:chOff x="1944657" y="838884"/>
            <a:chExt cx="369241" cy="384728"/>
          </a:xfrm>
        </p:grpSpPr>
        <p:sp>
          <p:nvSpPr>
            <p:cNvPr id="174" name="Oval 173"/>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75" name="TextBox 174"/>
            <p:cNvSpPr txBox="1"/>
            <p:nvPr/>
          </p:nvSpPr>
          <p:spPr>
            <a:xfrm>
              <a:off x="1944657" y="838884"/>
              <a:ext cx="369241" cy="384728"/>
            </a:xfrm>
            <a:prstGeom prst="rect">
              <a:avLst/>
            </a:prstGeom>
            <a:noFill/>
          </p:spPr>
          <p:txBody>
            <a:bodyPr wrap="none" rtlCol="0">
              <a:spAutoFit/>
            </a:bodyPr>
            <a:lstStyle/>
            <a:p>
              <a:r>
                <a:rPr lang="en-US" sz="1400" b="1" dirty="0" smtClean="0">
                  <a:solidFill>
                    <a:schemeClr val="bg2"/>
                  </a:solidFill>
                </a:rPr>
                <a:t>12</a:t>
              </a:r>
              <a:endParaRPr lang="en-US" sz="1400" b="1" dirty="0">
                <a:solidFill>
                  <a:schemeClr val="bg2"/>
                </a:solidFill>
              </a:endParaRPr>
            </a:p>
          </p:txBody>
        </p:sp>
      </p:grpSp>
      <p:grpSp>
        <p:nvGrpSpPr>
          <p:cNvPr id="176" name="Group 175"/>
          <p:cNvGrpSpPr/>
          <p:nvPr/>
        </p:nvGrpSpPr>
        <p:grpSpPr>
          <a:xfrm>
            <a:off x="509371" y="4292644"/>
            <a:ext cx="367408" cy="307777"/>
            <a:chOff x="1944657" y="838884"/>
            <a:chExt cx="369241" cy="384728"/>
          </a:xfrm>
        </p:grpSpPr>
        <p:sp>
          <p:nvSpPr>
            <p:cNvPr id="177" name="Oval 176"/>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78" name="TextBox 177"/>
            <p:cNvSpPr txBox="1"/>
            <p:nvPr/>
          </p:nvSpPr>
          <p:spPr>
            <a:xfrm>
              <a:off x="1944657" y="838884"/>
              <a:ext cx="369241" cy="384728"/>
            </a:xfrm>
            <a:prstGeom prst="rect">
              <a:avLst/>
            </a:prstGeom>
            <a:noFill/>
          </p:spPr>
          <p:txBody>
            <a:bodyPr wrap="none" rtlCol="0">
              <a:spAutoFit/>
            </a:bodyPr>
            <a:lstStyle/>
            <a:p>
              <a:r>
                <a:rPr lang="en-US" sz="1400" b="1" dirty="0" smtClean="0">
                  <a:solidFill>
                    <a:schemeClr val="bg2"/>
                  </a:solidFill>
                </a:rPr>
                <a:t>13</a:t>
              </a:r>
              <a:endParaRPr lang="en-US" sz="1400" b="1" dirty="0">
                <a:solidFill>
                  <a:schemeClr val="bg2"/>
                </a:solidFill>
              </a:endParaRPr>
            </a:p>
          </p:txBody>
        </p:sp>
      </p:grpSp>
      <p:sp>
        <p:nvSpPr>
          <p:cNvPr id="179" name="TextBox 178"/>
          <p:cNvSpPr txBox="1"/>
          <p:nvPr/>
        </p:nvSpPr>
        <p:spPr>
          <a:xfrm>
            <a:off x="253378" y="4308069"/>
            <a:ext cx="389662" cy="274370"/>
          </a:xfrm>
          <a:prstGeom prst="rect">
            <a:avLst/>
          </a:prstGeom>
          <a:noFill/>
        </p:spPr>
        <p:txBody>
          <a:bodyPr wrap="square" rtlCol="0">
            <a:spAutoFit/>
          </a:bodyPr>
          <a:lstStyle/>
          <a:p>
            <a:pPr>
              <a:lnSpc>
                <a:spcPts val="1400"/>
              </a:lnSpc>
            </a:pPr>
            <a:r>
              <a:rPr lang="en-US" sz="1400" dirty="0" smtClean="0">
                <a:solidFill>
                  <a:schemeClr val="bg2"/>
                </a:solidFill>
              </a:rPr>
              <a:t>to</a:t>
            </a:r>
            <a:endParaRPr lang="en-US" sz="1400" dirty="0">
              <a:solidFill>
                <a:schemeClr val="bg2"/>
              </a:solidFill>
            </a:endParaRPr>
          </a:p>
        </p:txBody>
      </p:sp>
      <p:sp>
        <p:nvSpPr>
          <p:cNvPr id="180" name="TextBox 179"/>
          <p:cNvSpPr txBox="1"/>
          <p:nvPr/>
        </p:nvSpPr>
        <p:spPr>
          <a:xfrm>
            <a:off x="779853" y="4273594"/>
            <a:ext cx="7214670" cy="453907"/>
          </a:xfrm>
          <a:prstGeom prst="rect">
            <a:avLst/>
          </a:prstGeom>
          <a:noFill/>
        </p:spPr>
        <p:txBody>
          <a:bodyPr wrap="square" rtlCol="0">
            <a:spAutoFit/>
          </a:bodyPr>
          <a:lstStyle/>
          <a:p>
            <a:pPr>
              <a:lnSpc>
                <a:spcPts val="1400"/>
              </a:lnSpc>
            </a:pPr>
            <a:r>
              <a:rPr lang="en-US" sz="1300" dirty="0" smtClean="0">
                <a:solidFill>
                  <a:schemeClr val="bg2"/>
                </a:solidFill>
              </a:rPr>
              <a:t>New serving AMF </a:t>
            </a:r>
            <a:r>
              <a:rPr lang="en-US" sz="1300" dirty="0">
                <a:solidFill>
                  <a:schemeClr val="bg2"/>
                </a:solidFill>
              </a:rPr>
              <a:t>responds to the UE for the Allowed NSSAI or </a:t>
            </a:r>
            <a:r>
              <a:rPr lang="en-GB" sz="1300" dirty="0">
                <a:solidFill>
                  <a:schemeClr val="bg2"/>
                </a:solidFill>
              </a:rPr>
              <a:t>information regarding rejection causes for S-NSSAI(s) not included in the Allowed NSSAI which were part of the Requested </a:t>
            </a:r>
            <a:r>
              <a:rPr lang="en-GB" sz="1300" dirty="0" smtClean="0">
                <a:solidFill>
                  <a:schemeClr val="bg2"/>
                </a:solidFill>
              </a:rPr>
              <a:t>NSSAI.</a:t>
            </a:r>
          </a:p>
        </p:txBody>
      </p:sp>
      <p:sp>
        <p:nvSpPr>
          <p:cNvPr id="205" name="TextBox 204"/>
          <p:cNvSpPr txBox="1"/>
          <p:nvPr/>
        </p:nvSpPr>
        <p:spPr>
          <a:xfrm>
            <a:off x="810082" y="1220688"/>
            <a:ext cx="3187973" cy="1528624"/>
          </a:xfrm>
          <a:prstGeom prst="rect">
            <a:avLst/>
          </a:prstGeom>
          <a:noFill/>
        </p:spPr>
        <p:txBody>
          <a:bodyPr wrap="square" rtlCol="0">
            <a:spAutoFit/>
          </a:bodyPr>
          <a:lstStyle/>
          <a:p>
            <a:pPr>
              <a:lnSpc>
                <a:spcPts val="1400"/>
              </a:lnSpc>
            </a:pPr>
            <a:r>
              <a:rPr lang="en-US" sz="1300" dirty="0" smtClean="0">
                <a:solidFill>
                  <a:schemeClr val="bg2"/>
                </a:solidFill>
              </a:rPr>
              <a:t>Serving AMF determines that it is NOT part of the target AMF set and it is NOT in the list of candidate AMF(s), hence, it can NOT be the serving AMF. However, Serving AMF has no interface towards target NRF, it triggers RAN for redirecting Registration Request towards the target AMF by including the UE’s SUPI and Allowed NSSAI info.  </a:t>
            </a:r>
            <a:endParaRPr lang="en-US" sz="1300" dirty="0">
              <a:solidFill>
                <a:schemeClr val="bg2"/>
              </a:solidFill>
            </a:endParaRPr>
          </a:p>
        </p:txBody>
      </p:sp>
      <p:sp>
        <p:nvSpPr>
          <p:cNvPr id="97" name="TextBox 96"/>
          <p:cNvSpPr txBox="1"/>
          <p:nvPr/>
        </p:nvSpPr>
        <p:spPr>
          <a:xfrm>
            <a:off x="811676" y="2684883"/>
            <a:ext cx="5831044" cy="1169551"/>
          </a:xfrm>
          <a:prstGeom prst="rect">
            <a:avLst/>
          </a:prstGeom>
          <a:noFill/>
        </p:spPr>
        <p:txBody>
          <a:bodyPr wrap="square" rtlCol="0">
            <a:spAutoFit/>
          </a:bodyPr>
          <a:lstStyle/>
          <a:p>
            <a:pPr>
              <a:lnSpc>
                <a:spcPts val="1400"/>
              </a:lnSpc>
            </a:pPr>
            <a:r>
              <a:rPr lang="en-US" sz="1300" dirty="0" smtClean="0">
                <a:solidFill>
                  <a:schemeClr val="bg2"/>
                </a:solidFill>
              </a:rPr>
              <a:t>Two possible reactions from RAN in this case as described in TS 23.501</a:t>
            </a:r>
          </a:p>
          <a:p>
            <a:pPr>
              <a:lnSpc>
                <a:spcPts val="1400"/>
              </a:lnSpc>
            </a:pPr>
            <a:r>
              <a:rPr lang="en-US" sz="1300" dirty="0">
                <a:solidFill>
                  <a:schemeClr val="bg2"/>
                </a:solidFill>
              </a:rPr>
              <a:t>c</a:t>
            </a:r>
            <a:r>
              <a:rPr lang="en-US" sz="1300" dirty="0" smtClean="0">
                <a:solidFill>
                  <a:schemeClr val="bg2"/>
                </a:solidFill>
              </a:rPr>
              <a:t>lause 4.2.2.2.3</a:t>
            </a:r>
          </a:p>
          <a:p>
            <a:pPr marL="228600" indent="-228600">
              <a:lnSpc>
                <a:spcPts val="1400"/>
              </a:lnSpc>
              <a:buAutoNum type="romanLcParenBoth"/>
            </a:pPr>
            <a:r>
              <a:rPr lang="en-US" sz="1300" dirty="0" smtClean="0">
                <a:solidFill>
                  <a:schemeClr val="bg2"/>
                </a:solidFill>
              </a:rPr>
              <a:t>RAN can route on Allowed NSSAI info and redirect the Registration Request towards the target AMF, or</a:t>
            </a:r>
          </a:p>
          <a:p>
            <a:pPr marL="228600" indent="-228600">
              <a:lnSpc>
                <a:spcPts val="1400"/>
              </a:lnSpc>
              <a:buAutoNum type="romanLcParenBoth"/>
            </a:pPr>
            <a:r>
              <a:rPr lang="en-US" sz="1300" dirty="0" smtClean="0">
                <a:solidFill>
                  <a:schemeClr val="bg2"/>
                </a:solidFill>
              </a:rPr>
              <a:t>RAN can NOT route on Allowed NSSAI info and redirect the Registration Request towards the pre-configured AMF </a:t>
            </a:r>
            <a:endParaRPr lang="en-US" sz="1300" dirty="0">
              <a:solidFill>
                <a:schemeClr val="bg2"/>
              </a:solidFill>
            </a:endParaRPr>
          </a:p>
        </p:txBody>
      </p:sp>
    </p:spTree>
    <p:extLst>
      <p:ext uri="{BB962C8B-B14F-4D97-AF65-F5344CB8AC3E}">
        <p14:creationId xmlns:p14="http://schemas.microsoft.com/office/powerpoint/2010/main" val="12362352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9486" y="95569"/>
            <a:ext cx="1402243" cy="523220"/>
          </a:xfrm>
          <a:prstGeom prst="rect">
            <a:avLst/>
          </a:prstGeom>
          <a:noFill/>
        </p:spPr>
        <p:txBody>
          <a:bodyPr wrap="none" rtlCol="0">
            <a:spAutoFit/>
          </a:bodyPr>
          <a:lstStyle/>
          <a:p>
            <a:r>
              <a:rPr lang="en-US" sz="2800" b="1" dirty="0" smtClean="0"/>
              <a:t>Analysis</a:t>
            </a:r>
          </a:p>
        </p:txBody>
      </p:sp>
      <p:sp>
        <p:nvSpPr>
          <p:cNvPr id="2" name="TextBox 1"/>
          <p:cNvSpPr txBox="1"/>
          <p:nvPr/>
        </p:nvSpPr>
        <p:spPr>
          <a:xfrm>
            <a:off x="161925" y="630793"/>
            <a:ext cx="8553450" cy="2954655"/>
          </a:xfrm>
          <a:prstGeom prst="rect">
            <a:avLst/>
          </a:prstGeom>
          <a:noFill/>
        </p:spPr>
        <p:txBody>
          <a:bodyPr wrap="square" rtlCol="0">
            <a:spAutoFit/>
          </a:bodyPr>
          <a:lstStyle/>
          <a:p>
            <a:pPr marL="285750" indent="-285750">
              <a:spcAft>
                <a:spcPts val="600"/>
              </a:spcAft>
              <a:buFont typeface="Wingdings" panose="05000000000000000000" pitchFamily="2" charset="2"/>
              <a:buChar char="q"/>
            </a:pPr>
            <a:r>
              <a:rPr lang="en-US" sz="1600" dirty="0" smtClean="0">
                <a:solidFill>
                  <a:srgbClr val="000000"/>
                </a:solidFill>
              </a:rPr>
              <a:t>During the last SA2#122 and SA2#122bis agreements which have been captured in TS 23.501 and 23.502 for the support for multi-level NRFs and the ability for NSSF to identify the Target serving NRF for the corresponding Allowed NSSAI/S-NSSAI(s). </a:t>
            </a:r>
          </a:p>
          <a:p>
            <a:pPr marL="285750" indent="-285750">
              <a:spcAft>
                <a:spcPts val="600"/>
              </a:spcAft>
              <a:buFont typeface="Wingdings" panose="05000000000000000000" pitchFamily="2" charset="2"/>
              <a:buChar char="q"/>
            </a:pPr>
            <a:r>
              <a:rPr lang="en-US" sz="1600" dirty="0" smtClean="0">
                <a:solidFill>
                  <a:srgbClr val="000000"/>
                </a:solidFill>
              </a:rPr>
              <a:t>During UE initial registration, if RAN selects the serving AMF to process the Requested NSSAI, and if the serving AMF has the interface towards the Target NRF (i.e. it should also have interface towards the Target AMF(s)) that serves the Allowed NSSAI, even though the serving AMF is NOT part of the AMF set or candidate list, based on operator’s policy, the serving AMF should be allowed to query the Target NRF to discover and to select the Target AMF.  </a:t>
            </a:r>
          </a:p>
          <a:p>
            <a:pPr marL="285750" indent="-285750">
              <a:spcAft>
                <a:spcPts val="600"/>
              </a:spcAft>
            </a:pPr>
            <a:r>
              <a:rPr lang="en-US" sz="1600" dirty="0">
                <a:solidFill>
                  <a:srgbClr val="000000"/>
                </a:solidFill>
              </a:rPr>
              <a:t>	</a:t>
            </a:r>
            <a:r>
              <a:rPr lang="en-US" sz="1600" dirty="0" smtClean="0">
                <a:solidFill>
                  <a:srgbClr val="000000"/>
                </a:solidFill>
              </a:rPr>
              <a:t>Otherwise (i.e. the serving AMF does NOT have interface towards the Target NRF), the serving AMF will defer the rerouting decision to the RAN which will then follow the existing triangular routing procedures as described in </a:t>
            </a:r>
            <a:r>
              <a:rPr lang="en-US" sz="1600" b="1" dirty="0">
                <a:solidFill>
                  <a:srgbClr val="000000"/>
                </a:solidFill>
              </a:rPr>
              <a:t>TS 23.502 clause 4.2.2.2.3</a:t>
            </a:r>
            <a:r>
              <a:rPr lang="en-US" sz="1600" dirty="0">
                <a:solidFill>
                  <a:srgbClr val="000000"/>
                </a:solidFill>
              </a:rPr>
              <a:t>. </a:t>
            </a:r>
            <a:endParaRPr lang="en-US" sz="1600" dirty="0" smtClean="0">
              <a:solidFill>
                <a:srgbClr val="000000"/>
              </a:solidFill>
            </a:endParaRPr>
          </a:p>
        </p:txBody>
      </p:sp>
    </p:spTree>
    <p:extLst>
      <p:ext uri="{BB962C8B-B14F-4D97-AF65-F5344CB8AC3E}">
        <p14:creationId xmlns:p14="http://schemas.microsoft.com/office/powerpoint/2010/main" val="1205030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9486" y="95569"/>
            <a:ext cx="1949573" cy="523220"/>
          </a:xfrm>
          <a:prstGeom prst="rect">
            <a:avLst/>
          </a:prstGeom>
          <a:noFill/>
        </p:spPr>
        <p:txBody>
          <a:bodyPr wrap="none" rtlCol="0">
            <a:spAutoFit/>
          </a:bodyPr>
          <a:lstStyle/>
          <a:p>
            <a:r>
              <a:rPr lang="en-US" sz="2800" b="1" dirty="0" smtClean="0"/>
              <a:t>Conclusions</a:t>
            </a:r>
          </a:p>
        </p:txBody>
      </p:sp>
      <p:sp>
        <p:nvSpPr>
          <p:cNvPr id="3" name="Rectangle 2"/>
          <p:cNvSpPr/>
          <p:nvPr/>
        </p:nvSpPr>
        <p:spPr>
          <a:xfrm>
            <a:off x="200025" y="525840"/>
            <a:ext cx="8677275" cy="2062103"/>
          </a:xfrm>
          <a:prstGeom prst="rect">
            <a:avLst/>
          </a:prstGeom>
        </p:spPr>
        <p:txBody>
          <a:bodyPr wrap="square">
            <a:spAutoFit/>
          </a:bodyPr>
          <a:lstStyle/>
          <a:p>
            <a:pPr hangingPunct="0"/>
            <a:r>
              <a:rPr lang="en-GB" sz="1600" b="1" u="sng" dirty="0"/>
              <a:t>Conclusion#1: </a:t>
            </a:r>
            <a:endParaRPr lang="en-US" sz="1600" dirty="0"/>
          </a:p>
          <a:p>
            <a:r>
              <a:rPr lang="en-GB" sz="1600" dirty="0"/>
              <a:t>In the context of network slicing, each level of the NRF serves specific scope of NFs which may or may not be associated with particular S-NSSAI.  When the requesting NF is to select the target NF/service that is not specific to a particular S-NSSAI, it should always query the PLMN-level NRF.  When the requesting NF is to discover and to select the target NF which is corresponding to a particular S-NSSAI, the requesting NF should refer to appropriate NRF that is pre-configured locally to the requesting NF or provided by the NSSF during the slice selection. Such clarification should be added to TS 23.501 clause 6.2.6 to address the Editor’s note. </a:t>
            </a:r>
            <a:endParaRPr lang="en-US" sz="1600" dirty="0"/>
          </a:p>
        </p:txBody>
      </p:sp>
      <p:sp>
        <p:nvSpPr>
          <p:cNvPr id="6" name="Rectangle 5"/>
          <p:cNvSpPr/>
          <p:nvPr/>
        </p:nvSpPr>
        <p:spPr>
          <a:xfrm>
            <a:off x="200024" y="2518619"/>
            <a:ext cx="8801099" cy="2385268"/>
          </a:xfrm>
          <a:prstGeom prst="rect">
            <a:avLst/>
          </a:prstGeom>
        </p:spPr>
        <p:txBody>
          <a:bodyPr wrap="square">
            <a:spAutoFit/>
          </a:bodyPr>
          <a:lstStyle/>
          <a:p>
            <a:pPr hangingPunct="0"/>
            <a:r>
              <a:rPr lang="en-US" sz="1600" b="1" u="sng" dirty="0"/>
              <a:t>Conclusion#2: </a:t>
            </a:r>
            <a:endParaRPr lang="en-US" sz="1600" dirty="0"/>
          </a:p>
          <a:p>
            <a:pPr hangingPunct="0">
              <a:spcAft>
                <a:spcPts val="600"/>
              </a:spcAft>
            </a:pPr>
            <a:r>
              <a:rPr lang="en-US" sz="1600" dirty="0"/>
              <a:t>During UE initial registration, if RAN selects the serving AMF to process the Requested NSSAI, and if the serving AMF has the interface towards the Target NRF (i.e. it should also have interface towards the Target AMF(s)) that serves the Allowed NSSAI, even though the serving AMF is NOT part of the AMF set or candidate list, based on operator’s policy, the serving AMF should be allowed to query the Target NRF to discover and to select the Target AMF.  </a:t>
            </a:r>
          </a:p>
          <a:p>
            <a:r>
              <a:rPr lang="en-US" sz="1600" dirty="0"/>
              <a:t>Otherwise (i.e. the serving AMF does NOT have interface towards the Target NRF), the serving AMF will defer the rerouting decision to the RAN which will then follow the existing triangular routing procedures as described in </a:t>
            </a:r>
            <a:r>
              <a:rPr lang="en-US" sz="1600" b="1" dirty="0"/>
              <a:t>TS 23.502 clause 4.2.2.2.3</a:t>
            </a:r>
            <a:r>
              <a:rPr lang="en-US" sz="1600" dirty="0"/>
              <a:t>. </a:t>
            </a:r>
          </a:p>
        </p:txBody>
      </p:sp>
    </p:spTree>
    <p:extLst>
      <p:ext uri="{BB962C8B-B14F-4D97-AF65-F5344CB8AC3E}">
        <p14:creationId xmlns:p14="http://schemas.microsoft.com/office/powerpoint/2010/main" val="26533736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14450" y="669489"/>
            <a:ext cx="7467599" cy="1169551"/>
          </a:xfrm>
          <a:prstGeom prst="rect">
            <a:avLst/>
          </a:prstGeom>
        </p:spPr>
        <p:txBody>
          <a:bodyPr wrap="square">
            <a:spAutoFit/>
          </a:bodyPr>
          <a:lstStyle/>
          <a:p>
            <a:pPr hangingPunct="0"/>
            <a:r>
              <a:rPr lang="en-GB" sz="1400" dirty="0">
                <a:latin typeface="Comic Sans MS" panose="030F0702030302020204" pitchFamily="66" charset="0"/>
              </a:rPr>
              <a:t>As the decision from SA2#122, the multi-level NRFs were introduced.  As captured in the meeting report, the intent for multi-level NRFs is to enable that, NRFs know only about NFs belonging to a set of slices and not all NFs from the entire PLMN.  </a:t>
            </a:r>
            <a:r>
              <a:rPr lang="en-GB" sz="1400" dirty="0" smtClean="0">
                <a:latin typeface="Comic Sans MS" panose="030F0702030302020204" pitchFamily="66" charset="0"/>
              </a:rPr>
              <a:t>The </a:t>
            </a:r>
            <a:r>
              <a:rPr lang="en-GB" sz="1400" dirty="0">
                <a:latin typeface="Comic Sans MS" panose="030F0702030302020204" pitchFamily="66" charset="0"/>
              </a:rPr>
              <a:t>high-level descriptions of the multi-level NRFs are captured in TS 23.501 clause 6.2.6 as described below: </a:t>
            </a:r>
            <a:endParaRPr lang="en-US" sz="1400" dirty="0">
              <a:latin typeface="Comic Sans MS" panose="030F0702030302020204" pitchFamily="66" charset="0"/>
            </a:endParaRPr>
          </a:p>
        </p:txBody>
      </p:sp>
      <p:sp>
        <p:nvSpPr>
          <p:cNvPr id="3" name="Rectangle 2"/>
          <p:cNvSpPr/>
          <p:nvPr/>
        </p:nvSpPr>
        <p:spPr>
          <a:xfrm>
            <a:off x="1050561" y="126347"/>
            <a:ext cx="8064259" cy="461665"/>
          </a:xfrm>
          <a:prstGeom prst="rect">
            <a:avLst/>
          </a:prstGeom>
        </p:spPr>
        <p:txBody>
          <a:bodyPr wrap="none">
            <a:spAutoFit/>
          </a:bodyPr>
          <a:lstStyle/>
          <a:p>
            <a:r>
              <a:rPr lang="en-US" sz="2400" b="1" u="sng" dirty="0" smtClean="0"/>
              <a:t>Two Open Issues</a:t>
            </a:r>
            <a:r>
              <a:rPr lang="en-US" sz="2000" b="1" dirty="0" smtClean="0"/>
              <a:t> </a:t>
            </a:r>
            <a:r>
              <a:rPr lang="en-US" b="1" dirty="0" smtClean="0"/>
              <a:t>related </a:t>
            </a:r>
            <a:r>
              <a:rPr lang="en-US" b="1" dirty="0"/>
              <a:t>to Multi-level NRFs support for Network </a:t>
            </a:r>
            <a:r>
              <a:rPr lang="en-US" b="1" dirty="0" smtClean="0"/>
              <a:t>Slicing (1/2)</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2550" y="2033588"/>
            <a:ext cx="7696200" cy="2047875"/>
          </a:xfrm>
          <a:prstGeom prst="rect">
            <a:avLst/>
          </a:prstGeom>
          <a:solidFill>
            <a:schemeClr val="bg2"/>
          </a:solidFill>
          <a:ln w="19050">
            <a:solidFill>
              <a:schemeClr val="tx1"/>
            </a:solidFill>
            <a:miter lim="800000"/>
            <a:headEnd/>
            <a:tailEnd/>
          </a:ln>
        </p:spPr>
      </p:pic>
    </p:spTree>
    <p:extLst>
      <p:ext uri="{BB962C8B-B14F-4D97-AF65-F5344CB8AC3E}">
        <p14:creationId xmlns:p14="http://schemas.microsoft.com/office/powerpoint/2010/main" val="17485224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83336" y="621328"/>
            <a:ext cx="7772397" cy="954107"/>
          </a:xfrm>
          <a:prstGeom prst="rect">
            <a:avLst/>
          </a:prstGeom>
          <a:noFill/>
        </p:spPr>
        <p:txBody>
          <a:bodyPr wrap="square" rtlCol="0">
            <a:spAutoFit/>
          </a:bodyPr>
          <a:lstStyle/>
          <a:p>
            <a:r>
              <a:rPr lang="en-US" sz="1400" dirty="0" smtClean="0">
                <a:latin typeface="Comic Sans MS" panose="030F0702030302020204" pitchFamily="66" charset="0"/>
              </a:rPr>
              <a:t>The following EN in </a:t>
            </a:r>
            <a:r>
              <a:rPr lang="en-US" sz="1400" dirty="0">
                <a:latin typeface="Comic Sans MS" panose="030F0702030302020204" pitchFamily="66" charset="0"/>
              </a:rPr>
              <a:t>TS 23.501 clause 5.15.5.2.1 </a:t>
            </a:r>
            <a:r>
              <a:rPr lang="en-US" sz="1400" dirty="0" smtClean="0">
                <a:latin typeface="Comic Sans MS" panose="030F0702030302020204" pitchFamily="66" charset="0"/>
              </a:rPr>
              <a:t>was proposed as the outstanding question based on the show hands result which supports NSSF as decision point for the slice selection mapping as well as to identify the possible serving NRF for the corresponding Allowed S-NSSAI: </a:t>
            </a:r>
            <a:endParaRPr lang="en-US" sz="1400" dirty="0">
              <a:latin typeface="Comic Sans MS" panose="030F0702030302020204" pitchFamily="66" charset="0"/>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7599" y="1703070"/>
            <a:ext cx="7718134" cy="1886010"/>
          </a:xfrm>
          <a:prstGeom prst="rect">
            <a:avLst/>
          </a:prstGeom>
          <a:noFill/>
          <a:ln w="2857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
        <p:nvSpPr>
          <p:cNvPr id="2" name="Rectangle 1"/>
          <p:cNvSpPr/>
          <p:nvPr/>
        </p:nvSpPr>
        <p:spPr>
          <a:xfrm>
            <a:off x="1050561" y="126347"/>
            <a:ext cx="8064259" cy="461665"/>
          </a:xfrm>
          <a:prstGeom prst="rect">
            <a:avLst/>
          </a:prstGeom>
        </p:spPr>
        <p:txBody>
          <a:bodyPr wrap="none">
            <a:spAutoFit/>
          </a:bodyPr>
          <a:lstStyle/>
          <a:p>
            <a:r>
              <a:rPr lang="en-US" sz="2400" b="1" u="sng" dirty="0" smtClean="0"/>
              <a:t>Two Open Issues</a:t>
            </a:r>
            <a:r>
              <a:rPr lang="en-US" sz="2000" b="1" dirty="0" smtClean="0"/>
              <a:t> </a:t>
            </a:r>
            <a:r>
              <a:rPr lang="en-US" b="1" dirty="0" smtClean="0"/>
              <a:t>related </a:t>
            </a:r>
            <a:r>
              <a:rPr lang="en-US" b="1" dirty="0"/>
              <a:t>to Multi-level NRFs support for Network </a:t>
            </a:r>
            <a:r>
              <a:rPr lang="en-US" b="1" dirty="0" smtClean="0"/>
              <a:t>Slicing (2/2)</a:t>
            </a:r>
            <a:endParaRPr lang="en-US" dirty="0"/>
          </a:p>
        </p:txBody>
      </p:sp>
      <p:sp>
        <p:nvSpPr>
          <p:cNvPr id="3" name="Oval 2"/>
          <p:cNvSpPr/>
          <p:nvPr/>
        </p:nvSpPr>
        <p:spPr bwMode="auto">
          <a:xfrm>
            <a:off x="885825" y="3009900"/>
            <a:ext cx="8258175" cy="609600"/>
          </a:xfrm>
          <a:prstGeom prst="ellipse">
            <a:avLst/>
          </a:prstGeom>
          <a:noFill/>
          <a:ln w="28575" cap="flat" cmpd="sng" algn="ctr">
            <a:solidFill>
              <a:schemeClr val="accent1">
                <a:lumMod val="75000"/>
              </a:schemeClr>
            </a:solid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9486" y="95569"/>
            <a:ext cx="5408147" cy="646331"/>
          </a:xfrm>
          <a:prstGeom prst="rect">
            <a:avLst/>
          </a:prstGeom>
          <a:noFill/>
        </p:spPr>
        <p:txBody>
          <a:bodyPr wrap="none" rtlCol="0">
            <a:spAutoFit/>
          </a:bodyPr>
          <a:lstStyle/>
          <a:p>
            <a:r>
              <a:rPr lang="en-US" sz="2000" b="1" dirty="0" smtClean="0"/>
              <a:t>What has been approved in SA2#122 </a:t>
            </a:r>
          </a:p>
          <a:p>
            <a:r>
              <a:rPr lang="en-US" sz="1600" b="1" dirty="0" smtClean="0"/>
              <a:t>- According to SA2#122 approved meeting report (S2-175321)</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3550" y="741900"/>
            <a:ext cx="6234113" cy="421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344464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9486" y="38419"/>
            <a:ext cx="6027612" cy="461665"/>
          </a:xfrm>
          <a:prstGeom prst="rect">
            <a:avLst/>
          </a:prstGeom>
          <a:noFill/>
        </p:spPr>
        <p:txBody>
          <a:bodyPr wrap="none" rtlCol="0">
            <a:spAutoFit/>
          </a:bodyPr>
          <a:lstStyle/>
          <a:p>
            <a:r>
              <a:rPr lang="en-US" sz="2400" b="1" dirty="0" smtClean="0"/>
              <a:t>Considerations for the use of Multi-level NRFs</a:t>
            </a:r>
          </a:p>
        </p:txBody>
      </p:sp>
      <p:sp>
        <p:nvSpPr>
          <p:cNvPr id="2" name="Rectangle 1"/>
          <p:cNvSpPr/>
          <p:nvPr/>
        </p:nvSpPr>
        <p:spPr>
          <a:xfrm>
            <a:off x="228600" y="2023564"/>
            <a:ext cx="8686800" cy="1964640"/>
          </a:xfrm>
          <a:prstGeom prst="rect">
            <a:avLst/>
          </a:prstGeom>
        </p:spPr>
        <p:txBody>
          <a:bodyPr wrap="square">
            <a:spAutoFit/>
          </a:bodyPr>
          <a:lstStyle/>
          <a:p>
            <a:pPr hangingPunct="0">
              <a:lnSpc>
                <a:spcPts val="1200"/>
              </a:lnSpc>
            </a:pPr>
            <a:endParaRPr lang="en-GB" sz="1400" dirty="0"/>
          </a:p>
          <a:p>
            <a:pPr hangingPunct="0">
              <a:lnSpc>
                <a:spcPts val="1200"/>
              </a:lnSpc>
            </a:pPr>
            <a:r>
              <a:rPr lang="en-GB" sz="1400" b="1" dirty="0" smtClean="0"/>
              <a:t>Examples of usage of Multi-level NRFs: </a:t>
            </a:r>
          </a:p>
          <a:p>
            <a:pPr hangingPunct="0">
              <a:lnSpc>
                <a:spcPts val="1200"/>
              </a:lnSpc>
            </a:pPr>
            <a:endParaRPr lang="en-GB" sz="1400" dirty="0" smtClean="0"/>
          </a:p>
          <a:p>
            <a:pPr marL="342900" lvl="0" indent="-342900" hangingPunct="0">
              <a:lnSpc>
                <a:spcPts val="1400"/>
              </a:lnSpc>
              <a:spcAft>
                <a:spcPts val="600"/>
              </a:spcAft>
              <a:buFont typeface="+mj-lt"/>
              <a:buAutoNum type="arabicParenR"/>
            </a:pPr>
            <a:r>
              <a:rPr lang="en-GB" sz="1400" dirty="0"/>
              <a:t>For the PLMN-level NFs, such as UDM, NSSF, PCF, NEF etc. which serve the entire PLMN, for such scenario, these NFs are exposed and served by the PLMN-level NRF.  For the NF that serves specific slice, e.g. SMF, the PLMN-level NRF should not aware of such NF - i.e. support the discovery and selection for such NF. </a:t>
            </a:r>
            <a:endParaRPr lang="en-US" sz="1400" dirty="0"/>
          </a:p>
          <a:p>
            <a:pPr marL="342900" lvl="0" indent="-342900" hangingPunct="0">
              <a:lnSpc>
                <a:spcPts val="1400"/>
              </a:lnSpc>
              <a:spcAft>
                <a:spcPts val="600"/>
              </a:spcAft>
              <a:buFont typeface="+mj-lt"/>
              <a:buAutoNum type="arabicParenR"/>
            </a:pPr>
            <a:r>
              <a:rPr lang="en-GB" sz="1400" dirty="0"/>
              <a:t>For the NF that is shared by multiple </a:t>
            </a:r>
            <a:r>
              <a:rPr lang="en-GB" sz="1400" dirty="0" smtClean="0"/>
              <a:t>S-NSSAIs, </a:t>
            </a:r>
            <a:r>
              <a:rPr lang="en-GB" sz="1400" dirty="0"/>
              <a:t>such as AMF etc. which serves a set of slices for different S-NSSAIs, for such scenario, these NFs are exposed and served by the Shared-slice level NRF.    </a:t>
            </a:r>
            <a:endParaRPr lang="en-US" sz="1400" dirty="0"/>
          </a:p>
          <a:p>
            <a:pPr marL="342900" lvl="0" indent="-342900" hangingPunct="0">
              <a:lnSpc>
                <a:spcPts val="1400"/>
              </a:lnSpc>
              <a:spcAft>
                <a:spcPts val="600"/>
              </a:spcAft>
              <a:buFont typeface="+mj-lt"/>
              <a:buAutoNum type="arabicParenR"/>
            </a:pPr>
            <a:r>
              <a:rPr lang="en-GB" sz="1400" dirty="0"/>
              <a:t>For the NF that is specific to a particular </a:t>
            </a:r>
            <a:r>
              <a:rPr lang="en-GB" sz="1400" dirty="0" smtClean="0"/>
              <a:t>S-NSSAI, </a:t>
            </a:r>
            <a:r>
              <a:rPr lang="en-GB" sz="1400" dirty="0"/>
              <a:t>such as </a:t>
            </a:r>
            <a:r>
              <a:rPr lang="en-GB" sz="1400" dirty="0" smtClean="0"/>
              <a:t>SMF</a:t>
            </a:r>
            <a:r>
              <a:rPr lang="en-GB" sz="1400" dirty="0"/>
              <a:t>, UPF etc., which serve a specific slice, for such scenario, these NFs are exposed and served by the Slice-specific NRF.  </a:t>
            </a:r>
            <a:endParaRPr lang="en-US" sz="1400" dirty="0"/>
          </a:p>
        </p:txBody>
      </p:sp>
      <p:sp>
        <p:nvSpPr>
          <p:cNvPr id="4" name="TextBox 3"/>
          <p:cNvSpPr txBox="1"/>
          <p:nvPr/>
        </p:nvSpPr>
        <p:spPr>
          <a:xfrm>
            <a:off x="228600" y="3990310"/>
            <a:ext cx="8591550" cy="738664"/>
          </a:xfrm>
          <a:prstGeom prst="rect">
            <a:avLst/>
          </a:prstGeom>
          <a:solidFill>
            <a:schemeClr val="accent5">
              <a:lumMod val="20000"/>
              <a:lumOff val="80000"/>
            </a:schemeClr>
          </a:solidFill>
          <a:ln>
            <a:noFill/>
          </a:ln>
        </p:spPr>
        <p:txBody>
          <a:bodyPr wrap="square" rtlCol="0">
            <a:spAutoFit/>
          </a:bodyPr>
          <a:lstStyle/>
          <a:p>
            <a:pPr hangingPunct="0"/>
            <a:r>
              <a:rPr lang="en-GB" sz="1400" b="1" dirty="0">
                <a:solidFill>
                  <a:schemeClr val="accent1">
                    <a:lumMod val="50000"/>
                  </a:schemeClr>
                </a:solidFill>
              </a:rPr>
              <a:t>In summary, each level of the NRF serves specific scope of NFs operated at the PLMN level, shared by </a:t>
            </a:r>
            <a:r>
              <a:rPr lang="en-GB" sz="1400" b="1" dirty="0" smtClean="0">
                <a:solidFill>
                  <a:schemeClr val="accent1">
                    <a:lumMod val="50000"/>
                  </a:schemeClr>
                </a:solidFill>
              </a:rPr>
              <a:t>different </a:t>
            </a:r>
            <a:r>
              <a:rPr lang="en-GB" sz="1400" b="1" dirty="0">
                <a:solidFill>
                  <a:schemeClr val="accent1">
                    <a:lumMod val="50000"/>
                  </a:schemeClr>
                </a:solidFill>
              </a:rPr>
              <a:t>S-NSSAIs or dedicated to specific </a:t>
            </a:r>
            <a:r>
              <a:rPr lang="en-GB" sz="1400" b="1" dirty="0" smtClean="0">
                <a:solidFill>
                  <a:schemeClr val="accent1">
                    <a:lumMod val="50000"/>
                  </a:schemeClr>
                </a:solidFill>
              </a:rPr>
              <a:t>S-NSSAI.  </a:t>
            </a:r>
            <a:r>
              <a:rPr lang="en-GB" sz="1400" b="1" dirty="0">
                <a:solidFill>
                  <a:schemeClr val="accent1">
                    <a:lumMod val="50000"/>
                  </a:schemeClr>
                </a:solidFill>
              </a:rPr>
              <a:t>In order to discover and to select the target NF which is belonged to specific scope, the requesting NF should refer to appropriate NRF that serves such specific scope. </a:t>
            </a:r>
            <a:endParaRPr lang="en-US" sz="1400" b="1" dirty="0">
              <a:solidFill>
                <a:schemeClr val="accent1">
                  <a:lumMod val="50000"/>
                </a:schemeClr>
              </a:solidFill>
            </a:endParaRPr>
          </a:p>
        </p:txBody>
      </p:sp>
      <p:sp>
        <p:nvSpPr>
          <p:cNvPr id="3" name="Rectangle 2"/>
          <p:cNvSpPr/>
          <p:nvPr/>
        </p:nvSpPr>
        <p:spPr>
          <a:xfrm>
            <a:off x="4295775" y="657093"/>
            <a:ext cx="4686299" cy="1697901"/>
          </a:xfrm>
          <a:prstGeom prst="rect">
            <a:avLst/>
          </a:prstGeom>
          <a:solidFill>
            <a:schemeClr val="bg1">
              <a:lumMod val="95000"/>
            </a:schemeClr>
          </a:solidFill>
          <a:ln w="28575">
            <a:solidFill>
              <a:schemeClr val="bg1">
                <a:lumMod val="65000"/>
              </a:schemeClr>
            </a:solidFill>
          </a:ln>
        </p:spPr>
        <p:txBody>
          <a:bodyPr wrap="square">
            <a:spAutoFit/>
          </a:bodyPr>
          <a:lstStyle/>
          <a:p>
            <a:pPr hangingPunct="0">
              <a:spcAft>
                <a:spcPts val="800"/>
              </a:spcAft>
            </a:pPr>
            <a:r>
              <a:rPr lang="en-GB" sz="1600" b="1" dirty="0"/>
              <a:t>Why multi-level NRFs? </a:t>
            </a:r>
          </a:p>
          <a:p>
            <a:pPr hangingPunct="0">
              <a:lnSpc>
                <a:spcPts val="1400"/>
              </a:lnSpc>
            </a:pPr>
            <a:r>
              <a:rPr lang="en-GB" sz="1400" dirty="0"/>
              <a:t>The scope of the exposure of the NFs within the PLMN, across multiple NSIs or within the NSI is operator’s implementation decision.  The corresponding level of the NRF supports the </a:t>
            </a:r>
            <a:r>
              <a:rPr lang="en-GB" sz="1400" b="1" dirty="0"/>
              <a:t>appropriate exposure </a:t>
            </a:r>
            <a:r>
              <a:rPr lang="en-GB" sz="1400" dirty="0"/>
              <a:t>of the given NF.   Therefore, these different levels of NRFs should </a:t>
            </a:r>
            <a:r>
              <a:rPr lang="en-GB" sz="1400" b="1" dirty="0"/>
              <a:t>NOT</a:t>
            </a:r>
            <a:r>
              <a:rPr lang="en-GB" sz="1400" dirty="0"/>
              <a:t> be assumed to operate overlapping each other.   Such intent was </a:t>
            </a:r>
            <a:r>
              <a:rPr lang="en-GB" sz="1400" b="1" dirty="0"/>
              <a:t>approved</a:t>
            </a:r>
            <a:r>
              <a:rPr lang="en-GB" sz="1400" dirty="0"/>
              <a:t> in SA2#122 meeting report (see slide-3 earlier).</a:t>
            </a:r>
          </a:p>
        </p:txBody>
      </p:sp>
      <p:sp>
        <p:nvSpPr>
          <p:cNvPr id="6" name="Rectangle 5"/>
          <p:cNvSpPr/>
          <p:nvPr/>
        </p:nvSpPr>
        <p:spPr>
          <a:xfrm>
            <a:off x="228600" y="646502"/>
            <a:ext cx="3886200" cy="1200329"/>
          </a:xfrm>
          <a:prstGeom prst="rect">
            <a:avLst/>
          </a:prstGeom>
          <a:solidFill>
            <a:schemeClr val="accent2">
              <a:lumMod val="20000"/>
              <a:lumOff val="80000"/>
            </a:schemeClr>
          </a:solidFill>
          <a:ln w="28575">
            <a:solidFill>
              <a:schemeClr val="tx1"/>
            </a:solidFill>
          </a:ln>
        </p:spPr>
        <p:txBody>
          <a:bodyPr wrap="square">
            <a:spAutoFit/>
          </a:bodyPr>
          <a:lstStyle/>
          <a:p>
            <a:pPr hangingPunct="0"/>
            <a:r>
              <a:rPr lang="en-GB" sz="1600" b="1" dirty="0"/>
              <a:t>What has been agreed and approved? </a:t>
            </a:r>
          </a:p>
          <a:p>
            <a:pPr hangingPunct="0"/>
            <a:r>
              <a:rPr lang="en-GB" sz="1400" dirty="0"/>
              <a:t>SA2#122 meeting </a:t>
            </a:r>
            <a:r>
              <a:rPr lang="en-GB" sz="1400" b="1" dirty="0"/>
              <a:t>approved</a:t>
            </a:r>
            <a:r>
              <a:rPr lang="en-GB" sz="1400" dirty="0"/>
              <a:t> three levels of NRFs </a:t>
            </a:r>
            <a:r>
              <a:rPr lang="en-GB" sz="1400" dirty="0" smtClean="0"/>
              <a:t>support captured in </a:t>
            </a:r>
            <a:r>
              <a:rPr lang="en-GB" sz="1400" b="1" dirty="0" smtClean="0"/>
              <a:t>TS 23.501 clause 6.2.6 </a:t>
            </a:r>
            <a:r>
              <a:rPr lang="en-GB" sz="1400" dirty="0"/>
              <a:t>: </a:t>
            </a:r>
          </a:p>
          <a:p>
            <a:pPr hangingPunct="0"/>
            <a:r>
              <a:rPr lang="en-GB" sz="1400" i="1" dirty="0"/>
              <a:t>- PLMN level NRF</a:t>
            </a:r>
            <a:r>
              <a:rPr lang="en-US" sz="1400" dirty="0"/>
              <a:t>, </a:t>
            </a:r>
            <a:r>
              <a:rPr lang="en-GB" sz="1400" i="1" dirty="0"/>
              <a:t>Shared-slice level NRF</a:t>
            </a:r>
            <a:r>
              <a:rPr lang="en-GB" sz="1400" dirty="0"/>
              <a:t>, and</a:t>
            </a:r>
            <a:r>
              <a:rPr lang="en-US" sz="1400" dirty="0"/>
              <a:t> </a:t>
            </a:r>
            <a:r>
              <a:rPr lang="en-GB" sz="1400" i="1" dirty="0"/>
              <a:t>Slice-specific NRF</a:t>
            </a:r>
            <a:r>
              <a:rPr lang="en-GB" sz="1400" dirty="0"/>
              <a:t>   </a:t>
            </a:r>
            <a:endParaRPr lang="en-US" sz="1400" dirty="0"/>
          </a:p>
        </p:txBody>
      </p:sp>
    </p:spTree>
    <p:extLst>
      <p:ext uri="{BB962C8B-B14F-4D97-AF65-F5344CB8AC3E}">
        <p14:creationId xmlns:p14="http://schemas.microsoft.com/office/powerpoint/2010/main" val="26383679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ounded Rectangle 57"/>
          <p:cNvSpPr/>
          <p:nvPr/>
        </p:nvSpPr>
        <p:spPr bwMode="auto">
          <a:xfrm rot="5400000">
            <a:off x="5498120" y="449870"/>
            <a:ext cx="3076572" cy="2938837"/>
          </a:xfrm>
          <a:prstGeom prst="roundRect">
            <a:avLst/>
          </a:prstGeom>
          <a:solidFill>
            <a:schemeClr val="accent5">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46" name="Rounded Rectangle 45"/>
          <p:cNvSpPr/>
          <p:nvPr/>
        </p:nvSpPr>
        <p:spPr bwMode="auto">
          <a:xfrm>
            <a:off x="409575" y="931327"/>
            <a:ext cx="4914900" cy="2011898"/>
          </a:xfrm>
          <a:prstGeom prst="roundRect">
            <a:avLst/>
          </a:prstGeom>
          <a:solidFill>
            <a:schemeClr val="accent5">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5" name="Rectangle 4"/>
          <p:cNvSpPr/>
          <p:nvPr/>
        </p:nvSpPr>
        <p:spPr bwMode="auto">
          <a:xfrm>
            <a:off x="485775" y="1721902"/>
            <a:ext cx="1362075" cy="495300"/>
          </a:xfrm>
          <a:prstGeom prst="rect">
            <a:avLst/>
          </a:prstGeom>
          <a:solidFill>
            <a:schemeClr val="bg1">
              <a:lumMod val="85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800"/>
              </a:lnSpc>
              <a:spcBef>
                <a:spcPct val="0"/>
              </a:spcBef>
              <a:spcAft>
                <a:spcPct val="0"/>
              </a:spcAft>
              <a:buClrTx/>
              <a:buSzTx/>
              <a:buFont typeface="Arial" pitchFamily="34" charset="0"/>
              <a:buNone/>
              <a:tabLst/>
            </a:pPr>
            <a:r>
              <a:rPr kumimoji="0" lang="en-US" sz="1400" b="1" i="0" u="none" strike="noStrike" cap="none" normalizeH="0" baseline="0" dirty="0" smtClean="0">
                <a:ln>
                  <a:noFill/>
                </a:ln>
                <a:solidFill>
                  <a:schemeClr val="tx1"/>
                </a:solidFill>
                <a:effectLst/>
                <a:latin typeface="Comic Sans MS" panose="030F0702030302020204" pitchFamily="66" charset="0"/>
                <a:ea typeface="Arial Unicode MS" panose="020B0604020202020204" pitchFamily="34" charset="-128"/>
                <a:cs typeface="Arial Unicode MS" panose="020B0604020202020204" pitchFamily="34" charset="-128"/>
              </a:rPr>
              <a:t>NF/Service</a:t>
            </a:r>
          </a:p>
          <a:p>
            <a:pPr marL="0" marR="0" indent="0" algn="ctr" defTabSz="457200" rtl="0" eaLnBrk="1" fontAlgn="base" latinLnBrk="0" hangingPunct="1">
              <a:lnSpc>
                <a:spcPts val="1800"/>
              </a:lnSpc>
              <a:spcBef>
                <a:spcPct val="0"/>
              </a:spcBef>
              <a:spcAft>
                <a:spcPct val="0"/>
              </a:spcAft>
              <a:buClrTx/>
              <a:buSzTx/>
              <a:buFont typeface="Arial" pitchFamily="34" charset="0"/>
              <a:buNone/>
              <a:tabLst/>
            </a:pPr>
            <a:r>
              <a:rPr lang="en-US" sz="1400" b="1" dirty="0" smtClean="0">
                <a:latin typeface="Comic Sans MS" panose="030F0702030302020204" pitchFamily="66" charset="0"/>
                <a:ea typeface="Arial Unicode MS" panose="020B0604020202020204" pitchFamily="34" charset="-128"/>
                <a:cs typeface="Arial Unicode MS" panose="020B0604020202020204" pitchFamily="34" charset="-128"/>
              </a:rPr>
              <a:t>Selection</a:t>
            </a:r>
            <a:endParaRPr kumimoji="0" lang="en-US" sz="1400" b="1" i="0" u="none" strike="noStrike" cap="none" normalizeH="0" baseline="0" dirty="0" smtClean="0">
              <a:ln>
                <a:noFill/>
              </a:ln>
              <a:solidFill>
                <a:schemeClr val="tx1"/>
              </a:solidFill>
              <a:effectLst/>
              <a:latin typeface="Comic Sans MS" panose="030F0702030302020204" pitchFamily="66" charset="0"/>
              <a:ea typeface="Arial Unicode MS" panose="020B0604020202020204" pitchFamily="34" charset="-128"/>
              <a:cs typeface="Arial Unicode MS" panose="020B0604020202020204" pitchFamily="34" charset="-128"/>
            </a:endParaRPr>
          </a:p>
        </p:txBody>
      </p:sp>
      <p:sp>
        <p:nvSpPr>
          <p:cNvPr id="6" name="Diamond 5"/>
          <p:cNvSpPr/>
          <p:nvPr/>
        </p:nvSpPr>
        <p:spPr bwMode="auto">
          <a:xfrm>
            <a:off x="2362199" y="1476375"/>
            <a:ext cx="2962276" cy="957262"/>
          </a:xfrm>
          <a:prstGeom prst="diamond">
            <a:avLst/>
          </a:prstGeom>
          <a:solidFill>
            <a:schemeClr val="bg1">
              <a:lumMod val="85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600"/>
              </a:lnSpc>
              <a:spcBef>
                <a:spcPct val="0"/>
              </a:spcBef>
              <a:spcAft>
                <a:spcPct val="0"/>
              </a:spcAft>
              <a:buClrTx/>
              <a:buSzTx/>
              <a:buFont typeface="Arial" pitchFamily="34" charset="0"/>
              <a:buNone/>
              <a:tabLst/>
            </a:pPr>
            <a:endParaRPr kumimoji="0" lang="en-US" sz="1600" b="0" i="0" u="none" strike="noStrike" cap="none" normalizeH="0" baseline="0" dirty="0" smtClean="0">
              <a:ln>
                <a:noFill/>
              </a:ln>
              <a:solidFill>
                <a:schemeClr val="tx1"/>
              </a:solidFill>
              <a:effectLst/>
              <a:latin typeface="Comic Sans MS" panose="030F0702030302020204" pitchFamily="66" charset="0"/>
            </a:endParaRPr>
          </a:p>
        </p:txBody>
      </p:sp>
      <p:sp>
        <p:nvSpPr>
          <p:cNvPr id="7" name="Rectangle 6"/>
          <p:cNvSpPr/>
          <p:nvPr/>
        </p:nvSpPr>
        <p:spPr>
          <a:xfrm>
            <a:off x="2893592" y="1714500"/>
            <a:ext cx="2204289" cy="502702"/>
          </a:xfrm>
          <a:prstGeom prst="rect">
            <a:avLst/>
          </a:prstGeom>
        </p:spPr>
        <p:txBody>
          <a:bodyPr wrap="square">
            <a:spAutoFit/>
          </a:bodyPr>
          <a:lstStyle/>
          <a:p>
            <a:pPr algn="ctr">
              <a:lnSpc>
                <a:spcPts val="1600"/>
              </a:lnSpc>
            </a:pPr>
            <a:r>
              <a:rPr lang="en-US" sz="1400" b="1" dirty="0">
                <a:latin typeface="Comic Sans MS" panose="030F0702030302020204" pitchFamily="66" charset="0"/>
              </a:rPr>
              <a:t>NF associated with specific S-NSSAI?</a:t>
            </a:r>
          </a:p>
        </p:txBody>
      </p:sp>
      <p:sp>
        <p:nvSpPr>
          <p:cNvPr id="8" name="Rectangle 7"/>
          <p:cNvSpPr/>
          <p:nvPr/>
        </p:nvSpPr>
        <p:spPr bwMode="auto">
          <a:xfrm>
            <a:off x="6543675" y="683677"/>
            <a:ext cx="1362075" cy="495300"/>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800"/>
              </a:lnSpc>
              <a:spcBef>
                <a:spcPct val="0"/>
              </a:spcBef>
              <a:spcAft>
                <a:spcPct val="0"/>
              </a:spcAft>
              <a:buClrTx/>
              <a:buSzTx/>
              <a:buFont typeface="Arial" pitchFamily="34" charset="0"/>
              <a:buNone/>
              <a:tabLst/>
            </a:pPr>
            <a:r>
              <a:rPr kumimoji="0" lang="en-US" sz="1400" b="1" i="0" u="none" strike="noStrike" cap="none" normalizeH="0" baseline="0" dirty="0" smtClean="0">
                <a:ln>
                  <a:noFill/>
                </a:ln>
                <a:solidFill>
                  <a:schemeClr val="tx1"/>
                </a:solidFill>
                <a:effectLst/>
                <a:latin typeface="Comic Sans MS" panose="030F0702030302020204" pitchFamily="66" charset="0"/>
                <a:ea typeface="Arial Unicode MS" panose="020B0604020202020204" pitchFamily="34" charset="-128"/>
                <a:cs typeface="Arial Unicode MS" panose="020B0604020202020204" pitchFamily="34" charset="-128"/>
              </a:rPr>
              <a:t>PLMN-level </a:t>
            </a:r>
          </a:p>
          <a:p>
            <a:pPr marL="0" marR="0" indent="0" algn="ctr" defTabSz="457200" rtl="0" eaLnBrk="1" fontAlgn="base" latinLnBrk="0" hangingPunct="1">
              <a:lnSpc>
                <a:spcPts val="1800"/>
              </a:lnSpc>
              <a:spcBef>
                <a:spcPct val="0"/>
              </a:spcBef>
              <a:spcAft>
                <a:spcPct val="0"/>
              </a:spcAft>
              <a:buClrTx/>
              <a:buSzTx/>
              <a:buFont typeface="Arial" pitchFamily="34" charset="0"/>
              <a:buNone/>
              <a:tabLst/>
            </a:pPr>
            <a:r>
              <a:rPr lang="en-US" sz="1400" b="1" dirty="0" smtClean="0">
                <a:latin typeface="Comic Sans MS" panose="030F0702030302020204" pitchFamily="66" charset="0"/>
                <a:ea typeface="Arial Unicode MS" panose="020B0604020202020204" pitchFamily="34" charset="-128"/>
                <a:cs typeface="Arial Unicode MS" panose="020B0604020202020204" pitchFamily="34" charset="-128"/>
              </a:rPr>
              <a:t>NRF</a:t>
            </a:r>
            <a:endParaRPr kumimoji="0" lang="en-US" sz="1400" b="1" i="0" u="none" strike="noStrike" cap="none" normalizeH="0" baseline="0" dirty="0" smtClean="0">
              <a:ln>
                <a:noFill/>
              </a:ln>
              <a:solidFill>
                <a:schemeClr val="tx1"/>
              </a:solidFill>
              <a:effectLst/>
              <a:latin typeface="Comic Sans MS" panose="030F0702030302020204" pitchFamily="66" charset="0"/>
              <a:ea typeface="Arial Unicode MS" panose="020B0604020202020204" pitchFamily="34" charset="-128"/>
              <a:cs typeface="Arial Unicode MS" panose="020B0604020202020204" pitchFamily="34" charset="-128"/>
            </a:endParaRPr>
          </a:p>
        </p:txBody>
      </p:sp>
      <p:sp>
        <p:nvSpPr>
          <p:cNvPr id="9" name="Rectangle 8"/>
          <p:cNvSpPr/>
          <p:nvPr/>
        </p:nvSpPr>
        <p:spPr bwMode="auto">
          <a:xfrm>
            <a:off x="6553200" y="1645702"/>
            <a:ext cx="1362075" cy="495300"/>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800"/>
              </a:lnSpc>
              <a:spcBef>
                <a:spcPct val="0"/>
              </a:spcBef>
              <a:spcAft>
                <a:spcPct val="0"/>
              </a:spcAft>
              <a:buClrTx/>
              <a:buSzTx/>
              <a:buFont typeface="Arial" pitchFamily="34" charset="0"/>
              <a:buNone/>
              <a:tabLst/>
            </a:pPr>
            <a:r>
              <a:rPr kumimoji="0" lang="en-US" sz="1400" b="1" i="0" u="none" strike="noStrike" cap="none" normalizeH="0" baseline="0" dirty="0" smtClean="0">
                <a:ln>
                  <a:noFill/>
                </a:ln>
                <a:solidFill>
                  <a:schemeClr val="tx1"/>
                </a:solidFill>
                <a:effectLst/>
                <a:latin typeface="Comic Sans MS" panose="030F0702030302020204" pitchFamily="66" charset="0"/>
                <a:ea typeface="Arial Unicode MS" panose="020B0604020202020204" pitchFamily="34" charset="-128"/>
                <a:cs typeface="Arial Unicode MS" panose="020B0604020202020204" pitchFamily="34" charset="-128"/>
              </a:rPr>
              <a:t>Shared-slice level</a:t>
            </a:r>
            <a:r>
              <a:rPr lang="en-US" sz="1400" b="1" dirty="0">
                <a:latin typeface="Comic Sans MS" panose="030F0702030302020204" pitchFamily="66" charset="0"/>
                <a:ea typeface="Arial Unicode MS" panose="020B0604020202020204" pitchFamily="34" charset="-128"/>
                <a:cs typeface="Arial Unicode MS" panose="020B0604020202020204" pitchFamily="34" charset="-128"/>
              </a:rPr>
              <a:t> </a:t>
            </a:r>
            <a:r>
              <a:rPr lang="en-US" sz="1400" b="1" dirty="0" smtClean="0">
                <a:latin typeface="Comic Sans MS" panose="030F0702030302020204" pitchFamily="66" charset="0"/>
                <a:ea typeface="Arial Unicode MS" panose="020B0604020202020204" pitchFamily="34" charset="-128"/>
                <a:cs typeface="Arial Unicode MS" panose="020B0604020202020204" pitchFamily="34" charset="-128"/>
              </a:rPr>
              <a:t>NRF</a:t>
            </a:r>
            <a:endParaRPr kumimoji="0" lang="en-US" sz="1400" b="1" i="0" u="none" strike="noStrike" cap="none" normalizeH="0" baseline="0" dirty="0" smtClean="0">
              <a:ln>
                <a:noFill/>
              </a:ln>
              <a:solidFill>
                <a:schemeClr val="tx1"/>
              </a:solidFill>
              <a:effectLst/>
              <a:latin typeface="Comic Sans MS" panose="030F0702030302020204" pitchFamily="66" charset="0"/>
              <a:ea typeface="Arial Unicode MS" panose="020B0604020202020204" pitchFamily="34" charset="-128"/>
              <a:cs typeface="Arial Unicode MS" panose="020B0604020202020204" pitchFamily="34" charset="-128"/>
            </a:endParaRPr>
          </a:p>
        </p:txBody>
      </p:sp>
      <p:sp>
        <p:nvSpPr>
          <p:cNvPr id="10" name="Rectangle 9"/>
          <p:cNvSpPr/>
          <p:nvPr/>
        </p:nvSpPr>
        <p:spPr bwMode="auto">
          <a:xfrm>
            <a:off x="6553200" y="2598202"/>
            <a:ext cx="1362075" cy="495300"/>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800"/>
              </a:lnSpc>
              <a:spcBef>
                <a:spcPct val="0"/>
              </a:spcBef>
              <a:spcAft>
                <a:spcPct val="0"/>
              </a:spcAft>
              <a:buClrTx/>
              <a:buSzTx/>
              <a:buFont typeface="Arial" pitchFamily="34" charset="0"/>
              <a:buNone/>
              <a:tabLst/>
            </a:pPr>
            <a:r>
              <a:rPr kumimoji="0" lang="en-US" sz="1400" b="1" i="0" u="none" strike="noStrike" cap="none" normalizeH="0" baseline="0" dirty="0" smtClean="0">
                <a:ln>
                  <a:noFill/>
                </a:ln>
                <a:solidFill>
                  <a:schemeClr val="tx1"/>
                </a:solidFill>
                <a:effectLst/>
                <a:latin typeface="Comic Sans MS" panose="030F0702030302020204" pitchFamily="66" charset="0"/>
                <a:ea typeface="Arial Unicode MS" panose="020B0604020202020204" pitchFamily="34" charset="-128"/>
                <a:cs typeface="Arial Unicode MS" panose="020B0604020202020204" pitchFamily="34" charset="-128"/>
              </a:rPr>
              <a:t>Slice-specific level</a:t>
            </a:r>
            <a:r>
              <a:rPr lang="en-US" sz="1400" b="1" dirty="0">
                <a:latin typeface="Comic Sans MS" panose="030F0702030302020204" pitchFamily="66" charset="0"/>
                <a:ea typeface="Arial Unicode MS" panose="020B0604020202020204" pitchFamily="34" charset="-128"/>
                <a:cs typeface="Arial Unicode MS" panose="020B0604020202020204" pitchFamily="34" charset="-128"/>
              </a:rPr>
              <a:t> </a:t>
            </a:r>
            <a:r>
              <a:rPr lang="en-US" sz="1400" b="1" dirty="0" smtClean="0">
                <a:latin typeface="Comic Sans MS" panose="030F0702030302020204" pitchFamily="66" charset="0"/>
                <a:ea typeface="Arial Unicode MS" panose="020B0604020202020204" pitchFamily="34" charset="-128"/>
                <a:cs typeface="Arial Unicode MS" panose="020B0604020202020204" pitchFamily="34" charset="-128"/>
              </a:rPr>
              <a:t>NRF</a:t>
            </a:r>
            <a:endParaRPr kumimoji="0" lang="en-US" sz="1400" b="1" i="0" u="none" strike="noStrike" cap="none" normalizeH="0" baseline="0" dirty="0" smtClean="0">
              <a:ln>
                <a:noFill/>
              </a:ln>
              <a:solidFill>
                <a:schemeClr val="tx1"/>
              </a:solidFill>
              <a:effectLst/>
              <a:latin typeface="Comic Sans MS" panose="030F0702030302020204" pitchFamily="66" charset="0"/>
              <a:ea typeface="Arial Unicode MS" panose="020B0604020202020204" pitchFamily="34" charset="-128"/>
              <a:cs typeface="Arial Unicode MS" panose="020B0604020202020204" pitchFamily="34" charset="-128"/>
            </a:endParaRPr>
          </a:p>
        </p:txBody>
      </p:sp>
      <p:cxnSp>
        <p:nvCxnSpPr>
          <p:cNvPr id="14" name="Straight Arrow Connector 13"/>
          <p:cNvCxnSpPr>
            <a:stCxn id="5" idx="3"/>
            <a:endCxn id="6" idx="1"/>
          </p:cNvCxnSpPr>
          <p:nvPr/>
        </p:nvCxnSpPr>
        <p:spPr bwMode="auto">
          <a:xfrm flipV="1">
            <a:off x="1847850" y="1955006"/>
            <a:ext cx="514349" cy="14546"/>
          </a:xfrm>
          <a:prstGeom prst="straightConnector1">
            <a:avLst/>
          </a:prstGeom>
          <a:solidFill>
            <a:schemeClr val="accent1"/>
          </a:solidFill>
          <a:ln w="19050" cap="flat" cmpd="sng" algn="ctr">
            <a:solidFill>
              <a:schemeClr val="bg1">
                <a:lumMod val="50000"/>
              </a:schemeClr>
            </a:solidFill>
            <a:prstDash val="solid"/>
            <a:round/>
            <a:headEnd type="none" w="med" len="med"/>
            <a:tailEnd type="arrow"/>
          </a:ln>
          <a:effectLst/>
        </p:spPr>
      </p:cxnSp>
      <p:cxnSp>
        <p:nvCxnSpPr>
          <p:cNvPr id="15" name="Straight Arrow Connector 14"/>
          <p:cNvCxnSpPr/>
          <p:nvPr/>
        </p:nvCxnSpPr>
        <p:spPr bwMode="auto">
          <a:xfrm flipV="1">
            <a:off x="5614986" y="1057275"/>
            <a:ext cx="938214" cy="905004"/>
          </a:xfrm>
          <a:prstGeom prst="straightConnector1">
            <a:avLst/>
          </a:prstGeom>
          <a:solidFill>
            <a:schemeClr val="accent1"/>
          </a:solidFill>
          <a:ln w="19050" cap="flat" cmpd="sng" algn="ctr">
            <a:solidFill>
              <a:schemeClr val="bg1">
                <a:lumMod val="50000"/>
              </a:schemeClr>
            </a:solidFill>
            <a:prstDash val="solid"/>
            <a:round/>
            <a:headEnd type="none" w="med" len="med"/>
            <a:tailEnd type="arrow"/>
          </a:ln>
          <a:effectLst/>
        </p:spPr>
      </p:cxnSp>
      <p:cxnSp>
        <p:nvCxnSpPr>
          <p:cNvPr id="18" name="Straight Arrow Connector 17"/>
          <p:cNvCxnSpPr/>
          <p:nvPr/>
        </p:nvCxnSpPr>
        <p:spPr bwMode="auto">
          <a:xfrm>
            <a:off x="5566988" y="1960158"/>
            <a:ext cx="986212" cy="9395"/>
          </a:xfrm>
          <a:prstGeom prst="straightConnector1">
            <a:avLst/>
          </a:prstGeom>
          <a:solidFill>
            <a:schemeClr val="accent1"/>
          </a:solidFill>
          <a:ln w="19050" cap="flat" cmpd="sng" algn="ctr">
            <a:solidFill>
              <a:schemeClr val="bg1">
                <a:lumMod val="50000"/>
              </a:schemeClr>
            </a:solidFill>
            <a:prstDash val="solid"/>
            <a:round/>
            <a:headEnd type="none" w="med" len="med"/>
            <a:tailEnd type="arrow"/>
          </a:ln>
          <a:effectLst/>
        </p:spPr>
      </p:cxnSp>
      <p:cxnSp>
        <p:nvCxnSpPr>
          <p:cNvPr id="21" name="Straight Arrow Connector 20"/>
          <p:cNvCxnSpPr>
            <a:endCxn id="10" idx="1"/>
          </p:cNvCxnSpPr>
          <p:nvPr/>
        </p:nvCxnSpPr>
        <p:spPr bwMode="auto">
          <a:xfrm>
            <a:off x="5614986" y="1962279"/>
            <a:ext cx="938214" cy="883573"/>
          </a:xfrm>
          <a:prstGeom prst="straightConnector1">
            <a:avLst/>
          </a:prstGeom>
          <a:solidFill>
            <a:schemeClr val="accent1"/>
          </a:solidFill>
          <a:ln w="19050" cap="flat" cmpd="sng" algn="ctr">
            <a:solidFill>
              <a:schemeClr val="bg1">
                <a:lumMod val="50000"/>
              </a:schemeClr>
            </a:solidFill>
            <a:prstDash val="solid"/>
            <a:round/>
            <a:headEnd type="none" w="med" len="med"/>
            <a:tailEnd type="arrow"/>
          </a:ln>
          <a:effectLst/>
        </p:spPr>
      </p:cxnSp>
      <p:cxnSp>
        <p:nvCxnSpPr>
          <p:cNvPr id="25" name="Straight Connector 24"/>
          <p:cNvCxnSpPr/>
          <p:nvPr/>
        </p:nvCxnSpPr>
        <p:spPr bwMode="auto">
          <a:xfrm flipV="1">
            <a:off x="5324475" y="1969552"/>
            <a:ext cx="290511" cy="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grpSp>
        <p:nvGrpSpPr>
          <p:cNvPr id="33" name="Group 32"/>
          <p:cNvGrpSpPr/>
          <p:nvPr/>
        </p:nvGrpSpPr>
        <p:grpSpPr>
          <a:xfrm>
            <a:off x="6019365" y="1533783"/>
            <a:ext cx="477118" cy="340778"/>
            <a:chOff x="3150088" y="771524"/>
            <a:chExt cx="477118" cy="340778"/>
          </a:xfrm>
        </p:grpSpPr>
        <p:sp>
          <p:nvSpPr>
            <p:cNvPr id="34" name="Flowchart: Or 33"/>
            <p:cNvSpPr/>
            <p:nvPr/>
          </p:nvSpPr>
          <p:spPr bwMode="auto">
            <a:xfrm>
              <a:off x="3166023" y="771524"/>
              <a:ext cx="386803" cy="340778"/>
            </a:xfrm>
            <a:prstGeom prst="flowChartOr">
              <a:avLst/>
            </a:prstGeom>
            <a:solidFill>
              <a:schemeClr val="bg1">
                <a:lumMod val="85000"/>
              </a:schemeClr>
            </a:solidFill>
            <a:ln w="2857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35" name="TextBox 34"/>
            <p:cNvSpPr txBox="1"/>
            <p:nvPr/>
          </p:nvSpPr>
          <p:spPr>
            <a:xfrm>
              <a:off x="3150088" y="790575"/>
              <a:ext cx="477118" cy="292388"/>
            </a:xfrm>
            <a:prstGeom prst="rect">
              <a:avLst/>
            </a:prstGeom>
            <a:noFill/>
          </p:spPr>
          <p:txBody>
            <a:bodyPr wrap="none" rtlCol="0">
              <a:spAutoFit/>
            </a:bodyPr>
            <a:lstStyle/>
            <a:p>
              <a:r>
                <a:rPr lang="en-US" sz="1300" b="1" dirty="0" smtClean="0">
                  <a:solidFill>
                    <a:srgbClr val="FF0000"/>
                  </a:solidFill>
                </a:rPr>
                <a:t>XOR</a:t>
              </a:r>
              <a:endParaRPr lang="en-US" sz="1300" b="1" dirty="0">
                <a:solidFill>
                  <a:srgbClr val="FF0000"/>
                </a:solidFill>
              </a:endParaRPr>
            </a:p>
          </p:txBody>
        </p:sp>
      </p:grpSp>
      <p:grpSp>
        <p:nvGrpSpPr>
          <p:cNvPr id="43" name="Group 42"/>
          <p:cNvGrpSpPr/>
          <p:nvPr/>
        </p:nvGrpSpPr>
        <p:grpSpPr>
          <a:xfrm>
            <a:off x="6038415" y="2067183"/>
            <a:ext cx="477118" cy="340778"/>
            <a:chOff x="3150088" y="771524"/>
            <a:chExt cx="477118" cy="340778"/>
          </a:xfrm>
        </p:grpSpPr>
        <p:sp>
          <p:nvSpPr>
            <p:cNvPr id="44" name="Flowchart: Or 43"/>
            <p:cNvSpPr/>
            <p:nvPr/>
          </p:nvSpPr>
          <p:spPr bwMode="auto">
            <a:xfrm>
              <a:off x="3166023" y="771524"/>
              <a:ext cx="386803" cy="340778"/>
            </a:xfrm>
            <a:prstGeom prst="flowChartOr">
              <a:avLst/>
            </a:prstGeom>
            <a:solidFill>
              <a:schemeClr val="bg1">
                <a:lumMod val="85000"/>
              </a:schemeClr>
            </a:solidFill>
            <a:ln w="2857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45" name="TextBox 44"/>
            <p:cNvSpPr txBox="1"/>
            <p:nvPr/>
          </p:nvSpPr>
          <p:spPr>
            <a:xfrm>
              <a:off x="3150088" y="790575"/>
              <a:ext cx="477118" cy="292388"/>
            </a:xfrm>
            <a:prstGeom prst="rect">
              <a:avLst/>
            </a:prstGeom>
            <a:noFill/>
          </p:spPr>
          <p:txBody>
            <a:bodyPr wrap="none" rtlCol="0">
              <a:spAutoFit/>
            </a:bodyPr>
            <a:lstStyle/>
            <a:p>
              <a:r>
                <a:rPr lang="en-US" sz="1300" b="1" dirty="0" smtClean="0">
                  <a:solidFill>
                    <a:srgbClr val="FF0000"/>
                  </a:solidFill>
                </a:rPr>
                <a:t>XOR</a:t>
              </a:r>
              <a:endParaRPr lang="en-US" sz="1300" b="1" dirty="0">
                <a:solidFill>
                  <a:srgbClr val="FF0000"/>
                </a:solidFill>
              </a:endParaRPr>
            </a:p>
          </p:txBody>
        </p:sp>
      </p:grpSp>
      <p:cxnSp>
        <p:nvCxnSpPr>
          <p:cNvPr id="47" name="Straight Connector 46"/>
          <p:cNvCxnSpPr>
            <a:stCxn id="6" idx="0"/>
          </p:cNvCxnSpPr>
          <p:nvPr/>
        </p:nvCxnSpPr>
        <p:spPr bwMode="auto">
          <a:xfrm flipV="1">
            <a:off x="3843337" y="828676"/>
            <a:ext cx="0" cy="647699"/>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50" name="Straight Arrow Connector 49"/>
          <p:cNvCxnSpPr/>
          <p:nvPr/>
        </p:nvCxnSpPr>
        <p:spPr bwMode="auto">
          <a:xfrm>
            <a:off x="3826105" y="819151"/>
            <a:ext cx="2700773" cy="0"/>
          </a:xfrm>
          <a:prstGeom prst="straightConnector1">
            <a:avLst/>
          </a:prstGeom>
          <a:solidFill>
            <a:schemeClr val="accent1"/>
          </a:solidFill>
          <a:ln w="19050" cap="flat" cmpd="sng" algn="ctr">
            <a:solidFill>
              <a:schemeClr val="bg1">
                <a:lumMod val="50000"/>
              </a:schemeClr>
            </a:solidFill>
            <a:prstDash val="solid"/>
            <a:round/>
            <a:headEnd type="none" w="med" len="med"/>
            <a:tailEnd type="arrow"/>
          </a:ln>
          <a:effectLst/>
        </p:spPr>
      </p:cxnSp>
      <p:sp>
        <p:nvSpPr>
          <p:cNvPr id="56" name="TextBox 55"/>
          <p:cNvSpPr txBox="1"/>
          <p:nvPr/>
        </p:nvSpPr>
        <p:spPr>
          <a:xfrm>
            <a:off x="3821341" y="998636"/>
            <a:ext cx="425116" cy="307777"/>
          </a:xfrm>
          <a:prstGeom prst="rect">
            <a:avLst/>
          </a:prstGeom>
          <a:noFill/>
        </p:spPr>
        <p:txBody>
          <a:bodyPr wrap="none" rtlCol="0">
            <a:spAutoFit/>
          </a:bodyPr>
          <a:lstStyle/>
          <a:p>
            <a:r>
              <a:rPr lang="en-US" sz="1400" b="1" dirty="0" smtClean="0">
                <a:solidFill>
                  <a:schemeClr val="bg2"/>
                </a:solidFill>
              </a:rPr>
              <a:t>NO</a:t>
            </a:r>
            <a:endParaRPr lang="en-US" sz="1400" b="1" dirty="0">
              <a:solidFill>
                <a:schemeClr val="bg2"/>
              </a:solidFill>
            </a:endParaRPr>
          </a:p>
        </p:txBody>
      </p:sp>
      <p:sp>
        <p:nvSpPr>
          <p:cNvPr id="57" name="TextBox 56"/>
          <p:cNvSpPr txBox="1"/>
          <p:nvPr/>
        </p:nvSpPr>
        <p:spPr>
          <a:xfrm>
            <a:off x="5097881" y="1662034"/>
            <a:ext cx="449034" cy="307777"/>
          </a:xfrm>
          <a:prstGeom prst="rect">
            <a:avLst/>
          </a:prstGeom>
          <a:noFill/>
        </p:spPr>
        <p:txBody>
          <a:bodyPr wrap="none" rtlCol="0">
            <a:spAutoFit/>
          </a:bodyPr>
          <a:lstStyle/>
          <a:p>
            <a:r>
              <a:rPr lang="en-US" sz="1400" b="1" dirty="0" smtClean="0">
                <a:solidFill>
                  <a:schemeClr val="bg2"/>
                </a:solidFill>
              </a:rPr>
              <a:t>YES</a:t>
            </a:r>
            <a:endParaRPr lang="en-US" sz="1400" b="1" dirty="0">
              <a:solidFill>
                <a:schemeClr val="bg2"/>
              </a:solidFill>
            </a:endParaRPr>
          </a:p>
        </p:txBody>
      </p:sp>
      <p:sp>
        <p:nvSpPr>
          <p:cNvPr id="59" name="TextBox 58"/>
          <p:cNvSpPr txBox="1"/>
          <p:nvPr/>
        </p:nvSpPr>
        <p:spPr>
          <a:xfrm>
            <a:off x="624179" y="998636"/>
            <a:ext cx="2015232" cy="461665"/>
          </a:xfrm>
          <a:prstGeom prst="rect">
            <a:avLst/>
          </a:prstGeom>
          <a:noFill/>
        </p:spPr>
        <p:txBody>
          <a:bodyPr wrap="none" rtlCol="0">
            <a:spAutoFit/>
          </a:bodyPr>
          <a:lstStyle/>
          <a:p>
            <a:r>
              <a:rPr lang="en-US" sz="2400" b="1" i="1" dirty="0" smtClean="0">
                <a:solidFill>
                  <a:schemeClr val="bg2"/>
                </a:solidFill>
              </a:rPr>
              <a:t>Requesting NF</a:t>
            </a:r>
            <a:endParaRPr lang="en-US" sz="2400" b="1" i="1" dirty="0">
              <a:solidFill>
                <a:schemeClr val="bg2"/>
              </a:solidFill>
            </a:endParaRPr>
          </a:p>
        </p:txBody>
      </p:sp>
      <p:sp>
        <p:nvSpPr>
          <p:cNvPr id="60" name="TextBox 59"/>
          <p:cNvSpPr txBox="1"/>
          <p:nvPr/>
        </p:nvSpPr>
        <p:spPr>
          <a:xfrm rot="5400000">
            <a:off x="7265250" y="1675666"/>
            <a:ext cx="1905906" cy="523220"/>
          </a:xfrm>
          <a:prstGeom prst="rect">
            <a:avLst/>
          </a:prstGeom>
          <a:noFill/>
        </p:spPr>
        <p:txBody>
          <a:bodyPr wrap="none" rtlCol="0">
            <a:spAutoFit/>
          </a:bodyPr>
          <a:lstStyle/>
          <a:p>
            <a:r>
              <a:rPr lang="en-US" sz="2800" b="1" i="1" dirty="0" smtClean="0">
                <a:solidFill>
                  <a:schemeClr val="bg2"/>
                </a:solidFill>
              </a:rPr>
              <a:t>Target NRF </a:t>
            </a:r>
            <a:endParaRPr lang="en-US" sz="2800" b="1" i="1" dirty="0">
              <a:solidFill>
                <a:schemeClr val="bg2"/>
              </a:solidFill>
            </a:endParaRPr>
          </a:p>
        </p:txBody>
      </p:sp>
      <p:sp>
        <p:nvSpPr>
          <p:cNvPr id="61" name="Rectangle 60"/>
          <p:cNvSpPr/>
          <p:nvPr/>
        </p:nvSpPr>
        <p:spPr>
          <a:xfrm>
            <a:off x="95249" y="43159"/>
            <a:ext cx="8848725" cy="326371"/>
          </a:xfrm>
          <a:prstGeom prst="rect">
            <a:avLst/>
          </a:prstGeom>
        </p:spPr>
        <p:txBody>
          <a:bodyPr wrap="square">
            <a:spAutoFit/>
          </a:bodyPr>
          <a:lstStyle/>
          <a:p>
            <a:pPr hangingPunct="0">
              <a:lnSpc>
                <a:spcPts val="1800"/>
              </a:lnSpc>
            </a:pPr>
            <a:r>
              <a:rPr lang="en-GB" b="1" dirty="0"/>
              <a:t>How multi-level NRFs are used to support </a:t>
            </a:r>
            <a:r>
              <a:rPr lang="en-GB" b="1" dirty="0" smtClean="0"/>
              <a:t>NF/Service Selection? </a:t>
            </a:r>
            <a:endParaRPr lang="en-US" dirty="0"/>
          </a:p>
        </p:txBody>
      </p:sp>
      <p:sp>
        <p:nvSpPr>
          <p:cNvPr id="62" name="Rectangle 61"/>
          <p:cNvSpPr/>
          <p:nvPr/>
        </p:nvSpPr>
        <p:spPr>
          <a:xfrm>
            <a:off x="123825" y="3709213"/>
            <a:ext cx="8820150" cy="990015"/>
          </a:xfrm>
          <a:prstGeom prst="rect">
            <a:avLst/>
          </a:prstGeom>
        </p:spPr>
        <p:txBody>
          <a:bodyPr wrap="square">
            <a:spAutoFit/>
          </a:bodyPr>
          <a:lstStyle/>
          <a:p>
            <a:pPr marL="285750" indent="-285750" hangingPunct="0">
              <a:lnSpc>
                <a:spcPts val="1400"/>
              </a:lnSpc>
              <a:buFont typeface="Wingdings" panose="05000000000000000000" pitchFamily="2" charset="2"/>
              <a:buChar char="q"/>
            </a:pPr>
            <a:r>
              <a:rPr lang="en-GB" sz="1400" dirty="0" smtClean="0"/>
              <a:t>In order to describe this proposal, the following new “generic” term is proposed:</a:t>
            </a:r>
          </a:p>
          <a:p>
            <a:pPr marL="1485900" indent="-1485900" hangingPunct="0">
              <a:lnSpc>
                <a:spcPts val="1400"/>
              </a:lnSpc>
              <a:tabLst>
                <a:tab pos="457200" algn="l"/>
              </a:tabLst>
            </a:pPr>
            <a:r>
              <a:rPr lang="en-GB" sz="1400" dirty="0"/>
              <a:t>	</a:t>
            </a:r>
            <a:r>
              <a:rPr lang="en-GB" sz="1400" b="1" i="1" dirty="0" smtClean="0">
                <a:solidFill>
                  <a:srgbClr val="FF0000"/>
                </a:solidFill>
                <a:latin typeface="Times New Roman" panose="02020603050405020304" pitchFamily="18" charset="0"/>
                <a:cs typeface="Times New Roman" panose="02020603050405020304" pitchFamily="18" charset="0"/>
              </a:rPr>
              <a:t>Target NRF:   </a:t>
            </a:r>
            <a:r>
              <a:rPr lang="en-GB" sz="1400" i="1" dirty="0">
                <a:solidFill>
                  <a:srgbClr val="FF0000"/>
                </a:solidFill>
                <a:latin typeface="Times New Roman" panose="02020603050405020304" pitchFamily="18" charset="0"/>
                <a:cs typeface="Times New Roman" panose="02020603050405020304" pitchFamily="18" charset="0"/>
              </a:rPr>
              <a:t>In the context of network slicing, the Target NRF that is either pre-configured at the requesting NF  or provided by the NSSF to select NFs/services from the selected Network Slice instance. The Target NRF can be any level of the NRF as defined in clause 6.2.6. and is operator implementation decision on how to organize the NRF in 5G core to support network slicing</a:t>
            </a:r>
            <a:endParaRPr lang="en-US" sz="1400" i="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7757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5249" y="43159"/>
            <a:ext cx="8848725" cy="557204"/>
          </a:xfrm>
          <a:prstGeom prst="rect">
            <a:avLst/>
          </a:prstGeom>
        </p:spPr>
        <p:txBody>
          <a:bodyPr wrap="square">
            <a:spAutoFit/>
          </a:bodyPr>
          <a:lstStyle/>
          <a:p>
            <a:pPr hangingPunct="0">
              <a:lnSpc>
                <a:spcPts val="1800"/>
              </a:lnSpc>
            </a:pPr>
            <a:r>
              <a:rPr lang="en-GB" b="1" dirty="0"/>
              <a:t>How multi-level NRFs are used to support AMF anchoring within a AMF set during UE registration? </a:t>
            </a:r>
            <a:endParaRPr lang="en-US" dirty="0"/>
          </a:p>
        </p:txBody>
      </p:sp>
      <p:sp>
        <p:nvSpPr>
          <p:cNvPr id="7" name="Rectangle 6"/>
          <p:cNvSpPr/>
          <p:nvPr/>
        </p:nvSpPr>
        <p:spPr>
          <a:xfrm>
            <a:off x="123825" y="2029748"/>
            <a:ext cx="8820149" cy="2041585"/>
          </a:xfrm>
          <a:prstGeom prst="rect">
            <a:avLst/>
          </a:prstGeom>
        </p:spPr>
        <p:txBody>
          <a:bodyPr wrap="square">
            <a:spAutoFit/>
          </a:bodyPr>
          <a:lstStyle/>
          <a:p>
            <a:pPr marL="285750" indent="-285750" hangingPunct="0">
              <a:lnSpc>
                <a:spcPts val="1200"/>
              </a:lnSpc>
              <a:spcAft>
                <a:spcPts val="600"/>
              </a:spcAft>
              <a:buFont typeface="Wingdings" panose="05000000000000000000" pitchFamily="2" charset="2"/>
              <a:buChar char="q"/>
            </a:pPr>
            <a:r>
              <a:rPr lang="en-GB" sz="1400" dirty="0"/>
              <a:t>A</a:t>
            </a:r>
            <a:r>
              <a:rPr lang="en-GB" sz="1400" dirty="0" smtClean="0"/>
              <a:t>ccording </a:t>
            </a:r>
            <a:r>
              <a:rPr lang="en-GB" sz="1400" dirty="0"/>
              <a:t>to the definition of the AMF Set (as shown above), a given slice can be served by one or more AMF Sets.   Likewise, a given AMF can serve one or more S-NSSAIs (i.e. slices) as well.    In order to </a:t>
            </a:r>
            <a:r>
              <a:rPr lang="en-GB" sz="1400" dirty="0" smtClean="0"/>
              <a:t>address the second editor’s note above </a:t>
            </a:r>
            <a:r>
              <a:rPr lang="en-GB" sz="1400" dirty="0"/>
              <a:t>how the current serving AMF interacts with the target NRF if the serving AMF is not part of the AMF set or in the list of candidate AMFs, </a:t>
            </a:r>
            <a:r>
              <a:rPr lang="en-GB" sz="1400" dirty="0" smtClean="0"/>
              <a:t>the </a:t>
            </a:r>
            <a:r>
              <a:rPr lang="en-GB" sz="1400" dirty="0"/>
              <a:t>following 3 scenarios described how the </a:t>
            </a:r>
            <a:r>
              <a:rPr lang="en-GB" sz="1400" dirty="0" smtClean="0"/>
              <a:t>Target NRF provided by NSSF or pre-configured at the serving AMF is used during </a:t>
            </a:r>
            <a:r>
              <a:rPr lang="en-GB" sz="1400" dirty="0"/>
              <a:t>the UE registration when the current serving AMF is not part of the AMF set </a:t>
            </a:r>
            <a:r>
              <a:rPr lang="en-GB" sz="1400" dirty="0" smtClean="0"/>
              <a:t>provided by NSSF during </a:t>
            </a:r>
            <a:r>
              <a:rPr lang="en-GB" sz="1400" dirty="0"/>
              <a:t>the UE’s registration.  </a:t>
            </a:r>
            <a:endParaRPr lang="en-US" sz="1400" dirty="0"/>
          </a:p>
          <a:p>
            <a:pPr marL="514350" lvl="1" indent="-285750" hangingPunct="0">
              <a:lnSpc>
                <a:spcPts val="1200"/>
              </a:lnSpc>
              <a:spcAft>
                <a:spcPts val="600"/>
              </a:spcAft>
              <a:buFont typeface="Wingdings" panose="05000000000000000000" pitchFamily="2" charset="2"/>
              <a:buChar char="§"/>
            </a:pPr>
            <a:r>
              <a:rPr lang="en-GB" sz="1300" dirty="0"/>
              <a:t>Scenario#1:  Current serving AMF </a:t>
            </a:r>
            <a:r>
              <a:rPr lang="en-GB" sz="1300" dirty="0" smtClean="0"/>
              <a:t>belongs to the target AMF </a:t>
            </a:r>
            <a:r>
              <a:rPr lang="en-GB" sz="1300" dirty="0"/>
              <a:t>set or in the list of candidate AMFs returned by the </a:t>
            </a:r>
            <a:r>
              <a:rPr lang="en-GB" sz="1300" dirty="0" smtClean="0"/>
              <a:t>NSSF.  Therefore, the serving AMF has interface towards Target NRF. </a:t>
            </a:r>
            <a:endParaRPr lang="en-US" sz="1300" dirty="0"/>
          </a:p>
          <a:p>
            <a:pPr marL="514350" lvl="1" indent="-285750" hangingPunct="0">
              <a:lnSpc>
                <a:spcPts val="1200"/>
              </a:lnSpc>
              <a:spcAft>
                <a:spcPts val="600"/>
              </a:spcAft>
              <a:buFont typeface="Wingdings" panose="05000000000000000000" pitchFamily="2" charset="2"/>
              <a:buChar char="§"/>
            </a:pPr>
            <a:r>
              <a:rPr lang="en-GB" sz="1300" dirty="0"/>
              <a:t>Scenario#2:  Current Serving AMF </a:t>
            </a:r>
            <a:r>
              <a:rPr lang="en-GB" sz="1300" dirty="0" smtClean="0"/>
              <a:t>is </a:t>
            </a:r>
            <a:r>
              <a:rPr lang="en-GB" sz="1300" dirty="0"/>
              <a:t>neither part of the </a:t>
            </a:r>
            <a:r>
              <a:rPr lang="en-GB" sz="1300" dirty="0" smtClean="0"/>
              <a:t>target AMF </a:t>
            </a:r>
            <a:r>
              <a:rPr lang="en-GB" sz="1300" dirty="0"/>
              <a:t>set nor in the list of candidate AMFs returned by the </a:t>
            </a:r>
            <a:r>
              <a:rPr lang="en-GB" sz="1300" dirty="0" smtClean="0"/>
              <a:t>NSSF; however, it has interface towards the target AMFs/AMF set as well as towards Target NRF. </a:t>
            </a:r>
            <a:endParaRPr lang="en-US" sz="1300" dirty="0"/>
          </a:p>
          <a:p>
            <a:pPr marL="514350" lvl="1" indent="-285750" hangingPunct="0">
              <a:lnSpc>
                <a:spcPts val="1400"/>
              </a:lnSpc>
              <a:spcAft>
                <a:spcPts val="600"/>
              </a:spcAft>
              <a:buFont typeface="Wingdings" panose="05000000000000000000" pitchFamily="2" charset="2"/>
              <a:buChar char="§"/>
            </a:pPr>
            <a:r>
              <a:rPr lang="en-GB" sz="1300" dirty="0"/>
              <a:t>Scenario#3:  Current Serving AMF has no interface towards the Target </a:t>
            </a:r>
            <a:r>
              <a:rPr lang="en-GB" sz="1300" dirty="0" smtClean="0"/>
              <a:t>AMFs/AMF set. </a:t>
            </a:r>
            <a:endParaRPr lang="en-US" sz="1300" dirty="0"/>
          </a:p>
        </p:txBody>
      </p:sp>
      <p:sp>
        <p:nvSpPr>
          <p:cNvPr id="10" name="Rectangle 9"/>
          <p:cNvSpPr/>
          <p:nvPr/>
        </p:nvSpPr>
        <p:spPr>
          <a:xfrm>
            <a:off x="123825" y="837425"/>
            <a:ext cx="8820150" cy="453907"/>
          </a:xfrm>
          <a:prstGeom prst="rect">
            <a:avLst/>
          </a:prstGeom>
        </p:spPr>
        <p:txBody>
          <a:bodyPr wrap="square">
            <a:spAutoFit/>
          </a:bodyPr>
          <a:lstStyle/>
          <a:p>
            <a:pPr marL="285750" indent="-285750" hangingPunct="0">
              <a:lnSpc>
                <a:spcPts val="1400"/>
              </a:lnSpc>
              <a:buFont typeface="Wingdings" panose="05000000000000000000" pitchFamily="2" charset="2"/>
              <a:buChar char="q"/>
            </a:pPr>
            <a:r>
              <a:rPr lang="en-GB" sz="1400" dirty="0"/>
              <a:t>According to the definition of the AMF set as described in TS 23.501 clause 3.1 (see below),  an AMF set serves a particular network slice. </a:t>
            </a:r>
            <a:endParaRPr lang="en-US" sz="1400" dirty="0"/>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063" y="1309688"/>
            <a:ext cx="7534275" cy="3714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455847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Rounded Rectangle 122"/>
          <p:cNvSpPr/>
          <p:nvPr/>
        </p:nvSpPr>
        <p:spPr bwMode="auto">
          <a:xfrm>
            <a:off x="4198565" y="133675"/>
            <a:ext cx="4920504" cy="2268854"/>
          </a:xfrm>
          <a:prstGeom prst="roundRect">
            <a:avLst/>
          </a:prstGeom>
          <a:solidFill>
            <a:schemeClr val="accent1">
              <a:lumMod val="20000"/>
              <a:lumOff val="80000"/>
            </a:schemeClr>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5" name="TextBox 4"/>
          <p:cNvSpPr txBox="1"/>
          <p:nvPr/>
        </p:nvSpPr>
        <p:spPr>
          <a:xfrm>
            <a:off x="69486" y="95569"/>
            <a:ext cx="4129079" cy="502702"/>
          </a:xfrm>
          <a:prstGeom prst="rect">
            <a:avLst/>
          </a:prstGeom>
          <a:noFill/>
        </p:spPr>
        <p:txBody>
          <a:bodyPr wrap="none" rtlCol="0">
            <a:spAutoFit/>
          </a:bodyPr>
          <a:lstStyle/>
          <a:p>
            <a:pPr>
              <a:lnSpc>
                <a:spcPts val="1800"/>
              </a:lnSpc>
            </a:pPr>
            <a:r>
              <a:rPr lang="en-US" sz="2000" b="1" dirty="0" smtClean="0"/>
              <a:t>Proposal to address the Editor’s Note</a:t>
            </a:r>
          </a:p>
          <a:p>
            <a:pPr>
              <a:lnSpc>
                <a:spcPts val="1400"/>
              </a:lnSpc>
            </a:pPr>
            <a:r>
              <a:rPr lang="en-US" sz="2000" b="1" dirty="0" smtClean="0"/>
              <a:t>- </a:t>
            </a:r>
            <a:r>
              <a:rPr lang="en-US" sz="1400" b="1" dirty="0" smtClean="0"/>
              <a:t>UE Initial Registration scenario#1 </a:t>
            </a:r>
          </a:p>
        </p:txBody>
      </p:sp>
      <p:sp>
        <p:nvSpPr>
          <p:cNvPr id="2" name="Rounded Rectangle 1"/>
          <p:cNvSpPr/>
          <p:nvPr/>
        </p:nvSpPr>
        <p:spPr bwMode="auto">
          <a:xfrm>
            <a:off x="4303063" y="1152852"/>
            <a:ext cx="438150" cy="304800"/>
          </a:xfrm>
          <a:prstGeom prst="roundRect">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UE</a:t>
            </a:r>
          </a:p>
        </p:txBody>
      </p:sp>
      <p:sp>
        <p:nvSpPr>
          <p:cNvPr id="3" name="Oval 2"/>
          <p:cNvSpPr/>
          <p:nvPr/>
        </p:nvSpPr>
        <p:spPr bwMode="auto">
          <a:xfrm>
            <a:off x="5306262" y="1038552"/>
            <a:ext cx="720826" cy="552450"/>
          </a:xfrm>
          <a:prstGeom prst="ellipse">
            <a:avLst/>
          </a:prstGeom>
          <a:solidFill>
            <a:schemeClr val="bg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ct val="150000"/>
              </a:lnSpc>
              <a:spcBef>
                <a:spcPts val="0"/>
              </a:spcBef>
              <a:spcAft>
                <a:spcPct val="0"/>
              </a:spcAft>
              <a:buClrTx/>
              <a:buSzTx/>
              <a:buFont typeface="Arial" pitchFamily="34" charset="0"/>
              <a:buNone/>
              <a:tabLst/>
            </a:pPr>
            <a:r>
              <a:rPr kumimoji="0" lang="en-US" sz="14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RAN</a:t>
            </a:r>
          </a:p>
        </p:txBody>
      </p:sp>
      <p:sp>
        <p:nvSpPr>
          <p:cNvPr id="6" name="Rounded Rectangle 5"/>
          <p:cNvSpPr/>
          <p:nvPr/>
        </p:nvSpPr>
        <p:spPr bwMode="auto">
          <a:xfrm>
            <a:off x="6789088" y="1081413"/>
            <a:ext cx="702890" cy="509587"/>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rPr>
              <a:t>Serving </a:t>
            </a:r>
          </a:p>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lang="en-US" sz="1200" b="1" dirty="0" smtClean="0"/>
              <a:t>AMF </a:t>
            </a:r>
            <a:endParaRPr kumimoji="0" lang="en-US" sz="1200" b="1" i="0" u="none" strike="noStrike" cap="none" normalizeH="0" baseline="0" dirty="0" smtClean="0">
              <a:ln>
                <a:noFill/>
              </a:ln>
              <a:solidFill>
                <a:schemeClr val="tx1"/>
              </a:solidFill>
              <a:effectLst/>
            </a:endParaRPr>
          </a:p>
        </p:txBody>
      </p:sp>
      <p:sp>
        <p:nvSpPr>
          <p:cNvPr id="7" name="Rounded Rectangle 6"/>
          <p:cNvSpPr/>
          <p:nvPr/>
        </p:nvSpPr>
        <p:spPr bwMode="auto">
          <a:xfrm>
            <a:off x="8274988" y="1076650"/>
            <a:ext cx="702890" cy="514351"/>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endParaRPr kumimoji="0" lang="en-US" sz="800" b="1"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a:p>
            <a:pPr marL="0" marR="0" indent="0" algn="ctr" defTabSz="457200" rtl="0" eaLnBrk="1" fontAlgn="base" latinLnBrk="0" hangingPunct="1">
              <a:lnSpc>
                <a:spcPts val="9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NSSF</a:t>
            </a:r>
          </a:p>
        </p:txBody>
      </p:sp>
      <p:sp>
        <p:nvSpPr>
          <p:cNvPr id="8" name="Rounded Rectangle 7"/>
          <p:cNvSpPr/>
          <p:nvPr/>
        </p:nvSpPr>
        <p:spPr bwMode="auto">
          <a:xfrm>
            <a:off x="8247875" y="299927"/>
            <a:ext cx="702890" cy="409576"/>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900"/>
              </a:lnSpc>
              <a:spcBef>
                <a:spcPts val="0"/>
              </a:spcBef>
              <a:spcAft>
                <a:spcPct val="0"/>
              </a:spcAft>
              <a:buClrTx/>
              <a:buSzTx/>
              <a:buFont typeface="Arial" pitchFamily="34" charset="0"/>
              <a:buNone/>
              <a:tabLst/>
            </a:pPr>
            <a:endParaRPr kumimoji="0" lang="en-US" sz="1200" b="1" i="0" u="none" strike="noStrike" cap="none" normalizeH="0" baseline="0" dirty="0" smtClean="0">
              <a:ln>
                <a:noFill/>
              </a:ln>
              <a:solidFill>
                <a:schemeClr val="tx1"/>
              </a:solidFill>
              <a:effectLst/>
            </a:endParaRPr>
          </a:p>
          <a:p>
            <a:pPr marL="0" marR="0" indent="0" algn="ctr" defTabSz="457200" rtl="0" eaLnBrk="1" fontAlgn="base" latinLnBrk="0" hangingPunct="1">
              <a:lnSpc>
                <a:spcPts val="900"/>
              </a:lnSpc>
              <a:spcBef>
                <a:spcPts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rPr>
              <a:t>UDM</a:t>
            </a:r>
          </a:p>
        </p:txBody>
      </p:sp>
      <p:sp>
        <p:nvSpPr>
          <p:cNvPr id="9" name="Rounded Rectangle 8"/>
          <p:cNvSpPr/>
          <p:nvPr/>
        </p:nvSpPr>
        <p:spPr bwMode="auto">
          <a:xfrm>
            <a:off x="6777603" y="269521"/>
            <a:ext cx="702890" cy="409576"/>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PLMN-NRF</a:t>
            </a:r>
          </a:p>
        </p:txBody>
      </p:sp>
      <p:cxnSp>
        <p:nvCxnSpPr>
          <p:cNvPr id="12" name="Straight Arrow Connector 11"/>
          <p:cNvCxnSpPr/>
          <p:nvPr/>
        </p:nvCxnSpPr>
        <p:spPr bwMode="auto">
          <a:xfrm>
            <a:off x="4769788" y="1248101"/>
            <a:ext cx="542925"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4" name="Straight Arrow Connector 13"/>
          <p:cNvCxnSpPr/>
          <p:nvPr/>
        </p:nvCxnSpPr>
        <p:spPr bwMode="auto">
          <a:xfrm flipV="1">
            <a:off x="6027088" y="1229052"/>
            <a:ext cx="704850" cy="1905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25" name="Straight Arrow Connector 24"/>
          <p:cNvCxnSpPr>
            <a:stCxn id="9" idx="2"/>
            <a:endCxn id="6" idx="0"/>
          </p:cNvCxnSpPr>
          <p:nvPr/>
        </p:nvCxnSpPr>
        <p:spPr bwMode="auto">
          <a:xfrm>
            <a:off x="7129048" y="679097"/>
            <a:ext cx="11485" cy="402316"/>
          </a:xfrm>
          <a:prstGeom prst="straightConnector1">
            <a:avLst/>
          </a:prstGeom>
          <a:solidFill>
            <a:schemeClr val="accent1"/>
          </a:solidFill>
          <a:ln w="9525" cap="flat" cmpd="sng" algn="ctr">
            <a:solidFill>
              <a:schemeClr val="tx1"/>
            </a:solidFill>
            <a:prstDash val="solid"/>
            <a:round/>
            <a:headEnd type="arrow" w="med" len="med"/>
            <a:tailEnd type="arrow" w="med" len="med"/>
          </a:ln>
          <a:effectLst/>
        </p:spPr>
      </p:cxnSp>
      <p:cxnSp>
        <p:nvCxnSpPr>
          <p:cNvPr id="15" name="Straight Arrow Connector 14"/>
          <p:cNvCxnSpPr/>
          <p:nvPr/>
        </p:nvCxnSpPr>
        <p:spPr bwMode="auto">
          <a:xfrm flipV="1">
            <a:off x="7439257" y="409465"/>
            <a:ext cx="808618" cy="700137"/>
          </a:xfrm>
          <a:prstGeom prst="straightConnector1">
            <a:avLst/>
          </a:prstGeom>
          <a:solidFill>
            <a:schemeClr val="accent1"/>
          </a:solidFill>
          <a:ln w="9525" cap="flat" cmpd="sng" algn="ctr">
            <a:solidFill>
              <a:schemeClr val="tx1"/>
            </a:solidFill>
            <a:prstDash val="solid"/>
            <a:round/>
            <a:headEnd type="arrow" w="med" len="med"/>
            <a:tailEnd type="arrow" w="med" len="med"/>
          </a:ln>
          <a:effectLst/>
        </p:spPr>
      </p:cxnSp>
      <p:cxnSp>
        <p:nvCxnSpPr>
          <p:cNvPr id="31" name="Straight Arrow Connector 30"/>
          <p:cNvCxnSpPr/>
          <p:nvPr/>
        </p:nvCxnSpPr>
        <p:spPr bwMode="auto">
          <a:xfrm>
            <a:off x="7525514" y="1329064"/>
            <a:ext cx="722361" cy="0"/>
          </a:xfrm>
          <a:prstGeom prst="straightConnector1">
            <a:avLst/>
          </a:prstGeom>
          <a:solidFill>
            <a:schemeClr val="accent1"/>
          </a:solidFill>
          <a:ln w="9525" cap="flat" cmpd="sng" algn="ctr">
            <a:solidFill>
              <a:schemeClr val="tx1"/>
            </a:solidFill>
            <a:prstDash val="solid"/>
            <a:round/>
            <a:headEnd type="arrow" w="med" len="med"/>
            <a:tailEnd type="arrow" w="med" len="med"/>
          </a:ln>
          <a:effectLst/>
        </p:spPr>
      </p:cxnSp>
      <p:cxnSp>
        <p:nvCxnSpPr>
          <p:cNvPr id="65" name="Straight Arrow Connector 64"/>
          <p:cNvCxnSpPr/>
          <p:nvPr/>
        </p:nvCxnSpPr>
        <p:spPr bwMode="auto">
          <a:xfrm flipH="1">
            <a:off x="4722163" y="1402881"/>
            <a:ext cx="590550" cy="476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69" name="Straight Arrow Connector 68"/>
          <p:cNvCxnSpPr/>
          <p:nvPr/>
        </p:nvCxnSpPr>
        <p:spPr bwMode="auto">
          <a:xfrm flipH="1">
            <a:off x="6027088" y="1431456"/>
            <a:ext cx="704850" cy="476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nvGrpSpPr>
          <p:cNvPr id="77" name="Group 76"/>
          <p:cNvGrpSpPr/>
          <p:nvPr/>
        </p:nvGrpSpPr>
        <p:grpSpPr>
          <a:xfrm>
            <a:off x="4901082" y="1090552"/>
            <a:ext cx="265143" cy="276999"/>
            <a:chOff x="3602007" y="1896544"/>
            <a:chExt cx="265143" cy="276999"/>
          </a:xfrm>
        </p:grpSpPr>
        <p:sp>
          <p:nvSpPr>
            <p:cNvPr id="75" name="Oval 74"/>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76" name="TextBox 75"/>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1</a:t>
              </a:r>
              <a:endParaRPr lang="en-US" sz="1200" b="1" dirty="0">
                <a:solidFill>
                  <a:schemeClr val="bg2"/>
                </a:solidFill>
              </a:endParaRPr>
            </a:p>
          </p:txBody>
        </p:sp>
      </p:grpSp>
      <p:grpSp>
        <p:nvGrpSpPr>
          <p:cNvPr id="78" name="Group 77"/>
          <p:cNvGrpSpPr/>
          <p:nvPr/>
        </p:nvGrpSpPr>
        <p:grpSpPr>
          <a:xfrm>
            <a:off x="6246941" y="1071888"/>
            <a:ext cx="265143" cy="276999"/>
            <a:chOff x="3602007" y="1896544"/>
            <a:chExt cx="265143" cy="276999"/>
          </a:xfrm>
        </p:grpSpPr>
        <p:sp>
          <p:nvSpPr>
            <p:cNvPr id="79" name="Oval 78"/>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80" name="TextBox 79"/>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2</a:t>
              </a:r>
              <a:endParaRPr lang="en-US" sz="1200" b="1" dirty="0">
                <a:solidFill>
                  <a:schemeClr val="bg2"/>
                </a:solidFill>
              </a:endParaRPr>
            </a:p>
          </p:txBody>
        </p:sp>
      </p:grpSp>
      <p:grpSp>
        <p:nvGrpSpPr>
          <p:cNvPr id="81" name="Group 80"/>
          <p:cNvGrpSpPr/>
          <p:nvPr/>
        </p:nvGrpSpPr>
        <p:grpSpPr>
          <a:xfrm>
            <a:off x="7533238" y="767066"/>
            <a:ext cx="265143" cy="276999"/>
            <a:chOff x="3602007" y="1896544"/>
            <a:chExt cx="265143" cy="276999"/>
          </a:xfrm>
        </p:grpSpPr>
        <p:sp>
          <p:nvSpPr>
            <p:cNvPr id="82" name="Oval 81"/>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83" name="TextBox 82"/>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5</a:t>
              </a:r>
              <a:endParaRPr lang="en-US" sz="1200" b="1" dirty="0">
                <a:solidFill>
                  <a:schemeClr val="bg2"/>
                </a:solidFill>
              </a:endParaRPr>
            </a:p>
          </p:txBody>
        </p:sp>
      </p:grpSp>
      <p:grpSp>
        <p:nvGrpSpPr>
          <p:cNvPr id="84" name="Group 83"/>
          <p:cNvGrpSpPr/>
          <p:nvPr/>
        </p:nvGrpSpPr>
        <p:grpSpPr>
          <a:xfrm>
            <a:off x="7843286" y="460910"/>
            <a:ext cx="265143" cy="276999"/>
            <a:chOff x="3602007" y="1896544"/>
            <a:chExt cx="265143" cy="276999"/>
          </a:xfrm>
        </p:grpSpPr>
        <p:sp>
          <p:nvSpPr>
            <p:cNvPr id="85" name="Oval 84"/>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86" name="TextBox 85"/>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6</a:t>
              </a:r>
              <a:endParaRPr lang="en-US" sz="1200" b="1" dirty="0">
                <a:solidFill>
                  <a:schemeClr val="bg2"/>
                </a:solidFill>
              </a:endParaRPr>
            </a:p>
          </p:txBody>
        </p:sp>
      </p:grpSp>
      <p:grpSp>
        <p:nvGrpSpPr>
          <p:cNvPr id="87" name="Group 86"/>
          <p:cNvGrpSpPr/>
          <p:nvPr/>
        </p:nvGrpSpPr>
        <p:grpSpPr>
          <a:xfrm>
            <a:off x="6863905" y="744607"/>
            <a:ext cx="265143" cy="276999"/>
            <a:chOff x="3602007" y="1896544"/>
            <a:chExt cx="265143" cy="276999"/>
          </a:xfrm>
        </p:grpSpPr>
        <p:sp>
          <p:nvSpPr>
            <p:cNvPr id="88" name="Oval 87"/>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89" name="TextBox 88"/>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3</a:t>
              </a:r>
              <a:endParaRPr lang="en-US" sz="1200" b="1" dirty="0">
                <a:solidFill>
                  <a:schemeClr val="bg2"/>
                </a:solidFill>
              </a:endParaRPr>
            </a:p>
          </p:txBody>
        </p:sp>
      </p:grpSp>
      <p:grpSp>
        <p:nvGrpSpPr>
          <p:cNvPr id="90" name="Group 89"/>
          <p:cNvGrpSpPr/>
          <p:nvPr/>
        </p:nvGrpSpPr>
        <p:grpSpPr>
          <a:xfrm>
            <a:off x="7089019" y="740486"/>
            <a:ext cx="265143" cy="276999"/>
            <a:chOff x="3602007" y="1896544"/>
            <a:chExt cx="265143" cy="276999"/>
          </a:xfrm>
        </p:grpSpPr>
        <p:sp>
          <p:nvSpPr>
            <p:cNvPr id="91" name="Oval 90"/>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92" name="TextBox 91"/>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4</a:t>
              </a:r>
              <a:endParaRPr lang="en-US" sz="1200" b="1" dirty="0">
                <a:solidFill>
                  <a:schemeClr val="bg2"/>
                </a:solidFill>
              </a:endParaRPr>
            </a:p>
          </p:txBody>
        </p:sp>
      </p:grpSp>
      <p:grpSp>
        <p:nvGrpSpPr>
          <p:cNvPr id="93" name="Group 92"/>
          <p:cNvGrpSpPr/>
          <p:nvPr/>
        </p:nvGrpSpPr>
        <p:grpSpPr>
          <a:xfrm>
            <a:off x="7753292" y="1109602"/>
            <a:ext cx="265143" cy="276999"/>
            <a:chOff x="3602007" y="1896544"/>
            <a:chExt cx="265143" cy="276999"/>
          </a:xfrm>
        </p:grpSpPr>
        <p:sp>
          <p:nvSpPr>
            <p:cNvPr id="94" name="Oval 93"/>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95" name="TextBox 94"/>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7</a:t>
              </a:r>
              <a:endParaRPr lang="en-US" sz="1200" b="1" dirty="0">
                <a:solidFill>
                  <a:schemeClr val="bg2"/>
                </a:solidFill>
              </a:endParaRPr>
            </a:p>
          </p:txBody>
        </p:sp>
      </p:grpSp>
      <p:grpSp>
        <p:nvGrpSpPr>
          <p:cNvPr id="96" name="Group 95"/>
          <p:cNvGrpSpPr/>
          <p:nvPr/>
        </p:nvGrpSpPr>
        <p:grpSpPr>
          <a:xfrm>
            <a:off x="7763441" y="1325819"/>
            <a:ext cx="265143" cy="276999"/>
            <a:chOff x="3602007" y="1896544"/>
            <a:chExt cx="265143" cy="276999"/>
          </a:xfrm>
        </p:grpSpPr>
        <p:sp>
          <p:nvSpPr>
            <p:cNvPr id="97" name="Oval 96"/>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98" name="TextBox 97"/>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8</a:t>
              </a:r>
              <a:endParaRPr lang="en-US" sz="1200" b="1" dirty="0">
                <a:solidFill>
                  <a:schemeClr val="bg2"/>
                </a:solidFill>
              </a:endParaRPr>
            </a:p>
          </p:txBody>
        </p:sp>
      </p:grpSp>
      <p:grpSp>
        <p:nvGrpSpPr>
          <p:cNvPr id="108" name="Group 107"/>
          <p:cNvGrpSpPr/>
          <p:nvPr/>
        </p:nvGrpSpPr>
        <p:grpSpPr>
          <a:xfrm>
            <a:off x="6246941" y="1340809"/>
            <a:ext cx="265143" cy="276999"/>
            <a:chOff x="3602007" y="1896544"/>
            <a:chExt cx="265143" cy="276999"/>
          </a:xfrm>
        </p:grpSpPr>
        <p:sp>
          <p:nvSpPr>
            <p:cNvPr id="109" name="Oval 108"/>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10" name="TextBox 109"/>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9</a:t>
              </a:r>
              <a:endParaRPr lang="en-US" sz="1200" b="1" dirty="0">
                <a:solidFill>
                  <a:schemeClr val="bg2"/>
                </a:solidFill>
              </a:endParaRPr>
            </a:p>
          </p:txBody>
        </p:sp>
      </p:grpSp>
      <p:grpSp>
        <p:nvGrpSpPr>
          <p:cNvPr id="111" name="Group 110"/>
          <p:cNvGrpSpPr/>
          <p:nvPr/>
        </p:nvGrpSpPr>
        <p:grpSpPr>
          <a:xfrm>
            <a:off x="4846558" y="1314001"/>
            <a:ext cx="341760" cy="276999"/>
            <a:chOff x="3602007" y="1896544"/>
            <a:chExt cx="341760" cy="276999"/>
          </a:xfrm>
        </p:grpSpPr>
        <p:sp>
          <p:nvSpPr>
            <p:cNvPr id="112" name="Oval 111"/>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13" name="TextBox 112"/>
            <p:cNvSpPr txBox="1"/>
            <p:nvPr/>
          </p:nvSpPr>
          <p:spPr>
            <a:xfrm>
              <a:off x="3602007" y="1896544"/>
              <a:ext cx="341760" cy="276999"/>
            </a:xfrm>
            <a:prstGeom prst="rect">
              <a:avLst/>
            </a:prstGeom>
            <a:noFill/>
          </p:spPr>
          <p:txBody>
            <a:bodyPr wrap="none" rtlCol="0">
              <a:spAutoFit/>
            </a:bodyPr>
            <a:lstStyle/>
            <a:p>
              <a:r>
                <a:rPr lang="en-US" sz="1200" b="1" dirty="0" smtClean="0">
                  <a:solidFill>
                    <a:schemeClr val="bg2"/>
                  </a:solidFill>
                </a:rPr>
                <a:t>10</a:t>
              </a:r>
              <a:endParaRPr lang="en-US" sz="1200" b="1" dirty="0">
                <a:solidFill>
                  <a:schemeClr val="bg2"/>
                </a:solidFill>
              </a:endParaRPr>
            </a:p>
          </p:txBody>
        </p:sp>
      </p:grpSp>
      <p:grpSp>
        <p:nvGrpSpPr>
          <p:cNvPr id="117" name="Group 116"/>
          <p:cNvGrpSpPr/>
          <p:nvPr/>
        </p:nvGrpSpPr>
        <p:grpSpPr>
          <a:xfrm>
            <a:off x="19050" y="985364"/>
            <a:ext cx="274668" cy="246217"/>
            <a:chOff x="1944657" y="838884"/>
            <a:chExt cx="276038" cy="307777"/>
          </a:xfrm>
        </p:grpSpPr>
        <p:sp>
          <p:nvSpPr>
            <p:cNvPr id="116" name="Oval 115"/>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15" name="TextBox 114"/>
            <p:cNvSpPr txBox="1"/>
            <p:nvPr/>
          </p:nvSpPr>
          <p:spPr>
            <a:xfrm>
              <a:off x="1944657" y="838884"/>
              <a:ext cx="276038" cy="307777"/>
            </a:xfrm>
            <a:prstGeom prst="rect">
              <a:avLst/>
            </a:prstGeom>
            <a:noFill/>
          </p:spPr>
          <p:txBody>
            <a:bodyPr wrap="none" rtlCol="0">
              <a:spAutoFit/>
            </a:bodyPr>
            <a:lstStyle/>
            <a:p>
              <a:r>
                <a:rPr lang="en-US" sz="1400" b="1" dirty="0" smtClean="0">
                  <a:solidFill>
                    <a:schemeClr val="bg2"/>
                  </a:solidFill>
                </a:rPr>
                <a:t>1</a:t>
              </a:r>
              <a:endParaRPr lang="en-US" sz="1400" b="1" dirty="0">
                <a:solidFill>
                  <a:schemeClr val="bg2"/>
                </a:solidFill>
              </a:endParaRPr>
            </a:p>
          </p:txBody>
        </p:sp>
      </p:grpSp>
      <p:sp>
        <p:nvSpPr>
          <p:cNvPr id="118" name="Plus 117"/>
          <p:cNvSpPr/>
          <p:nvPr/>
        </p:nvSpPr>
        <p:spPr bwMode="auto">
          <a:xfrm>
            <a:off x="321039" y="1010284"/>
            <a:ext cx="219075" cy="201861"/>
          </a:xfrm>
          <a:prstGeom prst="mathPlus">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grpSp>
        <p:nvGrpSpPr>
          <p:cNvPr id="119" name="Group 118"/>
          <p:cNvGrpSpPr/>
          <p:nvPr/>
        </p:nvGrpSpPr>
        <p:grpSpPr>
          <a:xfrm>
            <a:off x="563925" y="985365"/>
            <a:ext cx="276038" cy="307777"/>
            <a:chOff x="1944657" y="838884"/>
            <a:chExt cx="277415" cy="384728"/>
          </a:xfrm>
        </p:grpSpPr>
        <p:sp>
          <p:nvSpPr>
            <p:cNvPr id="120" name="Oval 119"/>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21" name="TextBox 120"/>
            <p:cNvSpPr txBox="1"/>
            <p:nvPr/>
          </p:nvSpPr>
          <p:spPr>
            <a:xfrm>
              <a:off x="1944657" y="838884"/>
              <a:ext cx="277415" cy="384728"/>
            </a:xfrm>
            <a:prstGeom prst="rect">
              <a:avLst/>
            </a:prstGeom>
            <a:noFill/>
          </p:spPr>
          <p:txBody>
            <a:bodyPr wrap="none" rtlCol="0">
              <a:spAutoFit/>
            </a:bodyPr>
            <a:lstStyle/>
            <a:p>
              <a:r>
                <a:rPr lang="en-US" sz="1400" b="1" dirty="0" smtClean="0">
                  <a:solidFill>
                    <a:schemeClr val="bg2"/>
                  </a:solidFill>
                </a:rPr>
                <a:t>2</a:t>
              </a:r>
              <a:endParaRPr lang="en-US" sz="1400" b="1" dirty="0">
                <a:solidFill>
                  <a:schemeClr val="bg2"/>
                </a:solidFill>
              </a:endParaRPr>
            </a:p>
          </p:txBody>
        </p:sp>
      </p:grpSp>
      <p:sp>
        <p:nvSpPr>
          <p:cNvPr id="122" name="TextBox 121"/>
          <p:cNvSpPr txBox="1"/>
          <p:nvPr/>
        </p:nvSpPr>
        <p:spPr>
          <a:xfrm>
            <a:off x="789604" y="982057"/>
            <a:ext cx="3306979" cy="453907"/>
          </a:xfrm>
          <a:prstGeom prst="rect">
            <a:avLst/>
          </a:prstGeom>
          <a:noFill/>
        </p:spPr>
        <p:txBody>
          <a:bodyPr wrap="square" rtlCol="0">
            <a:spAutoFit/>
          </a:bodyPr>
          <a:lstStyle/>
          <a:p>
            <a:pPr>
              <a:lnSpc>
                <a:spcPts val="1400"/>
              </a:lnSpc>
            </a:pPr>
            <a:r>
              <a:rPr lang="en-US" sz="1400" dirty="0" smtClean="0">
                <a:solidFill>
                  <a:schemeClr val="bg2"/>
                </a:solidFill>
              </a:rPr>
              <a:t>UE initiated Reg. Req. with or without Request NSSAI.</a:t>
            </a:r>
            <a:endParaRPr lang="en-US" sz="1400" dirty="0">
              <a:solidFill>
                <a:schemeClr val="bg2"/>
              </a:solidFill>
            </a:endParaRPr>
          </a:p>
        </p:txBody>
      </p:sp>
      <p:grpSp>
        <p:nvGrpSpPr>
          <p:cNvPr id="126" name="Group 125"/>
          <p:cNvGrpSpPr/>
          <p:nvPr/>
        </p:nvGrpSpPr>
        <p:grpSpPr>
          <a:xfrm>
            <a:off x="21860" y="1458295"/>
            <a:ext cx="276038" cy="307777"/>
            <a:chOff x="1944657" y="838884"/>
            <a:chExt cx="277415" cy="384728"/>
          </a:xfrm>
        </p:grpSpPr>
        <p:sp>
          <p:nvSpPr>
            <p:cNvPr id="127" name="Oval 126"/>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28" name="TextBox 127"/>
            <p:cNvSpPr txBox="1"/>
            <p:nvPr/>
          </p:nvSpPr>
          <p:spPr>
            <a:xfrm>
              <a:off x="1944657" y="838884"/>
              <a:ext cx="277415" cy="384728"/>
            </a:xfrm>
            <a:prstGeom prst="rect">
              <a:avLst/>
            </a:prstGeom>
            <a:noFill/>
          </p:spPr>
          <p:txBody>
            <a:bodyPr wrap="none" rtlCol="0">
              <a:spAutoFit/>
            </a:bodyPr>
            <a:lstStyle/>
            <a:p>
              <a:r>
                <a:rPr lang="en-US" sz="1400" b="1" dirty="0">
                  <a:solidFill>
                    <a:schemeClr val="bg2"/>
                  </a:solidFill>
                </a:rPr>
                <a:t>3</a:t>
              </a:r>
            </a:p>
          </p:txBody>
        </p:sp>
      </p:grpSp>
      <p:sp>
        <p:nvSpPr>
          <p:cNvPr id="129" name="Plus 128"/>
          <p:cNvSpPr/>
          <p:nvPr/>
        </p:nvSpPr>
        <p:spPr bwMode="auto">
          <a:xfrm>
            <a:off x="323850" y="1483214"/>
            <a:ext cx="219075" cy="201861"/>
          </a:xfrm>
          <a:prstGeom prst="mathPlus">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grpSp>
        <p:nvGrpSpPr>
          <p:cNvPr id="130" name="Group 129"/>
          <p:cNvGrpSpPr/>
          <p:nvPr/>
        </p:nvGrpSpPr>
        <p:grpSpPr>
          <a:xfrm>
            <a:off x="566736" y="1458295"/>
            <a:ext cx="276038" cy="307777"/>
            <a:chOff x="1944657" y="838884"/>
            <a:chExt cx="277415" cy="384728"/>
          </a:xfrm>
        </p:grpSpPr>
        <p:sp>
          <p:nvSpPr>
            <p:cNvPr id="131" name="Oval 130"/>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32" name="TextBox 131"/>
            <p:cNvSpPr txBox="1"/>
            <p:nvPr/>
          </p:nvSpPr>
          <p:spPr>
            <a:xfrm>
              <a:off x="1944657" y="838884"/>
              <a:ext cx="277415" cy="384728"/>
            </a:xfrm>
            <a:prstGeom prst="rect">
              <a:avLst/>
            </a:prstGeom>
            <a:noFill/>
          </p:spPr>
          <p:txBody>
            <a:bodyPr wrap="none" rtlCol="0">
              <a:spAutoFit/>
            </a:bodyPr>
            <a:lstStyle/>
            <a:p>
              <a:r>
                <a:rPr lang="en-US" sz="1400" b="1" dirty="0" smtClean="0">
                  <a:solidFill>
                    <a:schemeClr val="bg2"/>
                  </a:solidFill>
                </a:rPr>
                <a:t>4</a:t>
              </a:r>
              <a:endParaRPr lang="en-US" sz="1400" b="1" dirty="0">
                <a:solidFill>
                  <a:schemeClr val="bg2"/>
                </a:solidFill>
              </a:endParaRPr>
            </a:p>
          </p:txBody>
        </p:sp>
      </p:grpSp>
      <p:sp>
        <p:nvSpPr>
          <p:cNvPr id="133" name="TextBox 132"/>
          <p:cNvSpPr txBox="1"/>
          <p:nvPr/>
        </p:nvSpPr>
        <p:spPr>
          <a:xfrm>
            <a:off x="792840" y="1465348"/>
            <a:ext cx="3306979" cy="451406"/>
          </a:xfrm>
          <a:prstGeom prst="rect">
            <a:avLst/>
          </a:prstGeom>
          <a:noFill/>
        </p:spPr>
        <p:txBody>
          <a:bodyPr wrap="square" rtlCol="0">
            <a:spAutoFit/>
          </a:bodyPr>
          <a:lstStyle/>
          <a:p>
            <a:pPr>
              <a:lnSpc>
                <a:spcPts val="1400"/>
              </a:lnSpc>
            </a:pPr>
            <a:r>
              <a:rPr lang="en-US" sz="1400" dirty="0" smtClean="0">
                <a:solidFill>
                  <a:schemeClr val="bg2"/>
                </a:solidFill>
              </a:rPr>
              <a:t>Serving AMF queries PLMN-NRF to select the serving UDM and serving NSSF.</a:t>
            </a:r>
            <a:endParaRPr lang="en-US" sz="1400" dirty="0">
              <a:solidFill>
                <a:schemeClr val="bg2"/>
              </a:solidFill>
            </a:endParaRPr>
          </a:p>
        </p:txBody>
      </p:sp>
      <p:grpSp>
        <p:nvGrpSpPr>
          <p:cNvPr id="134" name="Group 133"/>
          <p:cNvGrpSpPr/>
          <p:nvPr/>
        </p:nvGrpSpPr>
        <p:grpSpPr>
          <a:xfrm>
            <a:off x="31385" y="1944070"/>
            <a:ext cx="276038" cy="307777"/>
            <a:chOff x="1944657" y="838884"/>
            <a:chExt cx="277415" cy="384728"/>
          </a:xfrm>
        </p:grpSpPr>
        <p:sp>
          <p:nvSpPr>
            <p:cNvPr id="135" name="Oval 134"/>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36" name="TextBox 135"/>
            <p:cNvSpPr txBox="1"/>
            <p:nvPr/>
          </p:nvSpPr>
          <p:spPr>
            <a:xfrm>
              <a:off x="1944657" y="838884"/>
              <a:ext cx="277415" cy="384728"/>
            </a:xfrm>
            <a:prstGeom prst="rect">
              <a:avLst/>
            </a:prstGeom>
            <a:noFill/>
          </p:spPr>
          <p:txBody>
            <a:bodyPr wrap="none" rtlCol="0">
              <a:spAutoFit/>
            </a:bodyPr>
            <a:lstStyle/>
            <a:p>
              <a:r>
                <a:rPr lang="en-US" sz="1400" b="1" dirty="0" smtClean="0">
                  <a:solidFill>
                    <a:schemeClr val="bg2"/>
                  </a:solidFill>
                </a:rPr>
                <a:t>5</a:t>
              </a:r>
              <a:endParaRPr lang="en-US" sz="1400" b="1" dirty="0">
                <a:solidFill>
                  <a:schemeClr val="bg2"/>
                </a:solidFill>
              </a:endParaRPr>
            </a:p>
          </p:txBody>
        </p:sp>
      </p:grpSp>
      <p:sp>
        <p:nvSpPr>
          <p:cNvPr id="137" name="Plus 136"/>
          <p:cNvSpPr/>
          <p:nvPr/>
        </p:nvSpPr>
        <p:spPr bwMode="auto">
          <a:xfrm>
            <a:off x="333375" y="1968989"/>
            <a:ext cx="219075" cy="201861"/>
          </a:xfrm>
          <a:prstGeom prst="mathPlus">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grpSp>
        <p:nvGrpSpPr>
          <p:cNvPr id="138" name="Group 137"/>
          <p:cNvGrpSpPr/>
          <p:nvPr/>
        </p:nvGrpSpPr>
        <p:grpSpPr>
          <a:xfrm>
            <a:off x="576261" y="1944070"/>
            <a:ext cx="276038" cy="307777"/>
            <a:chOff x="1944657" y="838884"/>
            <a:chExt cx="277415" cy="384728"/>
          </a:xfrm>
        </p:grpSpPr>
        <p:sp>
          <p:nvSpPr>
            <p:cNvPr id="139" name="Oval 138"/>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40" name="TextBox 139"/>
            <p:cNvSpPr txBox="1"/>
            <p:nvPr/>
          </p:nvSpPr>
          <p:spPr>
            <a:xfrm>
              <a:off x="1944657" y="838884"/>
              <a:ext cx="277415" cy="384728"/>
            </a:xfrm>
            <a:prstGeom prst="rect">
              <a:avLst/>
            </a:prstGeom>
            <a:noFill/>
          </p:spPr>
          <p:txBody>
            <a:bodyPr wrap="none" rtlCol="0">
              <a:spAutoFit/>
            </a:bodyPr>
            <a:lstStyle/>
            <a:p>
              <a:r>
                <a:rPr lang="en-US" sz="1400" b="1" dirty="0" smtClean="0">
                  <a:solidFill>
                    <a:schemeClr val="bg2"/>
                  </a:solidFill>
                </a:rPr>
                <a:t>6</a:t>
              </a:r>
              <a:endParaRPr lang="en-US" sz="1400" b="1" dirty="0">
                <a:solidFill>
                  <a:schemeClr val="bg2"/>
                </a:solidFill>
              </a:endParaRPr>
            </a:p>
          </p:txBody>
        </p:sp>
      </p:grpSp>
      <p:sp>
        <p:nvSpPr>
          <p:cNvPr id="141" name="TextBox 140"/>
          <p:cNvSpPr txBox="1"/>
          <p:nvPr/>
        </p:nvSpPr>
        <p:spPr>
          <a:xfrm>
            <a:off x="802365" y="1951123"/>
            <a:ext cx="3607710" cy="451406"/>
          </a:xfrm>
          <a:prstGeom prst="rect">
            <a:avLst/>
          </a:prstGeom>
          <a:noFill/>
        </p:spPr>
        <p:txBody>
          <a:bodyPr wrap="square" rtlCol="0">
            <a:spAutoFit/>
          </a:bodyPr>
          <a:lstStyle/>
          <a:p>
            <a:pPr>
              <a:lnSpc>
                <a:spcPts val="1400"/>
              </a:lnSpc>
            </a:pPr>
            <a:r>
              <a:rPr lang="en-US" sz="1400" dirty="0" smtClean="0">
                <a:solidFill>
                  <a:schemeClr val="bg2"/>
                </a:solidFill>
              </a:rPr>
              <a:t>Serving AMF queries UDM for the subscribed NSSAI.</a:t>
            </a:r>
            <a:endParaRPr lang="en-US" sz="1400" dirty="0">
              <a:solidFill>
                <a:schemeClr val="bg2"/>
              </a:solidFill>
            </a:endParaRPr>
          </a:p>
        </p:txBody>
      </p:sp>
      <p:grpSp>
        <p:nvGrpSpPr>
          <p:cNvPr id="142" name="Group 141"/>
          <p:cNvGrpSpPr/>
          <p:nvPr/>
        </p:nvGrpSpPr>
        <p:grpSpPr>
          <a:xfrm>
            <a:off x="20169" y="2433325"/>
            <a:ext cx="276038" cy="307777"/>
            <a:chOff x="1944657" y="838884"/>
            <a:chExt cx="277415" cy="384728"/>
          </a:xfrm>
        </p:grpSpPr>
        <p:sp>
          <p:nvSpPr>
            <p:cNvPr id="143" name="Oval 142"/>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44" name="TextBox 143"/>
            <p:cNvSpPr txBox="1"/>
            <p:nvPr/>
          </p:nvSpPr>
          <p:spPr>
            <a:xfrm>
              <a:off x="1944657" y="838884"/>
              <a:ext cx="277415" cy="384728"/>
            </a:xfrm>
            <a:prstGeom prst="rect">
              <a:avLst/>
            </a:prstGeom>
            <a:noFill/>
          </p:spPr>
          <p:txBody>
            <a:bodyPr wrap="none" rtlCol="0">
              <a:spAutoFit/>
            </a:bodyPr>
            <a:lstStyle/>
            <a:p>
              <a:r>
                <a:rPr lang="en-US" sz="1400" b="1" dirty="0" smtClean="0">
                  <a:solidFill>
                    <a:schemeClr val="bg2"/>
                  </a:solidFill>
                </a:rPr>
                <a:t>7</a:t>
              </a:r>
              <a:endParaRPr lang="en-US" sz="1400" b="1" dirty="0">
                <a:solidFill>
                  <a:schemeClr val="bg2"/>
                </a:solidFill>
              </a:endParaRPr>
            </a:p>
          </p:txBody>
        </p:sp>
      </p:grpSp>
      <p:sp>
        <p:nvSpPr>
          <p:cNvPr id="145" name="Plus 144"/>
          <p:cNvSpPr/>
          <p:nvPr/>
        </p:nvSpPr>
        <p:spPr bwMode="auto">
          <a:xfrm>
            <a:off x="322159" y="2458244"/>
            <a:ext cx="219075" cy="201861"/>
          </a:xfrm>
          <a:prstGeom prst="mathPlus">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grpSp>
        <p:nvGrpSpPr>
          <p:cNvPr id="146" name="Group 145"/>
          <p:cNvGrpSpPr/>
          <p:nvPr/>
        </p:nvGrpSpPr>
        <p:grpSpPr>
          <a:xfrm>
            <a:off x="565045" y="2433325"/>
            <a:ext cx="276038" cy="307777"/>
            <a:chOff x="1944657" y="838884"/>
            <a:chExt cx="277415" cy="384728"/>
          </a:xfrm>
        </p:grpSpPr>
        <p:sp>
          <p:nvSpPr>
            <p:cNvPr id="147" name="Oval 146"/>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48" name="TextBox 147"/>
            <p:cNvSpPr txBox="1"/>
            <p:nvPr/>
          </p:nvSpPr>
          <p:spPr>
            <a:xfrm>
              <a:off x="1944657" y="838884"/>
              <a:ext cx="277415" cy="384728"/>
            </a:xfrm>
            <a:prstGeom prst="rect">
              <a:avLst/>
            </a:prstGeom>
            <a:noFill/>
          </p:spPr>
          <p:txBody>
            <a:bodyPr wrap="none" rtlCol="0">
              <a:spAutoFit/>
            </a:bodyPr>
            <a:lstStyle/>
            <a:p>
              <a:r>
                <a:rPr lang="en-US" sz="1400" b="1" dirty="0" smtClean="0">
                  <a:solidFill>
                    <a:schemeClr val="bg2"/>
                  </a:solidFill>
                </a:rPr>
                <a:t>8</a:t>
              </a:r>
              <a:endParaRPr lang="en-US" sz="1400" b="1" dirty="0">
                <a:solidFill>
                  <a:schemeClr val="bg2"/>
                </a:solidFill>
              </a:endParaRPr>
            </a:p>
          </p:txBody>
        </p:sp>
      </p:grpSp>
      <p:sp>
        <p:nvSpPr>
          <p:cNvPr id="149" name="TextBox 148"/>
          <p:cNvSpPr txBox="1"/>
          <p:nvPr/>
        </p:nvSpPr>
        <p:spPr>
          <a:xfrm>
            <a:off x="791149" y="2440378"/>
            <a:ext cx="8186729" cy="990015"/>
          </a:xfrm>
          <a:prstGeom prst="rect">
            <a:avLst/>
          </a:prstGeom>
          <a:noFill/>
        </p:spPr>
        <p:txBody>
          <a:bodyPr wrap="square" rtlCol="0">
            <a:spAutoFit/>
          </a:bodyPr>
          <a:lstStyle/>
          <a:p>
            <a:pPr>
              <a:lnSpc>
                <a:spcPts val="1400"/>
              </a:lnSpc>
            </a:pPr>
            <a:r>
              <a:rPr lang="en-GB" sz="1400" dirty="0" smtClean="0">
                <a:solidFill>
                  <a:schemeClr val="bg2"/>
                </a:solidFill>
              </a:rPr>
              <a:t>Serving </a:t>
            </a:r>
            <a:r>
              <a:rPr lang="en-GB" sz="1400" dirty="0">
                <a:solidFill>
                  <a:schemeClr val="bg2"/>
                </a:solidFill>
              </a:rPr>
              <a:t>AMF queries the NSSF, with Requested NSSAI, the Subscribed S-NSSAIs, PLMN ID of the SUPI, location </a:t>
            </a:r>
            <a:r>
              <a:rPr lang="en-GB" sz="1400" dirty="0" smtClean="0">
                <a:solidFill>
                  <a:schemeClr val="bg2"/>
                </a:solidFill>
              </a:rPr>
              <a:t>information. </a:t>
            </a:r>
            <a:r>
              <a:rPr lang="en-GB" sz="1400" dirty="0">
                <a:solidFill>
                  <a:schemeClr val="bg2"/>
                </a:solidFill>
              </a:rPr>
              <a:t>The NSSF returns to the current AMF the Allowed NSSAI and the target AMF Set, or, based on configuration, the list of candidate AMF(s). The NSSF </a:t>
            </a:r>
            <a:r>
              <a:rPr lang="en-GB" sz="1400" dirty="0" smtClean="0">
                <a:solidFill>
                  <a:schemeClr val="bg2"/>
                </a:solidFill>
              </a:rPr>
              <a:t>returns the Target NRF(s</a:t>
            </a:r>
            <a:r>
              <a:rPr lang="en-GB" sz="1400" dirty="0">
                <a:solidFill>
                  <a:schemeClr val="bg2"/>
                </a:solidFill>
              </a:rPr>
              <a:t>) to be used to select NFs/services within the selected Network Slice instance(s). It may return also information regarding rejection causes for S-NSSAI(s) not included in the Allowed NSSAI which were part of the Requested </a:t>
            </a:r>
            <a:r>
              <a:rPr lang="en-GB" sz="1400" dirty="0" smtClean="0">
                <a:solidFill>
                  <a:schemeClr val="bg2"/>
                </a:solidFill>
              </a:rPr>
              <a:t>NSSAI, if provided.</a:t>
            </a:r>
            <a:endParaRPr lang="en-US" sz="1400" dirty="0">
              <a:solidFill>
                <a:schemeClr val="bg2"/>
              </a:solidFill>
            </a:endParaRPr>
          </a:p>
        </p:txBody>
      </p:sp>
      <p:sp>
        <p:nvSpPr>
          <p:cNvPr id="150" name="TextBox 149"/>
          <p:cNvSpPr txBox="1"/>
          <p:nvPr/>
        </p:nvSpPr>
        <p:spPr>
          <a:xfrm>
            <a:off x="4242269" y="255435"/>
            <a:ext cx="2400300" cy="523220"/>
          </a:xfrm>
          <a:prstGeom prst="rect">
            <a:avLst/>
          </a:prstGeom>
          <a:noFill/>
        </p:spPr>
        <p:txBody>
          <a:bodyPr wrap="square" rtlCol="0">
            <a:spAutoFit/>
          </a:bodyPr>
          <a:lstStyle/>
          <a:p>
            <a:r>
              <a:rPr lang="en-US" sz="1400" b="1" i="1" dirty="0" smtClean="0">
                <a:solidFill>
                  <a:schemeClr val="bg2"/>
                </a:solidFill>
              </a:rPr>
              <a:t>Serving AMF remains as the serving AMF after NSSF query</a:t>
            </a:r>
            <a:endParaRPr lang="en-US" sz="1400" b="1" i="1" dirty="0">
              <a:solidFill>
                <a:schemeClr val="bg2"/>
              </a:solidFill>
            </a:endParaRPr>
          </a:p>
        </p:txBody>
      </p:sp>
      <p:sp>
        <p:nvSpPr>
          <p:cNvPr id="158" name="TextBox 157"/>
          <p:cNvSpPr txBox="1"/>
          <p:nvPr/>
        </p:nvSpPr>
        <p:spPr>
          <a:xfrm>
            <a:off x="802365" y="3439667"/>
            <a:ext cx="8175512" cy="630942"/>
          </a:xfrm>
          <a:prstGeom prst="rect">
            <a:avLst/>
          </a:prstGeom>
          <a:noFill/>
        </p:spPr>
        <p:txBody>
          <a:bodyPr wrap="square" rtlCol="0">
            <a:spAutoFit/>
          </a:bodyPr>
          <a:lstStyle/>
          <a:p>
            <a:pPr>
              <a:lnSpc>
                <a:spcPts val="1400"/>
              </a:lnSpc>
            </a:pPr>
            <a:r>
              <a:rPr lang="en-US" sz="1400" dirty="0" smtClean="0">
                <a:solidFill>
                  <a:schemeClr val="bg2"/>
                </a:solidFill>
              </a:rPr>
              <a:t>Serving AMF determines that it is part of the Target AMF set or it is in the list of candidate AMF(s), and it remains as the serving AMF.  It responds to the UE for the Allowed NSSAI or </a:t>
            </a:r>
            <a:r>
              <a:rPr lang="en-GB" sz="1400" dirty="0">
                <a:solidFill>
                  <a:schemeClr val="bg2"/>
                </a:solidFill>
              </a:rPr>
              <a:t>information regarding rejection causes for S-NSSAI(s) not included in the Allowed NSSAI which were part of the Requested </a:t>
            </a:r>
            <a:r>
              <a:rPr lang="en-GB" sz="1400" dirty="0" smtClean="0">
                <a:solidFill>
                  <a:schemeClr val="bg2"/>
                </a:solidFill>
              </a:rPr>
              <a:t>NSSAI.</a:t>
            </a:r>
            <a:endParaRPr lang="en-US" sz="1400" dirty="0">
              <a:solidFill>
                <a:schemeClr val="bg2"/>
              </a:solidFill>
            </a:endParaRPr>
          </a:p>
        </p:txBody>
      </p:sp>
      <p:sp>
        <p:nvSpPr>
          <p:cNvPr id="100" name="TextBox 99"/>
          <p:cNvSpPr txBox="1"/>
          <p:nvPr/>
        </p:nvSpPr>
        <p:spPr>
          <a:xfrm>
            <a:off x="225757" y="4280159"/>
            <a:ext cx="8591550" cy="451406"/>
          </a:xfrm>
          <a:prstGeom prst="rect">
            <a:avLst/>
          </a:prstGeom>
          <a:solidFill>
            <a:schemeClr val="accent5">
              <a:lumMod val="20000"/>
              <a:lumOff val="80000"/>
            </a:schemeClr>
          </a:solidFill>
          <a:ln>
            <a:noFill/>
          </a:ln>
        </p:spPr>
        <p:txBody>
          <a:bodyPr wrap="square" rtlCol="0">
            <a:spAutoFit/>
          </a:bodyPr>
          <a:lstStyle/>
          <a:p>
            <a:pPr>
              <a:lnSpc>
                <a:spcPts val="1400"/>
              </a:lnSpc>
            </a:pPr>
            <a:r>
              <a:rPr lang="en-US" sz="1400" i="1" dirty="0" smtClean="0"/>
              <a:t>The following scenario#2 and scenario#3 are based on normative procedures in </a:t>
            </a:r>
            <a:r>
              <a:rPr lang="en-US" sz="1400" b="1" i="1" dirty="0" smtClean="0"/>
              <a:t>TS 23.502 clause  4.2.2.2.2 and 4.2.2.2.3. </a:t>
            </a:r>
            <a:endParaRPr lang="en-US" sz="1400" b="1" i="1" dirty="0"/>
          </a:p>
        </p:txBody>
      </p:sp>
      <p:sp>
        <p:nvSpPr>
          <p:cNvPr id="99" name="Rounded Rectangle 98"/>
          <p:cNvSpPr/>
          <p:nvPr/>
        </p:nvSpPr>
        <p:spPr bwMode="auto">
          <a:xfrm>
            <a:off x="6793167" y="1927841"/>
            <a:ext cx="702890" cy="409576"/>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Target-NRF</a:t>
            </a:r>
          </a:p>
        </p:txBody>
      </p:sp>
    </p:spTree>
    <p:extLst>
      <p:ext uri="{BB962C8B-B14F-4D97-AF65-F5344CB8AC3E}">
        <p14:creationId xmlns:p14="http://schemas.microsoft.com/office/powerpoint/2010/main" val="26383679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0911" y="38419"/>
            <a:ext cx="4129079" cy="502702"/>
          </a:xfrm>
          <a:prstGeom prst="rect">
            <a:avLst/>
          </a:prstGeom>
          <a:noFill/>
        </p:spPr>
        <p:txBody>
          <a:bodyPr wrap="none" rtlCol="0">
            <a:spAutoFit/>
          </a:bodyPr>
          <a:lstStyle/>
          <a:p>
            <a:pPr>
              <a:lnSpc>
                <a:spcPts val="1800"/>
              </a:lnSpc>
            </a:pPr>
            <a:r>
              <a:rPr lang="en-US" sz="2000" b="1" dirty="0" smtClean="0"/>
              <a:t>Proposal to address the Editor’s Note</a:t>
            </a:r>
          </a:p>
          <a:p>
            <a:pPr>
              <a:lnSpc>
                <a:spcPts val="1400"/>
              </a:lnSpc>
            </a:pPr>
            <a:r>
              <a:rPr lang="en-US" sz="2000" b="1" dirty="0" smtClean="0"/>
              <a:t>- </a:t>
            </a:r>
            <a:r>
              <a:rPr lang="en-US" sz="1400" b="1" dirty="0" smtClean="0"/>
              <a:t>UE Initial Registration </a:t>
            </a:r>
            <a:r>
              <a:rPr lang="en-US" sz="1400" b="1" dirty="0"/>
              <a:t>scenario#2 </a:t>
            </a:r>
            <a:endParaRPr lang="en-US" sz="1400" b="1" dirty="0" smtClean="0"/>
          </a:p>
        </p:txBody>
      </p:sp>
      <p:grpSp>
        <p:nvGrpSpPr>
          <p:cNvPr id="173" name="Group 172"/>
          <p:cNvGrpSpPr/>
          <p:nvPr/>
        </p:nvGrpSpPr>
        <p:grpSpPr>
          <a:xfrm>
            <a:off x="0" y="623406"/>
            <a:ext cx="274668" cy="246217"/>
            <a:chOff x="1944657" y="838884"/>
            <a:chExt cx="276038" cy="307777"/>
          </a:xfrm>
        </p:grpSpPr>
        <p:sp>
          <p:nvSpPr>
            <p:cNvPr id="174" name="Oval 173"/>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75" name="TextBox 174"/>
            <p:cNvSpPr txBox="1"/>
            <p:nvPr/>
          </p:nvSpPr>
          <p:spPr>
            <a:xfrm>
              <a:off x="1944657" y="838884"/>
              <a:ext cx="276038" cy="307777"/>
            </a:xfrm>
            <a:prstGeom prst="rect">
              <a:avLst/>
            </a:prstGeom>
            <a:noFill/>
          </p:spPr>
          <p:txBody>
            <a:bodyPr wrap="none" rtlCol="0">
              <a:spAutoFit/>
            </a:bodyPr>
            <a:lstStyle/>
            <a:p>
              <a:r>
                <a:rPr lang="en-US" sz="1400" b="1" dirty="0" smtClean="0">
                  <a:solidFill>
                    <a:schemeClr val="bg2"/>
                  </a:solidFill>
                </a:rPr>
                <a:t>1</a:t>
              </a:r>
              <a:endParaRPr lang="en-US" sz="1400" b="1" dirty="0">
                <a:solidFill>
                  <a:schemeClr val="bg2"/>
                </a:solidFill>
              </a:endParaRPr>
            </a:p>
          </p:txBody>
        </p:sp>
      </p:grpSp>
      <p:sp>
        <p:nvSpPr>
          <p:cNvPr id="176" name="Plus 175"/>
          <p:cNvSpPr/>
          <p:nvPr/>
        </p:nvSpPr>
        <p:spPr bwMode="auto">
          <a:xfrm>
            <a:off x="301989" y="648326"/>
            <a:ext cx="219075" cy="201861"/>
          </a:xfrm>
          <a:prstGeom prst="mathPlus">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grpSp>
        <p:nvGrpSpPr>
          <p:cNvPr id="177" name="Group 176"/>
          <p:cNvGrpSpPr/>
          <p:nvPr/>
        </p:nvGrpSpPr>
        <p:grpSpPr>
          <a:xfrm>
            <a:off x="544875" y="623407"/>
            <a:ext cx="276038" cy="307777"/>
            <a:chOff x="1944657" y="838884"/>
            <a:chExt cx="277415" cy="384728"/>
          </a:xfrm>
        </p:grpSpPr>
        <p:sp>
          <p:nvSpPr>
            <p:cNvPr id="178" name="Oval 177"/>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79" name="TextBox 178"/>
            <p:cNvSpPr txBox="1"/>
            <p:nvPr/>
          </p:nvSpPr>
          <p:spPr>
            <a:xfrm>
              <a:off x="1944657" y="838884"/>
              <a:ext cx="277415" cy="384728"/>
            </a:xfrm>
            <a:prstGeom prst="rect">
              <a:avLst/>
            </a:prstGeom>
            <a:noFill/>
          </p:spPr>
          <p:txBody>
            <a:bodyPr wrap="none" rtlCol="0">
              <a:spAutoFit/>
            </a:bodyPr>
            <a:lstStyle/>
            <a:p>
              <a:r>
                <a:rPr lang="en-US" sz="1400" b="1" dirty="0" smtClean="0">
                  <a:solidFill>
                    <a:schemeClr val="bg2"/>
                  </a:solidFill>
                </a:rPr>
                <a:t>2</a:t>
              </a:r>
              <a:endParaRPr lang="en-US" sz="1400" b="1" dirty="0">
                <a:solidFill>
                  <a:schemeClr val="bg2"/>
                </a:solidFill>
              </a:endParaRPr>
            </a:p>
          </p:txBody>
        </p:sp>
      </p:grpSp>
      <p:sp>
        <p:nvSpPr>
          <p:cNvPr id="180" name="TextBox 179"/>
          <p:cNvSpPr txBox="1"/>
          <p:nvPr/>
        </p:nvSpPr>
        <p:spPr>
          <a:xfrm>
            <a:off x="770554" y="620099"/>
            <a:ext cx="3306979" cy="453907"/>
          </a:xfrm>
          <a:prstGeom prst="rect">
            <a:avLst/>
          </a:prstGeom>
          <a:noFill/>
        </p:spPr>
        <p:txBody>
          <a:bodyPr wrap="square" rtlCol="0">
            <a:spAutoFit/>
          </a:bodyPr>
          <a:lstStyle/>
          <a:p>
            <a:pPr>
              <a:lnSpc>
                <a:spcPts val="1400"/>
              </a:lnSpc>
            </a:pPr>
            <a:r>
              <a:rPr lang="en-US" sz="1200" dirty="0" smtClean="0">
                <a:solidFill>
                  <a:schemeClr val="bg2"/>
                </a:solidFill>
              </a:rPr>
              <a:t>UE initiated Reg. Req. with or without Request NSSAI.</a:t>
            </a:r>
            <a:endParaRPr lang="en-US" sz="1200" dirty="0">
              <a:solidFill>
                <a:schemeClr val="bg2"/>
              </a:solidFill>
            </a:endParaRPr>
          </a:p>
        </p:txBody>
      </p:sp>
      <p:grpSp>
        <p:nvGrpSpPr>
          <p:cNvPr id="181" name="Group 180"/>
          <p:cNvGrpSpPr/>
          <p:nvPr/>
        </p:nvGrpSpPr>
        <p:grpSpPr>
          <a:xfrm>
            <a:off x="2810" y="1096337"/>
            <a:ext cx="276038" cy="307777"/>
            <a:chOff x="1944657" y="838884"/>
            <a:chExt cx="277415" cy="384728"/>
          </a:xfrm>
        </p:grpSpPr>
        <p:sp>
          <p:nvSpPr>
            <p:cNvPr id="182" name="Oval 181"/>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83" name="TextBox 182"/>
            <p:cNvSpPr txBox="1"/>
            <p:nvPr/>
          </p:nvSpPr>
          <p:spPr>
            <a:xfrm>
              <a:off x="1944657" y="838884"/>
              <a:ext cx="277415" cy="384728"/>
            </a:xfrm>
            <a:prstGeom prst="rect">
              <a:avLst/>
            </a:prstGeom>
            <a:noFill/>
          </p:spPr>
          <p:txBody>
            <a:bodyPr wrap="none" rtlCol="0">
              <a:spAutoFit/>
            </a:bodyPr>
            <a:lstStyle/>
            <a:p>
              <a:r>
                <a:rPr lang="en-US" sz="1400" b="1" dirty="0">
                  <a:solidFill>
                    <a:schemeClr val="bg2"/>
                  </a:solidFill>
                </a:rPr>
                <a:t>3</a:t>
              </a:r>
            </a:p>
          </p:txBody>
        </p:sp>
      </p:grpSp>
      <p:sp>
        <p:nvSpPr>
          <p:cNvPr id="184" name="Plus 183"/>
          <p:cNvSpPr/>
          <p:nvPr/>
        </p:nvSpPr>
        <p:spPr bwMode="auto">
          <a:xfrm>
            <a:off x="304800" y="1121256"/>
            <a:ext cx="219075" cy="201861"/>
          </a:xfrm>
          <a:prstGeom prst="mathPlus">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grpSp>
        <p:nvGrpSpPr>
          <p:cNvPr id="185" name="Group 184"/>
          <p:cNvGrpSpPr/>
          <p:nvPr/>
        </p:nvGrpSpPr>
        <p:grpSpPr>
          <a:xfrm>
            <a:off x="547686" y="1096337"/>
            <a:ext cx="276038" cy="307777"/>
            <a:chOff x="1944657" y="838884"/>
            <a:chExt cx="277415" cy="384728"/>
          </a:xfrm>
        </p:grpSpPr>
        <p:sp>
          <p:nvSpPr>
            <p:cNvPr id="186" name="Oval 185"/>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87" name="TextBox 186"/>
            <p:cNvSpPr txBox="1"/>
            <p:nvPr/>
          </p:nvSpPr>
          <p:spPr>
            <a:xfrm>
              <a:off x="1944657" y="838884"/>
              <a:ext cx="277415" cy="384728"/>
            </a:xfrm>
            <a:prstGeom prst="rect">
              <a:avLst/>
            </a:prstGeom>
            <a:noFill/>
          </p:spPr>
          <p:txBody>
            <a:bodyPr wrap="none" rtlCol="0">
              <a:spAutoFit/>
            </a:bodyPr>
            <a:lstStyle/>
            <a:p>
              <a:r>
                <a:rPr lang="en-US" sz="1400" b="1" dirty="0" smtClean="0">
                  <a:solidFill>
                    <a:schemeClr val="bg2"/>
                  </a:solidFill>
                </a:rPr>
                <a:t>4</a:t>
              </a:r>
              <a:endParaRPr lang="en-US" sz="1400" b="1" dirty="0">
                <a:solidFill>
                  <a:schemeClr val="bg2"/>
                </a:solidFill>
              </a:endParaRPr>
            </a:p>
          </p:txBody>
        </p:sp>
      </p:grpSp>
      <p:sp>
        <p:nvSpPr>
          <p:cNvPr id="188" name="TextBox 187"/>
          <p:cNvSpPr txBox="1"/>
          <p:nvPr/>
        </p:nvSpPr>
        <p:spPr>
          <a:xfrm>
            <a:off x="773790" y="1103390"/>
            <a:ext cx="3306979" cy="451406"/>
          </a:xfrm>
          <a:prstGeom prst="rect">
            <a:avLst/>
          </a:prstGeom>
          <a:noFill/>
        </p:spPr>
        <p:txBody>
          <a:bodyPr wrap="square" rtlCol="0">
            <a:spAutoFit/>
          </a:bodyPr>
          <a:lstStyle/>
          <a:p>
            <a:pPr>
              <a:lnSpc>
                <a:spcPts val="1400"/>
              </a:lnSpc>
            </a:pPr>
            <a:r>
              <a:rPr lang="en-US" sz="1200" dirty="0" smtClean="0">
                <a:solidFill>
                  <a:schemeClr val="bg2"/>
                </a:solidFill>
              </a:rPr>
              <a:t>Serving AMF queries PLMN-NRF to select the serving UDM and serving NSSF.</a:t>
            </a:r>
            <a:endParaRPr lang="en-US" sz="1200" dirty="0">
              <a:solidFill>
                <a:schemeClr val="bg2"/>
              </a:solidFill>
            </a:endParaRPr>
          </a:p>
        </p:txBody>
      </p:sp>
      <p:grpSp>
        <p:nvGrpSpPr>
          <p:cNvPr id="189" name="Group 188"/>
          <p:cNvGrpSpPr/>
          <p:nvPr/>
        </p:nvGrpSpPr>
        <p:grpSpPr>
          <a:xfrm>
            <a:off x="12335" y="1582112"/>
            <a:ext cx="276038" cy="307777"/>
            <a:chOff x="1944657" y="838884"/>
            <a:chExt cx="277415" cy="384728"/>
          </a:xfrm>
        </p:grpSpPr>
        <p:sp>
          <p:nvSpPr>
            <p:cNvPr id="190" name="Oval 189"/>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91" name="TextBox 190"/>
            <p:cNvSpPr txBox="1"/>
            <p:nvPr/>
          </p:nvSpPr>
          <p:spPr>
            <a:xfrm>
              <a:off x="1944657" y="838884"/>
              <a:ext cx="277415" cy="384728"/>
            </a:xfrm>
            <a:prstGeom prst="rect">
              <a:avLst/>
            </a:prstGeom>
            <a:noFill/>
          </p:spPr>
          <p:txBody>
            <a:bodyPr wrap="none" rtlCol="0">
              <a:spAutoFit/>
            </a:bodyPr>
            <a:lstStyle/>
            <a:p>
              <a:r>
                <a:rPr lang="en-US" sz="1400" b="1" dirty="0" smtClean="0">
                  <a:solidFill>
                    <a:schemeClr val="bg2"/>
                  </a:solidFill>
                </a:rPr>
                <a:t>5</a:t>
              </a:r>
              <a:endParaRPr lang="en-US" sz="1400" b="1" dirty="0">
                <a:solidFill>
                  <a:schemeClr val="bg2"/>
                </a:solidFill>
              </a:endParaRPr>
            </a:p>
          </p:txBody>
        </p:sp>
      </p:grpSp>
      <p:sp>
        <p:nvSpPr>
          <p:cNvPr id="192" name="Plus 191"/>
          <p:cNvSpPr/>
          <p:nvPr/>
        </p:nvSpPr>
        <p:spPr bwMode="auto">
          <a:xfrm>
            <a:off x="314325" y="1607031"/>
            <a:ext cx="219075" cy="201861"/>
          </a:xfrm>
          <a:prstGeom prst="mathPlus">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grpSp>
        <p:nvGrpSpPr>
          <p:cNvPr id="193" name="Group 192"/>
          <p:cNvGrpSpPr/>
          <p:nvPr/>
        </p:nvGrpSpPr>
        <p:grpSpPr>
          <a:xfrm>
            <a:off x="557211" y="1582112"/>
            <a:ext cx="276038" cy="307777"/>
            <a:chOff x="1944657" y="838884"/>
            <a:chExt cx="277415" cy="384728"/>
          </a:xfrm>
        </p:grpSpPr>
        <p:sp>
          <p:nvSpPr>
            <p:cNvPr id="194" name="Oval 193"/>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95" name="TextBox 194"/>
            <p:cNvSpPr txBox="1"/>
            <p:nvPr/>
          </p:nvSpPr>
          <p:spPr>
            <a:xfrm>
              <a:off x="1944657" y="838884"/>
              <a:ext cx="277415" cy="384728"/>
            </a:xfrm>
            <a:prstGeom prst="rect">
              <a:avLst/>
            </a:prstGeom>
            <a:noFill/>
          </p:spPr>
          <p:txBody>
            <a:bodyPr wrap="none" rtlCol="0">
              <a:spAutoFit/>
            </a:bodyPr>
            <a:lstStyle/>
            <a:p>
              <a:r>
                <a:rPr lang="en-US" sz="1400" b="1" dirty="0" smtClean="0">
                  <a:solidFill>
                    <a:schemeClr val="bg2"/>
                  </a:solidFill>
                </a:rPr>
                <a:t>6</a:t>
              </a:r>
              <a:endParaRPr lang="en-US" sz="1400" b="1" dirty="0">
                <a:solidFill>
                  <a:schemeClr val="bg2"/>
                </a:solidFill>
              </a:endParaRPr>
            </a:p>
          </p:txBody>
        </p:sp>
      </p:grpSp>
      <p:grpSp>
        <p:nvGrpSpPr>
          <p:cNvPr id="197" name="Group 196"/>
          <p:cNvGrpSpPr/>
          <p:nvPr/>
        </p:nvGrpSpPr>
        <p:grpSpPr>
          <a:xfrm>
            <a:off x="-8406" y="1976117"/>
            <a:ext cx="276038" cy="307777"/>
            <a:chOff x="1944657" y="838884"/>
            <a:chExt cx="277415" cy="384728"/>
          </a:xfrm>
        </p:grpSpPr>
        <p:sp>
          <p:nvSpPr>
            <p:cNvPr id="198" name="Oval 197"/>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199" name="TextBox 198"/>
            <p:cNvSpPr txBox="1"/>
            <p:nvPr/>
          </p:nvSpPr>
          <p:spPr>
            <a:xfrm>
              <a:off x="1944657" y="838884"/>
              <a:ext cx="277415" cy="384728"/>
            </a:xfrm>
            <a:prstGeom prst="rect">
              <a:avLst/>
            </a:prstGeom>
            <a:noFill/>
          </p:spPr>
          <p:txBody>
            <a:bodyPr wrap="none" rtlCol="0">
              <a:spAutoFit/>
            </a:bodyPr>
            <a:lstStyle/>
            <a:p>
              <a:r>
                <a:rPr lang="en-US" sz="1400" b="1" dirty="0" smtClean="0">
                  <a:solidFill>
                    <a:schemeClr val="bg2"/>
                  </a:solidFill>
                </a:rPr>
                <a:t>7</a:t>
              </a:r>
              <a:endParaRPr lang="en-US" sz="1400" b="1" dirty="0">
                <a:solidFill>
                  <a:schemeClr val="bg2"/>
                </a:solidFill>
              </a:endParaRPr>
            </a:p>
          </p:txBody>
        </p:sp>
      </p:grpSp>
      <p:sp>
        <p:nvSpPr>
          <p:cNvPr id="200" name="Plus 199"/>
          <p:cNvSpPr/>
          <p:nvPr/>
        </p:nvSpPr>
        <p:spPr bwMode="auto">
          <a:xfrm>
            <a:off x="293584" y="2001036"/>
            <a:ext cx="219075" cy="201861"/>
          </a:xfrm>
          <a:prstGeom prst="mathPlus">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grpSp>
        <p:nvGrpSpPr>
          <p:cNvPr id="201" name="Group 200"/>
          <p:cNvGrpSpPr/>
          <p:nvPr/>
        </p:nvGrpSpPr>
        <p:grpSpPr>
          <a:xfrm>
            <a:off x="536470" y="1976117"/>
            <a:ext cx="276038" cy="307777"/>
            <a:chOff x="1944657" y="838884"/>
            <a:chExt cx="277415" cy="384728"/>
          </a:xfrm>
        </p:grpSpPr>
        <p:sp>
          <p:nvSpPr>
            <p:cNvPr id="202" name="Oval 201"/>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203" name="TextBox 202"/>
            <p:cNvSpPr txBox="1"/>
            <p:nvPr/>
          </p:nvSpPr>
          <p:spPr>
            <a:xfrm>
              <a:off x="1944657" y="838884"/>
              <a:ext cx="277415" cy="384728"/>
            </a:xfrm>
            <a:prstGeom prst="rect">
              <a:avLst/>
            </a:prstGeom>
            <a:noFill/>
          </p:spPr>
          <p:txBody>
            <a:bodyPr wrap="none" rtlCol="0">
              <a:spAutoFit/>
            </a:bodyPr>
            <a:lstStyle/>
            <a:p>
              <a:r>
                <a:rPr lang="en-US" sz="1400" b="1" dirty="0" smtClean="0">
                  <a:solidFill>
                    <a:schemeClr val="bg2"/>
                  </a:solidFill>
                </a:rPr>
                <a:t>8</a:t>
              </a:r>
              <a:endParaRPr lang="en-US" sz="1400" b="1" dirty="0">
                <a:solidFill>
                  <a:schemeClr val="bg2"/>
                </a:solidFill>
              </a:endParaRPr>
            </a:p>
          </p:txBody>
        </p:sp>
      </p:grpSp>
      <p:sp>
        <p:nvSpPr>
          <p:cNvPr id="205" name="TextBox 204"/>
          <p:cNvSpPr txBox="1"/>
          <p:nvPr/>
        </p:nvSpPr>
        <p:spPr>
          <a:xfrm>
            <a:off x="735689" y="3106284"/>
            <a:ext cx="8329551" cy="451406"/>
          </a:xfrm>
          <a:prstGeom prst="rect">
            <a:avLst/>
          </a:prstGeom>
          <a:noFill/>
        </p:spPr>
        <p:txBody>
          <a:bodyPr wrap="square" rtlCol="0">
            <a:spAutoFit/>
          </a:bodyPr>
          <a:lstStyle/>
          <a:p>
            <a:pPr>
              <a:lnSpc>
                <a:spcPts val="1400"/>
              </a:lnSpc>
            </a:pPr>
            <a:r>
              <a:rPr lang="en-US" sz="1200" dirty="0" smtClean="0">
                <a:solidFill>
                  <a:schemeClr val="bg2"/>
                </a:solidFill>
              </a:rPr>
              <a:t>Serving AMF follows the procedures steps 6a and </a:t>
            </a:r>
            <a:r>
              <a:rPr lang="en-US" sz="1200" dirty="0">
                <a:solidFill>
                  <a:schemeClr val="bg2"/>
                </a:solidFill>
              </a:rPr>
              <a:t>6b in TS 23.502 clause 4.2.2.2.3. </a:t>
            </a:r>
            <a:r>
              <a:rPr lang="en-US" sz="1200" dirty="0" smtClean="0">
                <a:solidFill>
                  <a:schemeClr val="bg2"/>
                </a:solidFill>
              </a:rPr>
              <a:t>The Serving AMF determines that it is neither in the list of the AMF candidates nor it is part of the AMF set.   However, Serving AMF has interface towards the Target AMF. </a:t>
            </a:r>
            <a:endParaRPr lang="en-US" sz="1200" dirty="0">
              <a:solidFill>
                <a:schemeClr val="bg2"/>
              </a:solidFill>
            </a:endParaRPr>
          </a:p>
        </p:txBody>
      </p:sp>
      <p:grpSp>
        <p:nvGrpSpPr>
          <p:cNvPr id="206" name="Group 205"/>
          <p:cNvGrpSpPr/>
          <p:nvPr/>
        </p:nvGrpSpPr>
        <p:grpSpPr>
          <a:xfrm>
            <a:off x="-28498" y="3127011"/>
            <a:ext cx="276038" cy="307777"/>
            <a:chOff x="1944657" y="838884"/>
            <a:chExt cx="277415" cy="384728"/>
          </a:xfrm>
        </p:grpSpPr>
        <p:sp>
          <p:nvSpPr>
            <p:cNvPr id="207" name="Oval 206"/>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208" name="TextBox 207"/>
            <p:cNvSpPr txBox="1"/>
            <p:nvPr/>
          </p:nvSpPr>
          <p:spPr>
            <a:xfrm>
              <a:off x="1944657" y="838884"/>
              <a:ext cx="277415" cy="384728"/>
            </a:xfrm>
            <a:prstGeom prst="rect">
              <a:avLst/>
            </a:prstGeom>
            <a:noFill/>
          </p:spPr>
          <p:txBody>
            <a:bodyPr wrap="none" rtlCol="0">
              <a:spAutoFit/>
            </a:bodyPr>
            <a:lstStyle/>
            <a:p>
              <a:r>
                <a:rPr lang="en-US" sz="1400" b="1" dirty="0" smtClean="0">
                  <a:solidFill>
                    <a:schemeClr val="bg2"/>
                  </a:solidFill>
                </a:rPr>
                <a:t>9</a:t>
              </a:r>
              <a:endParaRPr lang="en-US" sz="1400" b="1" dirty="0">
                <a:solidFill>
                  <a:schemeClr val="bg2"/>
                </a:solidFill>
              </a:endParaRPr>
            </a:p>
          </p:txBody>
        </p:sp>
      </p:grpSp>
      <p:sp>
        <p:nvSpPr>
          <p:cNvPr id="209" name="Plus 208"/>
          <p:cNvSpPr/>
          <p:nvPr/>
        </p:nvSpPr>
        <p:spPr bwMode="auto">
          <a:xfrm>
            <a:off x="273492" y="3151930"/>
            <a:ext cx="219075" cy="201861"/>
          </a:xfrm>
          <a:prstGeom prst="mathPlus">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grpSp>
        <p:nvGrpSpPr>
          <p:cNvPr id="210" name="Group 209"/>
          <p:cNvGrpSpPr/>
          <p:nvPr/>
        </p:nvGrpSpPr>
        <p:grpSpPr>
          <a:xfrm>
            <a:off x="478277" y="3127011"/>
            <a:ext cx="367408" cy="307777"/>
            <a:chOff x="1906365" y="838884"/>
            <a:chExt cx="369241" cy="384728"/>
          </a:xfrm>
        </p:grpSpPr>
        <p:sp>
          <p:nvSpPr>
            <p:cNvPr id="211" name="Oval 210"/>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212" name="TextBox 211"/>
            <p:cNvSpPr txBox="1"/>
            <p:nvPr/>
          </p:nvSpPr>
          <p:spPr>
            <a:xfrm>
              <a:off x="1906365" y="838884"/>
              <a:ext cx="369241" cy="384728"/>
            </a:xfrm>
            <a:prstGeom prst="rect">
              <a:avLst/>
            </a:prstGeom>
            <a:noFill/>
          </p:spPr>
          <p:txBody>
            <a:bodyPr wrap="none" rtlCol="0">
              <a:spAutoFit/>
            </a:bodyPr>
            <a:lstStyle/>
            <a:p>
              <a:r>
                <a:rPr lang="en-US" sz="1400" b="1" dirty="0" smtClean="0">
                  <a:solidFill>
                    <a:schemeClr val="bg2"/>
                  </a:solidFill>
                </a:rPr>
                <a:t>10</a:t>
              </a:r>
              <a:endParaRPr lang="en-US" sz="1400" b="1" dirty="0">
                <a:solidFill>
                  <a:schemeClr val="bg2"/>
                </a:solidFill>
              </a:endParaRPr>
            </a:p>
          </p:txBody>
        </p:sp>
      </p:grpSp>
      <p:sp>
        <p:nvSpPr>
          <p:cNvPr id="213" name="TextBox 212"/>
          <p:cNvSpPr txBox="1"/>
          <p:nvPr/>
        </p:nvSpPr>
        <p:spPr>
          <a:xfrm>
            <a:off x="745215" y="3569202"/>
            <a:ext cx="8329551" cy="630942"/>
          </a:xfrm>
          <a:prstGeom prst="rect">
            <a:avLst/>
          </a:prstGeom>
          <a:noFill/>
        </p:spPr>
        <p:txBody>
          <a:bodyPr wrap="square" rtlCol="0">
            <a:spAutoFit/>
          </a:bodyPr>
          <a:lstStyle/>
          <a:p>
            <a:pPr>
              <a:lnSpc>
                <a:spcPts val="1400"/>
              </a:lnSpc>
            </a:pPr>
            <a:r>
              <a:rPr lang="en-US" sz="1200" dirty="0">
                <a:solidFill>
                  <a:schemeClr val="bg2"/>
                </a:solidFill>
              </a:rPr>
              <a:t> </a:t>
            </a:r>
            <a:r>
              <a:rPr lang="en-US" sz="1200" dirty="0" smtClean="0">
                <a:solidFill>
                  <a:schemeClr val="bg2"/>
                </a:solidFill>
              </a:rPr>
              <a:t>According to step 7(A) in TS 23.502 clause 4.2.2.2.3: Serving AMF redirects Registration Request towards Target AMF which then responds to RAN and UE. </a:t>
            </a:r>
            <a:r>
              <a:rPr lang="en-US" sz="1200" dirty="0">
                <a:solidFill>
                  <a:schemeClr val="bg2"/>
                </a:solidFill>
              </a:rPr>
              <a:t>It responds to the UE for the Allowed NSSAI or </a:t>
            </a:r>
            <a:r>
              <a:rPr lang="en-GB" sz="1200" dirty="0">
                <a:solidFill>
                  <a:schemeClr val="bg2"/>
                </a:solidFill>
              </a:rPr>
              <a:t>information regarding rejection causes for S-NSSAI(s) not included in the Allowed NSSAI which were part of the Requested NSSAI</a:t>
            </a:r>
            <a:r>
              <a:rPr lang="en-GB" sz="1200" dirty="0" smtClean="0">
                <a:solidFill>
                  <a:schemeClr val="bg2"/>
                </a:solidFill>
              </a:rPr>
              <a:t>.</a:t>
            </a:r>
            <a:endParaRPr lang="en-US" sz="1200" dirty="0">
              <a:solidFill>
                <a:schemeClr val="bg2"/>
              </a:solidFill>
            </a:endParaRPr>
          </a:p>
        </p:txBody>
      </p:sp>
      <p:grpSp>
        <p:nvGrpSpPr>
          <p:cNvPr id="214" name="Group 213"/>
          <p:cNvGrpSpPr/>
          <p:nvPr/>
        </p:nvGrpSpPr>
        <p:grpSpPr>
          <a:xfrm>
            <a:off x="-85649" y="3570880"/>
            <a:ext cx="501676" cy="292388"/>
            <a:chOff x="1877646" y="838884"/>
            <a:chExt cx="504179" cy="365491"/>
          </a:xfrm>
        </p:grpSpPr>
        <p:sp>
          <p:nvSpPr>
            <p:cNvPr id="215" name="Oval 214"/>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216" name="TextBox 215"/>
            <p:cNvSpPr txBox="1"/>
            <p:nvPr/>
          </p:nvSpPr>
          <p:spPr>
            <a:xfrm>
              <a:off x="1877646" y="838884"/>
              <a:ext cx="504179" cy="365491"/>
            </a:xfrm>
            <a:prstGeom prst="rect">
              <a:avLst/>
            </a:prstGeom>
            <a:noFill/>
          </p:spPr>
          <p:txBody>
            <a:bodyPr wrap="none" rtlCol="0">
              <a:spAutoFit/>
            </a:bodyPr>
            <a:lstStyle/>
            <a:p>
              <a:r>
                <a:rPr lang="en-US" sz="1300" b="1" dirty="0" smtClean="0">
                  <a:solidFill>
                    <a:schemeClr val="bg2"/>
                  </a:solidFill>
                </a:rPr>
                <a:t>11.A</a:t>
              </a:r>
              <a:endParaRPr lang="en-US" sz="1300" b="1" dirty="0">
                <a:solidFill>
                  <a:schemeClr val="bg2"/>
                </a:solidFill>
              </a:endParaRPr>
            </a:p>
          </p:txBody>
        </p:sp>
      </p:grpSp>
      <p:sp>
        <p:nvSpPr>
          <p:cNvPr id="217" name="Plus 216"/>
          <p:cNvSpPr/>
          <p:nvPr/>
        </p:nvSpPr>
        <p:spPr bwMode="auto">
          <a:xfrm>
            <a:off x="283018" y="3595798"/>
            <a:ext cx="219075" cy="201861"/>
          </a:xfrm>
          <a:prstGeom prst="mathPlus">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grpSp>
        <p:nvGrpSpPr>
          <p:cNvPr id="218" name="Group 217"/>
          <p:cNvGrpSpPr/>
          <p:nvPr/>
        </p:nvGrpSpPr>
        <p:grpSpPr>
          <a:xfrm>
            <a:off x="459228" y="3570880"/>
            <a:ext cx="501676" cy="292388"/>
            <a:chOff x="1877646" y="838884"/>
            <a:chExt cx="504179" cy="365491"/>
          </a:xfrm>
        </p:grpSpPr>
        <p:sp>
          <p:nvSpPr>
            <p:cNvPr id="219" name="Oval 218"/>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220" name="TextBox 219"/>
            <p:cNvSpPr txBox="1"/>
            <p:nvPr/>
          </p:nvSpPr>
          <p:spPr>
            <a:xfrm>
              <a:off x="1877646" y="838884"/>
              <a:ext cx="504179" cy="365491"/>
            </a:xfrm>
            <a:prstGeom prst="rect">
              <a:avLst/>
            </a:prstGeom>
            <a:noFill/>
          </p:spPr>
          <p:txBody>
            <a:bodyPr wrap="none" rtlCol="0">
              <a:spAutoFit/>
            </a:bodyPr>
            <a:lstStyle/>
            <a:p>
              <a:r>
                <a:rPr lang="en-US" sz="1300" b="1" dirty="0" smtClean="0">
                  <a:solidFill>
                    <a:schemeClr val="bg2"/>
                  </a:solidFill>
                </a:rPr>
                <a:t>12.A</a:t>
              </a:r>
              <a:endParaRPr lang="en-US" sz="1300" b="1" dirty="0">
                <a:solidFill>
                  <a:schemeClr val="bg2"/>
                </a:solidFill>
              </a:endParaRPr>
            </a:p>
          </p:txBody>
        </p:sp>
      </p:grpSp>
      <p:grpSp>
        <p:nvGrpSpPr>
          <p:cNvPr id="52" name="Group 51"/>
          <p:cNvGrpSpPr/>
          <p:nvPr/>
        </p:nvGrpSpPr>
        <p:grpSpPr>
          <a:xfrm>
            <a:off x="3762375" y="131654"/>
            <a:ext cx="5350491" cy="2778298"/>
            <a:chOff x="3762375" y="131654"/>
            <a:chExt cx="5350491" cy="2778298"/>
          </a:xfrm>
        </p:grpSpPr>
        <p:sp>
          <p:nvSpPr>
            <p:cNvPr id="64" name="Rounded Rectangle 63"/>
            <p:cNvSpPr/>
            <p:nvPr/>
          </p:nvSpPr>
          <p:spPr bwMode="auto">
            <a:xfrm>
              <a:off x="3998055" y="131654"/>
              <a:ext cx="5114811" cy="2635721"/>
            </a:xfrm>
            <a:prstGeom prst="roundRect">
              <a:avLst/>
            </a:prstGeom>
            <a:solidFill>
              <a:schemeClr val="accent1">
                <a:lumMod val="20000"/>
                <a:lumOff val="80000"/>
              </a:schemeClr>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66" name="Rounded Rectangle 65"/>
            <p:cNvSpPr/>
            <p:nvPr/>
          </p:nvSpPr>
          <p:spPr bwMode="auto">
            <a:xfrm>
              <a:off x="4194795" y="1244341"/>
              <a:ext cx="438150" cy="304800"/>
            </a:xfrm>
            <a:prstGeom prst="roundRect">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UE</a:t>
              </a:r>
            </a:p>
          </p:txBody>
        </p:sp>
        <p:sp>
          <p:nvSpPr>
            <p:cNvPr id="67" name="Oval 66"/>
            <p:cNvSpPr/>
            <p:nvPr/>
          </p:nvSpPr>
          <p:spPr bwMode="auto">
            <a:xfrm>
              <a:off x="5217044" y="1110991"/>
              <a:ext cx="720826" cy="552450"/>
            </a:xfrm>
            <a:prstGeom prst="ellipse">
              <a:avLst/>
            </a:prstGeom>
            <a:solidFill>
              <a:schemeClr val="bg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ct val="150000"/>
                </a:lnSpc>
                <a:spcBef>
                  <a:spcPts val="0"/>
                </a:spcBef>
                <a:spcAft>
                  <a:spcPct val="0"/>
                </a:spcAft>
                <a:buClrTx/>
                <a:buSzTx/>
                <a:buFont typeface="Arial" pitchFamily="34" charset="0"/>
                <a:buNone/>
                <a:tabLst/>
              </a:pPr>
              <a:r>
                <a:rPr kumimoji="0" lang="en-US" sz="14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RAN</a:t>
              </a:r>
            </a:p>
          </p:txBody>
        </p:sp>
        <p:sp>
          <p:nvSpPr>
            <p:cNvPr id="68" name="Rounded Rectangle 67"/>
            <p:cNvSpPr/>
            <p:nvPr/>
          </p:nvSpPr>
          <p:spPr bwMode="auto">
            <a:xfrm>
              <a:off x="6699870" y="1153852"/>
              <a:ext cx="702890" cy="509587"/>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rPr>
                <a:t>Serving </a:t>
              </a:r>
            </a:p>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lang="en-US" sz="1200" b="1" dirty="0" smtClean="0"/>
                <a:t>AMF </a:t>
              </a:r>
              <a:endParaRPr kumimoji="0" lang="en-US" sz="1200" b="1" i="0" u="none" strike="noStrike" cap="none" normalizeH="0" baseline="0" dirty="0" smtClean="0">
                <a:ln>
                  <a:noFill/>
                </a:ln>
                <a:solidFill>
                  <a:schemeClr val="tx1"/>
                </a:solidFill>
                <a:effectLst/>
              </a:endParaRPr>
            </a:p>
          </p:txBody>
        </p:sp>
        <p:sp>
          <p:nvSpPr>
            <p:cNvPr id="70" name="Rounded Rectangle 69"/>
            <p:cNvSpPr/>
            <p:nvPr/>
          </p:nvSpPr>
          <p:spPr bwMode="auto">
            <a:xfrm>
              <a:off x="8185770" y="1149089"/>
              <a:ext cx="702890" cy="514351"/>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endParaRPr kumimoji="0" lang="en-US" sz="800" b="1"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a:p>
              <a:pPr marL="0" marR="0" indent="0" algn="ctr" defTabSz="457200" rtl="0" eaLnBrk="1" fontAlgn="base" latinLnBrk="0" hangingPunct="1">
                <a:lnSpc>
                  <a:spcPts val="9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NSSF</a:t>
              </a:r>
            </a:p>
          </p:txBody>
        </p:sp>
        <p:sp>
          <p:nvSpPr>
            <p:cNvPr id="71" name="Rounded Rectangle 70"/>
            <p:cNvSpPr/>
            <p:nvPr/>
          </p:nvSpPr>
          <p:spPr bwMode="auto">
            <a:xfrm>
              <a:off x="8158657" y="200916"/>
              <a:ext cx="702890" cy="409576"/>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ts val="180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rPr>
                <a:t>UDM</a:t>
              </a:r>
            </a:p>
          </p:txBody>
        </p:sp>
        <p:sp>
          <p:nvSpPr>
            <p:cNvPr id="72" name="Rounded Rectangle 71"/>
            <p:cNvSpPr/>
            <p:nvPr/>
          </p:nvSpPr>
          <p:spPr bwMode="auto">
            <a:xfrm>
              <a:off x="6688385" y="265760"/>
              <a:ext cx="702890" cy="409576"/>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PLMN-NRF</a:t>
              </a:r>
            </a:p>
          </p:txBody>
        </p:sp>
        <p:cxnSp>
          <p:nvCxnSpPr>
            <p:cNvPr id="73" name="Straight Arrow Connector 72"/>
            <p:cNvCxnSpPr/>
            <p:nvPr/>
          </p:nvCxnSpPr>
          <p:spPr bwMode="auto">
            <a:xfrm>
              <a:off x="4680570" y="1320540"/>
              <a:ext cx="542925"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14" name="Straight Arrow Connector 113"/>
            <p:cNvCxnSpPr/>
            <p:nvPr/>
          </p:nvCxnSpPr>
          <p:spPr bwMode="auto">
            <a:xfrm flipV="1">
              <a:off x="5937870" y="1301491"/>
              <a:ext cx="704850" cy="1905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15" name="Straight Arrow Connector 114"/>
            <p:cNvCxnSpPr>
              <a:endCxn id="68" idx="0"/>
            </p:cNvCxnSpPr>
            <p:nvPr/>
          </p:nvCxnSpPr>
          <p:spPr bwMode="auto">
            <a:xfrm>
              <a:off x="7039830" y="644265"/>
              <a:ext cx="11485" cy="509587"/>
            </a:xfrm>
            <a:prstGeom prst="straightConnector1">
              <a:avLst/>
            </a:prstGeom>
            <a:solidFill>
              <a:schemeClr val="accent1"/>
            </a:solidFill>
            <a:ln w="9525" cap="flat" cmpd="sng" algn="ctr">
              <a:solidFill>
                <a:schemeClr val="tx1"/>
              </a:solidFill>
              <a:prstDash val="solid"/>
              <a:round/>
              <a:headEnd type="arrow" w="med" len="med"/>
              <a:tailEnd type="arrow" w="med" len="med"/>
            </a:ln>
            <a:effectLst/>
          </p:spPr>
        </p:cxnSp>
        <p:cxnSp>
          <p:nvCxnSpPr>
            <p:cNvPr id="116" name="Straight Arrow Connector 115"/>
            <p:cNvCxnSpPr/>
            <p:nvPr/>
          </p:nvCxnSpPr>
          <p:spPr bwMode="auto">
            <a:xfrm flipV="1">
              <a:off x="7311738" y="358985"/>
              <a:ext cx="864787" cy="785342"/>
            </a:xfrm>
            <a:prstGeom prst="straightConnector1">
              <a:avLst/>
            </a:prstGeom>
            <a:solidFill>
              <a:schemeClr val="accent1"/>
            </a:solidFill>
            <a:ln w="9525" cap="flat" cmpd="sng" algn="ctr">
              <a:solidFill>
                <a:schemeClr val="tx1"/>
              </a:solidFill>
              <a:prstDash val="solid"/>
              <a:round/>
              <a:headEnd type="arrow" w="med" len="med"/>
              <a:tailEnd type="arrow" w="med" len="med"/>
            </a:ln>
            <a:effectLst/>
          </p:spPr>
        </p:cxnSp>
        <p:cxnSp>
          <p:nvCxnSpPr>
            <p:cNvPr id="117" name="Straight Arrow Connector 116"/>
            <p:cNvCxnSpPr/>
            <p:nvPr/>
          </p:nvCxnSpPr>
          <p:spPr bwMode="auto">
            <a:xfrm>
              <a:off x="7436296" y="1401503"/>
              <a:ext cx="722361" cy="0"/>
            </a:xfrm>
            <a:prstGeom prst="straightConnector1">
              <a:avLst/>
            </a:prstGeom>
            <a:solidFill>
              <a:schemeClr val="accent1"/>
            </a:solidFill>
            <a:ln w="9525" cap="flat" cmpd="sng" algn="ctr">
              <a:solidFill>
                <a:schemeClr val="tx1"/>
              </a:solidFill>
              <a:prstDash val="solid"/>
              <a:round/>
              <a:headEnd type="arrow" w="med" len="med"/>
              <a:tailEnd type="arrow" w="med" len="med"/>
            </a:ln>
            <a:effectLst/>
          </p:spPr>
        </p:cxnSp>
        <p:cxnSp>
          <p:nvCxnSpPr>
            <p:cNvPr id="118" name="Straight Arrow Connector 117"/>
            <p:cNvCxnSpPr/>
            <p:nvPr/>
          </p:nvCxnSpPr>
          <p:spPr bwMode="auto">
            <a:xfrm flipH="1">
              <a:off x="4632945" y="1475320"/>
              <a:ext cx="590550" cy="476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19" name="Straight Arrow Connector 118"/>
            <p:cNvCxnSpPr/>
            <p:nvPr/>
          </p:nvCxnSpPr>
          <p:spPr bwMode="auto">
            <a:xfrm flipH="1">
              <a:off x="6866451" y="1663439"/>
              <a:ext cx="13414" cy="506790"/>
            </a:xfrm>
            <a:prstGeom prst="straightConnector1">
              <a:avLst/>
            </a:prstGeom>
            <a:solidFill>
              <a:schemeClr val="accent1"/>
            </a:solidFill>
            <a:ln w="9525" cap="flat" cmpd="sng" algn="ctr">
              <a:solidFill>
                <a:schemeClr val="tx1"/>
              </a:solidFill>
              <a:prstDash val="dash"/>
              <a:round/>
              <a:headEnd type="none" w="med" len="med"/>
              <a:tailEnd type="arrow"/>
            </a:ln>
            <a:effectLst/>
          </p:spPr>
        </p:cxnSp>
        <p:grpSp>
          <p:nvGrpSpPr>
            <p:cNvPr id="120" name="Group 119"/>
            <p:cNvGrpSpPr/>
            <p:nvPr/>
          </p:nvGrpSpPr>
          <p:grpSpPr>
            <a:xfrm>
              <a:off x="4830914" y="1162991"/>
              <a:ext cx="263214" cy="276999"/>
              <a:chOff x="3621057" y="1896544"/>
              <a:chExt cx="263214" cy="276999"/>
            </a:xfrm>
          </p:grpSpPr>
          <p:sp>
            <p:nvSpPr>
              <p:cNvPr id="121" name="Oval 120"/>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22" name="TextBox 121"/>
              <p:cNvSpPr txBox="1"/>
              <p:nvPr/>
            </p:nvSpPr>
            <p:spPr>
              <a:xfrm>
                <a:off x="3621057" y="1896544"/>
                <a:ext cx="263214" cy="276999"/>
              </a:xfrm>
              <a:prstGeom prst="rect">
                <a:avLst/>
              </a:prstGeom>
              <a:noFill/>
            </p:spPr>
            <p:txBody>
              <a:bodyPr wrap="none" rtlCol="0">
                <a:spAutoFit/>
              </a:bodyPr>
              <a:lstStyle/>
              <a:p>
                <a:r>
                  <a:rPr lang="en-US" sz="1200" b="1" dirty="0" smtClean="0">
                    <a:solidFill>
                      <a:schemeClr val="bg2"/>
                    </a:solidFill>
                  </a:rPr>
                  <a:t>1</a:t>
                </a:r>
                <a:endParaRPr lang="en-US" sz="1200" b="1" dirty="0">
                  <a:solidFill>
                    <a:schemeClr val="bg2"/>
                  </a:solidFill>
                </a:endParaRPr>
              </a:p>
            </p:txBody>
          </p:sp>
        </p:grpSp>
        <p:grpSp>
          <p:nvGrpSpPr>
            <p:cNvPr id="123" name="Group 122"/>
            <p:cNvGrpSpPr/>
            <p:nvPr/>
          </p:nvGrpSpPr>
          <p:grpSpPr>
            <a:xfrm>
              <a:off x="6157723" y="1144327"/>
              <a:ext cx="265143" cy="276999"/>
              <a:chOff x="3602007" y="1896544"/>
              <a:chExt cx="265143" cy="276999"/>
            </a:xfrm>
          </p:grpSpPr>
          <p:sp>
            <p:nvSpPr>
              <p:cNvPr id="124" name="Oval 123"/>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25" name="TextBox 124"/>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2</a:t>
                </a:r>
                <a:endParaRPr lang="en-US" sz="1200" b="1" dirty="0">
                  <a:solidFill>
                    <a:schemeClr val="bg2"/>
                  </a:solidFill>
                </a:endParaRPr>
              </a:p>
            </p:txBody>
          </p:sp>
        </p:grpSp>
        <p:grpSp>
          <p:nvGrpSpPr>
            <p:cNvPr id="126" name="Group 125"/>
            <p:cNvGrpSpPr/>
            <p:nvPr/>
          </p:nvGrpSpPr>
          <p:grpSpPr>
            <a:xfrm>
              <a:off x="7463070" y="763305"/>
              <a:ext cx="263214" cy="276999"/>
              <a:chOff x="3621057" y="1896544"/>
              <a:chExt cx="263214" cy="276999"/>
            </a:xfrm>
          </p:grpSpPr>
          <p:sp>
            <p:nvSpPr>
              <p:cNvPr id="127" name="Oval 126"/>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28" name="TextBox 127"/>
              <p:cNvSpPr txBox="1"/>
              <p:nvPr/>
            </p:nvSpPr>
            <p:spPr>
              <a:xfrm>
                <a:off x="3621057" y="1896544"/>
                <a:ext cx="263214" cy="276999"/>
              </a:xfrm>
              <a:prstGeom prst="rect">
                <a:avLst/>
              </a:prstGeom>
              <a:noFill/>
            </p:spPr>
            <p:txBody>
              <a:bodyPr wrap="none" rtlCol="0">
                <a:spAutoFit/>
              </a:bodyPr>
              <a:lstStyle/>
              <a:p>
                <a:r>
                  <a:rPr lang="en-US" sz="1200" b="1" dirty="0" smtClean="0">
                    <a:solidFill>
                      <a:schemeClr val="bg2"/>
                    </a:solidFill>
                  </a:rPr>
                  <a:t>5</a:t>
                </a:r>
                <a:endParaRPr lang="en-US" sz="1200" b="1" dirty="0">
                  <a:solidFill>
                    <a:schemeClr val="bg2"/>
                  </a:solidFill>
                </a:endParaRPr>
              </a:p>
            </p:txBody>
          </p:sp>
        </p:grpSp>
        <p:grpSp>
          <p:nvGrpSpPr>
            <p:cNvPr id="129" name="Group 128"/>
            <p:cNvGrpSpPr/>
            <p:nvPr/>
          </p:nvGrpSpPr>
          <p:grpSpPr>
            <a:xfrm>
              <a:off x="7754068" y="457149"/>
              <a:ext cx="265143" cy="276999"/>
              <a:chOff x="3602007" y="1896544"/>
              <a:chExt cx="265143" cy="276999"/>
            </a:xfrm>
          </p:grpSpPr>
          <p:sp>
            <p:nvSpPr>
              <p:cNvPr id="130" name="Oval 129"/>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31" name="TextBox 130"/>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6</a:t>
                </a:r>
                <a:endParaRPr lang="en-US" sz="1200" b="1" dirty="0">
                  <a:solidFill>
                    <a:schemeClr val="bg2"/>
                  </a:solidFill>
                </a:endParaRPr>
              </a:p>
            </p:txBody>
          </p:sp>
        </p:grpSp>
        <p:grpSp>
          <p:nvGrpSpPr>
            <p:cNvPr id="132" name="Group 131"/>
            <p:cNvGrpSpPr/>
            <p:nvPr/>
          </p:nvGrpSpPr>
          <p:grpSpPr>
            <a:xfrm>
              <a:off x="6774687" y="740846"/>
              <a:ext cx="265143" cy="276999"/>
              <a:chOff x="3602007" y="1896544"/>
              <a:chExt cx="265143" cy="276999"/>
            </a:xfrm>
          </p:grpSpPr>
          <p:sp>
            <p:nvSpPr>
              <p:cNvPr id="133" name="Oval 132"/>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34" name="TextBox 133"/>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3</a:t>
                </a:r>
                <a:endParaRPr lang="en-US" sz="1200" b="1" dirty="0">
                  <a:solidFill>
                    <a:schemeClr val="bg2"/>
                  </a:solidFill>
                </a:endParaRPr>
              </a:p>
            </p:txBody>
          </p:sp>
        </p:grpSp>
        <p:grpSp>
          <p:nvGrpSpPr>
            <p:cNvPr id="135" name="Group 134"/>
            <p:cNvGrpSpPr/>
            <p:nvPr/>
          </p:nvGrpSpPr>
          <p:grpSpPr>
            <a:xfrm>
              <a:off x="6999801" y="736725"/>
              <a:ext cx="265143" cy="276999"/>
              <a:chOff x="3602007" y="1896544"/>
              <a:chExt cx="265143" cy="276999"/>
            </a:xfrm>
          </p:grpSpPr>
          <p:sp>
            <p:nvSpPr>
              <p:cNvPr id="136" name="Oval 135"/>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37" name="TextBox 136"/>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4</a:t>
                </a:r>
                <a:endParaRPr lang="en-US" sz="1200" b="1" dirty="0">
                  <a:solidFill>
                    <a:schemeClr val="bg2"/>
                  </a:solidFill>
                </a:endParaRPr>
              </a:p>
            </p:txBody>
          </p:sp>
        </p:grpSp>
        <p:grpSp>
          <p:nvGrpSpPr>
            <p:cNvPr id="138" name="Group 137"/>
            <p:cNvGrpSpPr/>
            <p:nvPr/>
          </p:nvGrpSpPr>
          <p:grpSpPr>
            <a:xfrm>
              <a:off x="7664074" y="1182041"/>
              <a:ext cx="265143" cy="276999"/>
              <a:chOff x="3602007" y="1896544"/>
              <a:chExt cx="265143" cy="276999"/>
            </a:xfrm>
          </p:grpSpPr>
          <p:sp>
            <p:nvSpPr>
              <p:cNvPr id="139" name="Oval 138"/>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40" name="TextBox 139"/>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7</a:t>
                </a:r>
                <a:endParaRPr lang="en-US" sz="1200" b="1" dirty="0">
                  <a:solidFill>
                    <a:schemeClr val="bg2"/>
                  </a:solidFill>
                </a:endParaRPr>
              </a:p>
            </p:txBody>
          </p:sp>
        </p:grpSp>
        <p:grpSp>
          <p:nvGrpSpPr>
            <p:cNvPr id="141" name="Group 140"/>
            <p:cNvGrpSpPr/>
            <p:nvPr/>
          </p:nvGrpSpPr>
          <p:grpSpPr>
            <a:xfrm>
              <a:off x="7674223" y="1398258"/>
              <a:ext cx="265143" cy="276999"/>
              <a:chOff x="3602007" y="1896544"/>
              <a:chExt cx="265143" cy="276999"/>
            </a:xfrm>
          </p:grpSpPr>
          <p:sp>
            <p:nvSpPr>
              <p:cNvPr id="142" name="Oval 141"/>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43" name="TextBox 142"/>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8</a:t>
                </a:r>
                <a:endParaRPr lang="en-US" sz="1200" b="1" dirty="0">
                  <a:solidFill>
                    <a:schemeClr val="bg2"/>
                  </a:solidFill>
                </a:endParaRPr>
              </a:p>
            </p:txBody>
          </p:sp>
        </p:grpSp>
        <p:grpSp>
          <p:nvGrpSpPr>
            <p:cNvPr id="144" name="Group 143"/>
            <p:cNvGrpSpPr/>
            <p:nvPr/>
          </p:nvGrpSpPr>
          <p:grpSpPr>
            <a:xfrm>
              <a:off x="6590796" y="1736420"/>
              <a:ext cx="477567" cy="276999"/>
              <a:chOff x="3325782" y="1896544"/>
              <a:chExt cx="477567" cy="276999"/>
            </a:xfrm>
          </p:grpSpPr>
          <p:sp>
            <p:nvSpPr>
              <p:cNvPr id="145" name="Oval 144"/>
              <p:cNvSpPr/>
              <p:nvPr/>
            </p:nvSpPr>
            <p:spPr bwMode="auto">
              <a:xfrm>
                <a:off x="34671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46" name="TextBox 145"/>
              <p:cNvSpPr txBox="1"/>
              <p:nvPr/>
            </p:nvSpPr>
            <p:spPr>
              <a:xfrm>
                <a:off x="3325782" y="1896544"/>
                <a:ext cx="477567" cy="276999"/>
              </a:xfrm>
              <a:prstGeom prst="rect">
                <a:avLst/>
              </a:prstGeom>
              <a:noFill/>
            </p:spPr>
            <p:txBody>
              <a:bodyPr wrap="none" rtlCol="0">
                <a:spAutoFit/>
              </a:bodyPr>
              <a:lstStyle/>
              <a:p>
                <a:r>
                  <a:rPr lang="en-US" sz="1200" b="1" dirty="0" smtClean="0">
                    <a:solidFill>
                      <a:schemeClr val="bg2"/>
                    </a:solidFill>
                  </a:rPr>
                  <a:t>11.A</a:t>
                </a:r>
                <a:endParaRPr lang="en-US" sz="1200" b="1" dirty="0">
                  <a:solidFill>
                    <a:schemeClr val="bg2"/>
                  </a:solidFill>
                </a:endParaRPr>
              </a:p>
            </p:txBody>
          </p:sp>
        </p:grpSp>
        <p:grpSp>
          <p:nvGrpSpPr>
            <p:cNvPr id="147" name="Group 146"/>
            <p:cNvGrpSpPr/>
            <p:nvPr/>
          </p:nvGrpSpPr>
          <p:grpSpPr>
            <a:xfrm>
              <a:off x="4757340" y="1386440"/>
              <a:ext cx="341760" cy="276999"/>
              <a:chOff x="3602007" y="1896544"/>
              <a:chExt cx="341760" cy="276999"/>
            </a:xfrm>
          </p:grpSpPr>
          <p:sp>
            <p:nvSpPr>
              <p:cNvPr id="148" name="Oval 147"/>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49" name="TextBox 148"/>
              <p:cNvSpPr txBox="1"/>
              <p:nvPr/>
            </p:nvSpPr>
            <p:spPr>
              <a:xfrm>
                <a:off x="3602007" y="1896544"/>
                <a:ext cx="341760" cy="276999"/>
              </a:xfrm>
              <a:prstGeom prst="rect">
                <a:avLst/>
              </a:prstGeom>
              <a:noFill/>
            </p:spPr>
            <p:txBody>
              <a:bodyPr wrap="none" rtlCol="0">
                <a:spAutoFit/>
              </a:bodyPr>
              <a:lstStyle/>
              <a:p>
                <a:r>
                  <a:rPr lang="en-US" sz="1200" b="1" dirty="0" smtClean="0">
                    <a:solidFill>
                      <a:schemeClr val="bg2"/>
                    </a:solidFill>
                  </a:rPr>
                  <a:t>16</a:t>
                </a:r>
                <a:endParaRPr lang="en-US" sz="1200" b="1" dirty="0">
                  <a:solidFill>
                    <a:schemeClr val="bg2"/>
                  </a:solidFill>
                </a:endParaRPr>
              </a:p>
            </p:txBody>
          </p:sp>
        </p:grpSp>
        <p:sp>
          <p:nvSpPr>
            <p:cNvPr id="150" name="TextBox 149"/>
            <p:cNvSpPr txBox="1"/>
            <p:nvPr/>
          </p:nvSpPr>
          <p:spPr>
            <a:xfrm>
              <a:off x="4076850" y="175474"/>
              <a:ext cx="2753243" cy="738664"/>
            </a:xfrm>
            <a:prstGeom prst="rect">
              <a:avLst/>
            </a:prstGeom>
            <a:noFill/>
          </p:spPr>
          <p:txBody>
            <a:bodyPr wrap="square" rtlCol="0">
              <a:spAutoFit/>
            </a:bodyPr>
            <a:lstStyle/>
            <a:p>
              <a:r>
                <a:rPr lang="en-US" sz="1400" b="1" i="1" dirty="0" smtClean="0">
                  <a:solidFill>
                    <a:schemeClr val="bg2"/>
                  </a:solidFill>
                </a:rPr>
                <a:t>Serving AMF is NOT part of AMF-set after NSSF query, but have interface with target AMF &amp; NRF</a:t>
              </a:r>
              <a:endParaRPr lang="en-US" sz="1400" b="1" i="1" dirty="0">
                <a:solidFill>
                  <a:schemeClr val="bg2"/>
                </a:solidFill>
              </a:endParaRPr>
            </a:p>
          </p:txBody>
        </p:sp>
        <p:sp>
          <p:nvSpPr>
            <p:cNvPr id="151" name="Rounded Rectangle 150"/>
            <p:cNvSpPr/>
            <p:nvPr/>
          </p:nvSpPr>
          <p:spPr bwMode="auto">
            <a:xfrm>
              <a:off x="8114269" y="1942915"/>
              <a:ext cx="792535" cy="490540"/>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ts val="180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rPr>
                <a:t>Target</a:t>
              </a:r>
            </a:p>
            <a:p>
              <a:pPr marL="0" marR="0" indent="0" algn="ctr" defTabSz="457200" rtl="0" eaLnBrk="1" fontAlgn="base" latinLnBrk="0" hangingPunct="1">
                <a:lnSpc>
                  <a:spcPts val="900"/>
                </a:lnSpc>
                <a:spcBef>
                  <a:spcPct val="0"/>
                </a:spcBef>
                <a:spcAft>
                  <a:spcPct val="0"/>
                </a:spcAft>
                <a:buClrTx/>
                <a:buSzTx/>
                <a:buFont typeface="Arial" pitchFamily="34" charset="0"/>
                <a:buNone/>
                <a:tabLst/>
              </a:pPr>
              <a:r>
                <a:rPr lang="en-US" sz="1200" b="1" dirty="0" smtClean="0"/>
                <a:t>NRF</a:t>
              </a:r>
              <a:endParaRPr kumimoji="0" lang="en-US" sz="1200" b="1" i="0" u="none" strike="noStrike" cap="none" normalizeH="0" baseline="0" dirty="0" smtClean="0">
                <a:ln>
                  <a:noFill/>
                </a:ln>
                <a:solidFill>
                  <a:schemeClr val="tx1"/>
                </a:solidFill>
                <a:effectLst/>
              </a:endParaRPr>
            </a:p>
          </p:txBody>
        </p:sp>
        <p:sp>
          <p:nvSpPr>
            <p:cNvPr id="152" name="Rounded Rectangle 151"/>
            <p:cNvSpPr/>
            <p:nvPr/>
          </p:nvSpPr>
          <p:spPr bwMode="auto">
            <a:xfrm>
              <a:off x="6754155" y="2181040"/>
              <a:ext cx="702890" cy="490540"/>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rPr>
                <a:t>Target </a:t>
              </a:r>
            </a:p>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lang="en-US" sz="1200" b="1" dirty="0" smtClean="0"/>
                <a:t>AMF </a:t>
              </a:r>
              <a:endParaRPr kumimoji="0" lang="en-US" sz="1200" b="1" i="0" u="none" strike="noStrike" cap="none" normalizeH="0" baseline="0" dirty="0" smtClean="0">
                <a:ln>
                  <a:noFill/>
                </a:ln>
                <a:solidFill>
                  <a:schemeClr val="tx1"/>
                </a:solidFill>
                <a:effectLst/>
              </a:endParaRPr>
            </a:p>
          </p:txBody>
        </p:sp>
        <p:cxnSp>
          <p:nvCxnSpPr>
            <p:cNvPr id="153" name="Straight Arrow Connector 152"/>
            <p:cNvCxnSpPr/>
            <p:nvPr/>
          </p:nvCxnSpPr>
          <p:spPr bwMode="auto">
            <a:xfrm>
              <a:off x="5695808" y="1633525"/>
              <a:ext cx="1020247" cy="799930"/>
            </a:xfrm>
            <a:prstGeom prst="straightConnector1">
              <a:avLst/>
            </a:prstGeom>
            <a:solidFill>
              <a:schemeClr val="accent1"/>
            </a:solidFill>
            <a:ln w="9525" cap="flat" cmpd="sng" algn="ctr">
              <a:solidFill>
                <a:schemeClr val="tx1"/>
              </a:solidFill>
              <a:prstDash val="dash"/>
              <a:round/>
              <a:headEnd type="triangle" w="med" len="med"/>
              <a:tailEnd type="triangle" w="med" len="med"/>
            </a:ln>
            <a:effectLst/>
          </p:spPr>
        </p:cxnSp>
        <p:grpSp>
          <p:nvGrpSpPr>
            <p:cNvPr id="160" name="Group 159"/>
            <p:cNvGrpSpPr/>
            <p:nvPr/>
          </p:nvGrpSpPr>
          <p:grpSpPr>
            <a:xfrm>
              <a:off x="5695808" y="1703696"/>
              <a:ext cx="470000" cy="276999"/>
              <a:chOff x="3602007" y="1896544"/>
              <a:chExt cx="470000" cy="276999"/>
            </a:xfrm>
          </p:grpSpPr>
          <p:sp>
            <p:nvSpPr>
              <p:cNvPr id="161" name="Oval 160"/>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62" name="TextBox 161"/>
              <p:cNvSpPr txBox="1"/>
              <p:nvPr/>
            </p:nvSpPr>
            <p:spPr>
              <a:xfrm>
                <a:off x="3602007" y="1896544"/>
                <a:ext cx="470000" cy="276999"/>
              </a:xfrm>
              <a:prstGeom prst="rect">
                <a:avLst/>
              </a:prstGeom>
              <a:noFill/>
            </p:spPr>
            <p:txBody>
              <a:bodyPr wrap="none" rtlCol="0">
                <a:spAutoFit/>
              </a:bodyPr>
              <a:lstStyle/>
              <a:p>
                <a:r>
                  <a:rPr lang="en-US" sz="1200" b="1" dirty="0" smtClean="0">
                    <a:solidFill>
                      <a:schemeClr val="bg2"/>
                    </a:solidFill>
                  </a:rPr>
                  <a:t>12.B</a:t>
                </a:r>
                <a:endParaRPr lang="en-US" sz="1200" b="1" dirty="0">
                  <a:solidFill>
                    <a:schemeClr val="bg2"/>
                  </a:solidFill>
                </a:endParaRPr>
              </a:p>
            </p:txBody>
          </p:sp>
        </p:grpSp>
        <p:cxnSp>
          <p:nvCxnSpPr>
            <p:cNvPr id="163" name="Straight Arrow Connector 162"/>
            <p:cNvCxnSpPr/>
            <p:nvPr/>
          </p:nvCxnSpPr>
          <p:spPr bwMode="auto">
            <a:xfrm>
              <a:off x="7352464" y="1650865"/>
              <a:ext cx="761805" cy="633029"/>
            </a:xfrm>
            <a:prstGeom prst="straightConnector1">
              <a:avLst/>
            </a:prstGeom>
            <a:solidFill>
              <a:schemeClr val="accent1"/>
            </a:solidFill>
            <a:ln w="9525" cap="flat" cmpd="sng" algn="ctr">
              <a:solidFill>
                <a:schemeClr val="tx1"/>
              </a:solidFill>
              <a:prstDash val="dash"/>
              <a:round/>
              <a:headEnd type="arrow" w="med" len="med"/>
              <a:tailEnd type="arrow" w="med" len="med"/>
            </a:ln>
            <a:effectLst/>
          </p:spPr>
        </p:cxnSp>
        <p:cxnSp>
          <p:nvCxnSpPr>
            <p:cNvPr id="164" name="Straight Arrow Connector 163"/>
            <p:cNvCxnSpPr/>
            <p:nvPr/>
          </p:nvCxnSpPr>
          <p:spPr bwMode="auto">
            <a:xfrm flipH="1">
              <a:off x="5915720" y="1536757"/>
              <a:ext cx="696131" cy="5353"/>
            </a:xfrm>
            <a:prstGeom prst="straightConnector1">
              <a:avLst/>
            </a:prstGeom>
            <a:solidFill>
              <a:schemeClr val="accent1"/>
            </a:solidFill>
            <a:ln w="9525" cap="flat" cmpd="sng" algn="ctr">
              <a:solidFill>
                <a:schemeClr val="tx1"/>
              </a:solidFill>
              <a:prstDash val="dash"/>
              <a:round/>
              <a:headEnd type="none" w="med" len="med"/>
              <a:tailEnd type="arrow"/>
            </a:ln>
            <a:effectLst/>
          </p:spPr>
        </p:cxnSp>
        <p:grpSp>
          <p:nvGrpSpPr>
            <p:cNvPr id="166" name="Group 165"/>
            <p:cNvGrpSpPr/>
            <p:nvPr/>
          </p:nvGrpSpPr>
          <p:grpSpPr>
            <a:xfrm>
              <a:off x="6084694" y="1415598"/>
              <a:ext cx="470000" cy="276999"/>
              <a:chOff x="3602007" y="1896544"/>
              <a:chExt cx="470000" cy="276999"/>
            </a:xfrm>
          </p:grpSpPr>
          <p:sp>
            <p:nvSpPr>
              <p:cNvPr id="167" name="Oval 166"/>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68" name="TextBox 167"/>
              <p:cNvSpPr txBox="1"/>
              <p:nvPr/>
            </p:nvSpPr>
            <p:spPr>
              <a:xfrm>
                <a:off x="3602007" y="1896544"/>
                <a:ext cx="470000" cy="276999"/>
              </a:xfrm>
              <a:prstGeom prst="rect">
                <a:avLst/>
              </a:prstGeom>
              <a:noFill/>
            </p:spPr>
            <p:txBody>
              <a:bodyPr wrap="none" rtlCol="0">
                <a:spAutoFit/>
              </a:bodyPr>
              <a:lstStyle/>
              <a:p>
                <a:r>
                  <a:rPr lang="en-US" sz="1200" b="1" dirty="0" smtClean="0">
                    <a:solidFill>
                      <a:schemeClr val="bg2"/>
                    </a:solidFill>
                  </a:rPr>
                  <a:t>11.B</a:t>
                </a:r>
                <a:endParaRPr lang="en-US" sz="1200" b="1" dirty="0">
                  <a:solidFill>
                    <a:schemeClr val="bg2"/>
                  </a:solidFill>
                </a:endParaRPr>
              </a:p>
            </p:txBody>
          </p:sp>
        </p:grpSp>
        <p:cxnSp>
          <p:nvCxnSpPr>
            <p:cNvPr id="169" name="Straight Arrow Connector 168"/>
            <p:cNvCxnSpPr>
              <a:stCxn id="67" idx="5"/>
            </p:cNvCxnSpPr>
            <p:nvPr/>
          </p:nvCxnSpPr>
          <p:spPr bwMode="auto">
            <a:xfrm>
              <a:off x="5832307" y="1582537"/>
              <a:ext cx="856078" cy="673833"/>
            </a:xfrm>
            <a:prstGeom prst="straightConnector1">
              <a:avLst/>
            </a:prstGeom>
            <a:solidFill>
              <a:schemeClr val="accent1"/>
            </a:solidFill>
            <a:ln w="9525" cap="flat" cmpd="sng" algn="ctr">
              <a:solidFill>
                <a:schemeClr val="tx1"/>
              </a:solidFill>
              <a:prstDash val="dash"/>
              <a:round/>
              <a:headEnd type="triangle" w="med" len="med"/>
              <a:tailEnd type="none" w="med" len="med"/>
            </a:ln>
            <a:effectLst/>
          </p:spPr>
        </p:cxnSp>
        <p:grpSp>
          <p:nvGrpSpPr>
            <p:cNvPr id="170" name="Group 169"/>
            <p:cNvGrpSpPr/>
            <p:nvPr/>
          </p:nvGrpSpPr>
          <p:grpSpPr>
            <a:xfrm>
              <a:off x="6172058" y="1789421"/>
              <a:ext cx="477567" cy="276999"/>
              <a:chOff x="3602007" y="1896544"/>
              <a:chExt cx="477567" cy="276999"/>
            </a:xfrm>
          </p:grpSpPr>
          <p:sp>
            <p:nvSpPr>
              <p:cNvPr id="171" name="Oval 170"/>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72" name="TextBox 171"/>
              <p:cNvSpPr txBox="1"/>
              <p:nvPr/>
            </p:nvSpPr>
            <p:spPr>
              <a:xfrm>
                <a:off x="3602007" y="1896544"/>
                <a:ext cx="477567" cy="276999"/>
              </a:xfrm>
              <a:prstGeom prst="rect">
                <a:avLst/>
              </a:prstGeom>
              <a:noFill/>
            </p:spPr>
            <p:txBody>
              <a:bodyPr wrap="none" rtlCol="0">
                <a:spAutoFit/>
              </a:bodyPr>
              <a:lstStyle/>
              <a:p>
                <a:r>
                  <a:rPr lang="en-US" sz="1200" b="1" dirty="0" smtClean="0">
                    <a:solidFill>
                      <a:schemeClr val="bg2"/>
                    </a:solidFill>
                  </a:rPr>
                  <a:t>12.A</a:t>
                </a:r>
                <a:endParaRPr lang="en-US" sz="1200" b="1" dirty="0">
                  <a:solidFill>
                    <a:schemeClr val="bg2"/>
                  </a:solidFill>
                </a:endParaRPr>
              </a:p>
            </p:txBody>
          </p:sp>
        </p:grpSp>
        <p:cxnSp>
          <p:nvCxnSpPr>
            <p:cNvPr id="40" name="Straight Connector 39"/>
            <p:cNvCxnSpPr/>
            <p:nvPr/>
          </p:nvCxnSpPr>
          <p:spPr bwMode="auto">
            <a:xfrm>
              <a:off x="3998055" y="1579504"/>
              <a:ext cx="2776632" cy="120692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2" name="Right Triangle 41"/>
            <p:cNvSpPr/>
            <p:nvPr/>
          </p:nvSpPr>
          <p:spPr bwMode="auto">
            <a:xfrm>
              <a:off x="3762375" y="1499133"/>
              <a:ext cx="3286411" cy="1410819"/>
            </a:xfrm>
            <a:prstGeom prst="rtTriangl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grpSp>
          <p:nvGrpSpPr>
            <p:cNvPr id="154" name="Group 153"/>
            <p:cNvGrpSpPr/>
            <p:nvPr/>
          </p:nvGrpSpPr>
          <p:grpSpPr>
            <a:xfrm>
              <a:off x="7436296" y="1705914"/>
              <a:ext cx="265143" cy="276999"/>
              <a:chOff x="3602007" y="1896544"/>
              <a:chExt cx="265143" cy="276999"/>
            </a:xfrm>
          </p:grpSpPr>
          <p:sp>
            <p:nvSpPr>
              <p:cNvPr id="155" name="Oval 154"/>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56" name="TextBox 155"/>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9</a:t>
                </a:r>
                <a:endParaRPr lang="en-US" sz="1200" b="1" dirty="0">
                  <a:solidFill>
                    <a:schemeClr val="bg2"/>
                  </a:solidFill>
                </a:endParaRPr>
              </a:p>
            </p:txBody>
          </p:sp>
        </p:grpSp>
        <p:grpSp>
          <p:nvGrpSpPr>
            <p:cNvPr id="157" name="Group 156"/>
            <p:cNvGrpSpPr/>
            <p:nvPr/>
          </p:nvGrpSpPr>
          <p:grpSpPr>
            <a:xfrm>
              <a:off x="7691658" y="1950796"/>
              <a:ext cx="341760" cy="276999"/>
              <a:chOff x="3602007" y="1896544"/>
              <a:chExt cx="341760" cy="276999"/>
            </a:xfrm>
          </p:grpSpPr>
          <p:sp>
            <p:nvSpPr>
              <p:cNvPr id="158" name="Oval 157"/>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59" name="TextBox 158"/>
              <p:cNvSpPr txBox="1"/>
              <p:nvPr/>
            </p:nvSpPr>
            <p:spPr>
              <a:xfrm>
                <a:off x="3602007" y="1896544"/>
                <a:ext cx="341760" cy="276999"/>
              </a:xfrm>
              <a:prstGeom prst="rect">
                <a:avLst/>
              </a:prstGeom>
              <a:noFill/>
            </p:spPr>
            <p:txBody>
              <a:bodyPr wrap="none" rtlCol="0">
                <a:spAutoFit/>
              </a:bodyPr>
              <a:lstStyle/>
              <a:p>
                <a:r>
                  <a:rPr lang="en-US" sz="1200" b="1" dirty="0" smtClean="0">
                    <a:solidFill>
                      <a:schemeClr val="bg2"/>
                    </a:solidFill>
                  </a:rPr>
                  <a:t>10</a:t>
                </a:r>
                <a:endParaRPr lang="en-US" sz="1200" b="1" dirty="0">
                  <a:solidFill>
                    <a:schemeClr val="bg2"/>
                  </a:solidFill>
                </a:endParaRPr>
              </a:p>
            </p:txBody>
          </p:sp>
        </p:grpSp>
      </p:grpSp>
      <p:sp>
        <p:nvSpPr>
          <p:cNvPr id="221" name="Plus 220"/>
          <p:cNvSpPr/>
          <p:nvPr/>
        </p:nvSpPr>
        <p:spPr bwMode="auto">
          <a:xfrm>
            <a:off x="7041" y="3845600"/>
            <a:ext cx="219075" cy="201861"/>
          </a:xfrm>
          <a:prstGeom prst="mathPlus">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grpSp>
        <p:nvGrpSpPr>
          <p:cNvPr id="222" name="Group 221"/>
          <p:cNvGrpSpPr/>
          <p:nvPr/>
        </p:nvGrpSpPr>
        <p:grpSpPr>
          <a:xfrm>
            <a:off x="221352" y="3820682"/>
            <a:ext cx="354584" cy="292388"/>
            <a:chOff x="1915938" y="838884"/>
            <a:chExt cx="356353" cy="365491"/>
          </a:xfrm>
        </p:grpSpPr>
        <p:sp>
          <p:nvSpPr>
            <p:cNvPr id="223" name="Oval 222"/>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224" name="TextBox 223"/>
            <p:cNvSpPr txBox="1"/>
            <p:nvPr/>
          </p:nvSpPr>
          <p:spPr>
            <a:xfrm>
              <a:off x="1915938" y="838884"/>
              <a:ext cx="356353" cy="365491"/>
            </a:xfrm>
            <a:prstGeom prst="rect">
              <a:avLst/>
            </a:prstGeom>
            <a:noFill/>
          </p:spPr>
          <p:txBody>
            <a:bodyPr wrap="none" rtlCol="0">
              <a:spAutoFit/>
            </a:bodyPr>
            <a:lstStyle/>
            <a:p>
              <a:r>
                <a:rPr lang="en-US" sz="1300" b="1" dirty="0" smtClean="0">
                  <a:solidFill>
                    <a:schemeClr val="bg2"/>
                  </a:solidFill>
                </a:rPr>
                <a:t>16</a:t>
              </a:r>
              <a:endParaRPr lang="en-US" sz="1300" b="1" dirty="0">
                <a:solidFill>
                  <a:schemeClr val="bg2"/>
                </a:solidFill>
              </a:endParaRPr>
            </a:p>
          </p:txBody>
        </p:sp>
      </p:grpSp>
      <p:sp>
        <p:nvSpPr>
          <p:cNvPr id="225" name="TextBox 224"/>
          <p:cNvSpPr txBox="1"/>
          <p:nvPr/>
        </p:nvSpPr>
        <p:spPr>
          <a:xfrm>
            <a:off x="735690" y="4188327"/>
            <a:ext cx="8329551" cy="630942"/>
          </a:xfrm>
          <a:prstGeom prst="rect">
            <a:avLst/>
          </a:prstGeom>
          <a:noFill/>
        </p:spPr>
        <p:txBody>
          <a:bodyPr wrap="square" rtlCol="0">
            <a:spAutoFit/>
          </a:bodyPr>
          <a:lstStyle/>
          <a:p>
            <a:pPr>
              <a:lnSpc>
                <a:spcPts val="1400"/>
              </a:lnSpc>
            </a:pPr>
            <a:r>
              <a:rPr lang="en-US" sz="1200" dirty="0">
                <a:solidFill>
                  <a:schemeClr val="bg2"/>
                </a:solidFill>
              </a:rPr>
              <a:t> </a:t>
            </a:r>
            <a:r>
              <a:rPr lang="en-US" sz="1200" dirty="0" smtClean="0">
                <a:solidFill>
                  <a:schemeClr val="bg2"/>
                </a:solidFill>
              </a:rPr>
              <a:t>According to step 7(B) in TS 23.502 clause 4.2.2.2.3: Serving AMF redirects Registration Request towards Target AMF via the support from RAN. Target AMF </a:t>
            </a:r>
            <a:r>
              <a:rPr lang="en-US" sz="1200" dirty="0">
                <a:solidFill>
                  <a:schemeClr val="bg2"/>
                </a:solidFill>
              </a:rPr>
              <a:t>responds to the UE for the Allowed NSSAI or </a:t>
            </a:r>
            <a:r>
              <a:rPr lang="en-GB" sz="1200" dirty="0">
                <a:solidFill>
                  <a:schemeClr val="bg2"/>
                </a:solidFill>
              </a:rPr>
              <a:t>information regarding rejection causes for S-NSSAI(s) not included in the Allowed NSSAI which were part of the Requested NSSAI</a:t>
            </a:r>
            <a:r>
              <a:rPr lang="en-GB" sz="1200" dirty="0" smtClean="0">
                <a:solidFill>
                  <a:schemeClr val="bg2"/>
                </a:solidFill>
              </a:rPr>
              <a:t>.</a:t>
            </a:r>
            <a:endParaRPr lang="en-US" sz="1200" dirty="0">
              <a:solidFill>
                <a:schemeClr val="bg2"/>
              </a:solidFill>
            </a:endParaRPr>
          </a:p>
        </p:txBody>
      </p:sp>
      <p:grpSp>
        <p:nvGrpSpPr>
          <p:cNvPr id="226" name="Group 225"/>
          <p:cNvGrpSpPr/>
          <p:nvPr/>
        </p:nvGrpSpPr>
        <p:grpSpPr>
          <a:xfrm>
            <a:off x="-95175" y="4142380"/>
            <a:ext cx="489236" cy="292388"/>
            <a:chOff x="1877646" y="838884"/>
            <a:chExt cx="491677" cy="365491"/>
          </a:xfrm>
        </p:grpSpPr>
        <p:sp>
          <p:nvSpPr>
            <p:cNvPr id="227" name="Oval 226"/>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228" name="TextBox 227"/>
            <p:cNvSpPr txBox="1"/>
            <p:nvPr/>
          </p:nvSpPr>
          <p:spPr>
            <a:xfrm>
              <a:off x="1877646" y="838884"/>
              <a:ext cx="491677" cy="365491"/>
            </a:xfrm>
            <a:prstGeom prst="rect">
              <a:avLst/>
            </a:prstGeom>
            <a:noFill/>
          </p:spPr>
          <p:txBody>
            <a:bodyPr wrap="none" rtlCol="0">
              <a:spAutoFit/>
            </a:bodyPr>
            <a:lstStyle/>
            <a:p>
              <a:r>
                <a:rPr lang="en-US" sz="1300" b="1" dirty="0" smtClean="0">
                  <a:solidFill>
                    <a:schemeClr val="bg2"/>
                  </a:solidFill>
                </a:rPr>
                <a:t>11.b</a:t>
              </a:r>
              <a:endParaRPr lang="en-US" sz="1300" b="1" dirty="0">
                <a:solidFill>
                  <a:schemeClr val="bg2"/>
                </a:solidFill>
              </a:endParaRPr>
            </a:p>
          </p:txBody>
        </p:sp>
      </p:grpSp>
      <p:grpSp>
        <p:nvGrpSpPr>
          <p:cNvPr id="230" name="Group 229"/>
          <p:cNvGrpSpPr/>
          <p:nvPr/>
        </p:nvGrpSpPr>
        <p:grpSpPr>
          <a:xfrm>
            <a:off x="449702" y="4142380"/>
            <a:ext cx="489236" cy="292388"/>
            <a:chOff x="1877646" y="838884"/>
            <a:chExt cx="491677" cy="365491"/>
          </a:xfrm>
        </p:grpSpPr>
        <p:sp>
          <p:nvSpPr>
            <p:cNvPr id="231" name="Oval 230"/>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232" name="TextBox 231"/>
            <p:cNvSpPr txBox="1"/>
            <p:nvPr/>
          </p:nvSpPr>
          <p:spPr>
            <a:xfrm>
              <a:off x="1877646" y="838884"/>
              <a:ext cx="491677" cy="365491"/>
            </a:xfrm>
            <a:prstGeom prst="rect">
              <a:avLst/>
            </a:prstGeom>
            <a:noFill/>
          </p:spPr>
          <p:txBody>
            <a:bodyPr wrap="none" rtlCol="0">
              <a:spAutoFit/>
            </a:bodyPr>
            <a:lstStyle/>
            <a:p>
              <a:r>
                <a:rPr lang="en-US" sz="1300" b="1" dirty="0" smtClean="0">
                  <a:solidFill>
                    <a:schemeClr val="bg2"/>
                  </a:solidFill>
                </a:rPr>
                <a:t>15.b</a:t>
              </a:r>
              <a:endParaRPr lang="en-US" sz="1300" b="1" dirty="0">
                <a:solidFill>
                  <a:schemeClr val="bg2"/>
                </a:solidFill>
              </a:endParaRPr>
            </a:p>
          </p:txBody>
        </p:sp>
      </p:grpSp>
      <p:sp>
        <p:nvSpPr>
          <p:cNvPr id="204" name="TextBox 203"/>
          <p:cNvSpPr txBox="1"/>
          <p:nvPr/>
        </p:nvSpPr>
        <p:spPr>
          <a:xfrm>
            <a:off x="759959" y="1984520"/>
            <a:ext cx="8146845" cy="1169551"/>
          </a:xfrm>
          <a:prstGeom prst="rect">
            <a:avLst/>
          </a:prstGeom>
          <a:noFill/>
        </p:spPr>
        <p:txBody>
          <a:bodyPr wrap="square" rtlCol="0">
            <a:spAutoFit/>
          </a:bodyPr>
          <a:lstStyle/>
          <a:p>
            <a:pPr>
              <a:lnSpc>
                <a:spcPts val="1400"/>
              </a:lnSpc>
            </a:pPr>
            <a:r>
              <a:rPr lang="en-GB" sz="1200" dirty="0" smtClean="0">
                <a:solidFill>
                  <a:schemeClr val="bg2"/>
                </a:solidFill>
              </a:rPr>
              <a:t>Serving </a:t>
            </a:r>
            <a:r>
              <a:rPr lang="en-GB" sz="1200" dirty="0">
                <a:solidFill>
                  <a:schemeClr val="bg2"/>
                </a:solidFill>
              </a:rPr>
              <a:t>AMF queries the NSSF, with Requested NSSAI, the Subscribed </a:t>
            </a:r>
            <a:endParaRPr lang="en-GB" sz="1200" dirty="0" smtClean="0">
              <a:solidFill>
                <a:schemeClr val="bg2"/>
              </a:solidFill>
            </a:endParaRPr>
          </a:p>
          <a:p>
            <a:pPr>
              <a:lnSpc>
                <a:spcPts val="1400"/>
              </a:lnSpc>
            </a:pPr>
            <a:r>
              <a:rPr lang="en-GB" sz="1200" dirty="0" smtClean="0">
                <a:solidFill>
                  <a:schemeClr val="bg2"/>
                </a:solidFill>
              </a:rPr>
              <a:t>S-NSSAIs</a:t>
            </a:r>
            <a:r>
              <a:rPr lang="en-GB" sz="1200" dirty="0">
                <a:solidFill>
                  <a:schemeClr val="bg2"/>
                </a:solidFill>
              </a:rPr>
              <a:t>, PLMN ID of the SUPI, location </a:t>
            </a:r>
            <a:r>
              <a:rPr lang="en-GB" sz="1200" dirty="0" smtClean="0">
                <a:solidFill>
                  <a:schemeClr val="bg2"/>
                </a:solidFill>
              </a:rPr>
              <a:t>information. </a:t>
            </a:r>
            <a:r>
              <a:rPr lang="en-GB" sz="1200" dirty="0">
                <a:solidFill>
                  <a:schemeClr val="bg2"/>
                </a:solidFill>
              </a:rPr>
              <a:t>The NSSF returns to </a:t>
            </a:r>
            <a:endParaRPr lang="en-GB" sz="1200" dirty="0" smtClean="0">
              <a:solidFill>
                <a:schemeClr val="bg2"/>
              </a:solidFill>
            </a:endParaRPr>
          </a:p>
          <a:p>
            <a:pPr>
              <a:lnSpc>
                <a:spcPts val="1400"/>
              </a:lnSpc>
            </a:pPr>
            <a:r>
              <a:rPr lang="en-GB" sz="1200" dirty="0" smtClean="0">
                <a:solidFill>
                  <a:schemeClr val="bg2"/>
                </a:solidFill>
              </a:rPr>
              <a:t>the </a:t>
            </a:r>
            <a:r>
              <a:rPr lang="en-GB" sz="1200" dirty="0">
                <a:solidFill>
                  <a:schemeClr val="bg2"/>
                </a:solidFill>
              </a:rPr>
              <a:t>current AMF the Allowed NSSAI and the target AMF Set, or, based on </a:t>
            </a:r>
            <a:endParaRPr lang="en-GB" sz="1200" dirty="0" smtClean="0">
              <a:solidFill>
                <a:schemeClr val="bg2"/>
              </a:solidFill>
            </a:endParaRPr>
          </a:p>
          <a:p>
            <a:pPr>
              <a:lnSpc>
                <a:spcPts val="1400"/>
              </a:lnSpc>
            </a:pPr>
            <a:r>
              <a:rPr lang="en-GB" sz="1200" dirty="0" smtClean="0">
                <a:solidFill>
                  <a:schemeClr val="bg2"/>
                </a:solidFill>
              </a:rPr>
              <a:t>configuration</a:t>
            </a:r>
            <a:r>
              <a:rPr lang="en-GB" sz="1200" dirty="0">
                <a:solidFill>
                  <a:schemeClr val="bg2"/>
                </a:solidFill>
              </a:rPr>
              <a:t>, the list of candidate AMF(s). The NSSF returns the </a:t>
            </a:r>
            <a:r>
              <a:rPr lang="en-GB" sz="1200" dirty="0" smtClean="0">
                <a:solidFill>
                  <a:schemeClr val="bg2"/>
                </a:solidFill>
              </a:rPr>
              <a:t>Target </a:t>
            </a:r>
            <a:r>
              <a:rPr lang="en-GB" sz="1200" dirty="0">
                <a:solidFill>
                  <a:schemeClr val="bg2"/>
                </a:solidFill>
              </a:rPr>
              <a:t>NRF(s) to be </a:t>
            </a:r>
            <a:endParaRPr lang="en-GB" sz="1200" dirty="0" smtClean="0">
              <a:solidFill>
                <a:schemeClr val="bg2"/>
              </a:solidFill>
            </a:endParaRPr>
          </a:p>
          <a:p>
            <a:pPr>
              <a:lnSpc>
                <a:spcPts val="1400"/>
              </a:lnSpc>
            </a:pPr>
            <a:r>
              <a:rPr lang="en-GB" sz="1200" dirty="0" smtClean="0">
                <a:solidFill>
                  <a:schemeClr val="bg2"/>
                </a:solidFill>
              </a:rPr>
              <a:t>used </a:t>
            </a:r>
            <a:r>
              <a:rPr lang="en-GB" sz="1200" dirty="0">
                <a:solidFill>
                  <a:schemeClr val="bg2"/>
                </a:solidFill>
              </a:rPr>
              <a:t>to select NFs/services within the selected Network Slice instance(s). It may return also </a:t>
            </a:r>
            <a:r>
              <a:rPr lang="en-GB" sz="1200" dirty="0" smtClean="0">
                <a:solidFill>
                  <a:schemeClr val="bg2"/>
                </a:solidFill>
              </a:rPr>
              <a:t>information </a:t>
            </a:r>
            <a:r>
              <a:rPr lang="en-GB" sz="1200" dirty="0">
                <a:solidFill>
                  <a:schemeClr val="bg2"/>
                </a:solidFill>
              </a:rPr>
              <a:t>regarding rejection causes for S-NSSAI(s) not included in the Allowed NSSAI which were part of the Requested NSSAI, if provided</a:t>
            </a:r>
            <a:r>
              <a:rPr lang="en-GB" sz="1200" dirty="0" smtClean="0">
                <a:solidFill>
                  <a:schemeClr val="bg2"/>
                </a:solidFill>
              </a:rPr>
              <a:t>.</a:t>
            </a:r>
            <a:endParaRPr lang="en-US" sz="1200" dirty="0">
              <a:solidFill>
                <a:schemeClr val="bg2"/>
              </a:solidFill>
            </a:endParaRPr>
          </a:p>
        </p:txBody>
      </p:sp>
      <p:sp>
        <p:nvSpPr>
          <p:cNvPr id="196" name="TextBox 195"/>
          <p:cNvSpPr txBox="1"/>
          <p:nvPr/>
        </p:nvSpPr>
        <p:spPr>
          <a:xfrm>
            <a:off x="783315" y="1589165"/>
            <a:ext cx="3607710" cy="271869"/>
          </a:xfrm>
          <a:prstGeom prst="rect">
            <a:avLst/>
          </a:prstGeom>
          <a:noFill/>
        </p:spPr>
        <p:txBody>
          <a:bodyPr wrap="square" rtlCol="0">
            <a:spAutoFit/>
          </a:bodyPr>
          <a:lstStyle/>
          <a:p>
            <a:pPr>
              <a:lnSpc>
                <a:spcPts val="1400"/>
              </a:lnSpc>
            </a:pPr>
            <a:r>
              <a:rPr lang="en-US" sz="1200" dirty="0" smtClean="0">
                <a:solidFill>
                  <a:schemeClr val="bg2"/>
                </a:solidFill>
              </a:rPr>
              <a:t>Serving AMF queries UDM for the subscribed NSSAI.</a:t>
            </a:r>
            <a:endParaRPr lang="en-US" sz="1200" dirty="0">
              <a:solidFill>
                <a:schemeClr val="bg2"/>
              </a:solidFill>
            </a:endParaRPr>
          </a:p>
        </p:txBody>
      </p:sp>
      <p:cxnSp>
        <p:nvCxnSpPr>
          <p:cNvPr id="165" name="Straight Arrow Connector 164"/>
          <p:cNvCxnSpPr/>
          <p:nvPr/>
        </p:nvCxnSpPr>
        <p:spPr bwMode="auto">
          <a:xfrm flipH="1">
            <a:off x="7248527" y="1674250"/>
            <a:ext cx="13414" cy="506790"/>
          </a:xfrm>
          <a:prstGeom prst="straightConnector1">
            <a:avLst/>
          </a:prstGeom>
          <a:solidFill>
            <a:schemeClr val="accent1"/>
          </a:solidFill>
          <a:ln w="9525" cap="flat" cmpd="sng" algn="ctr">
            <a:solidFill>
              <a:schemeClr val="tx1"/>
            </a:solidFill>
            <a:prstDash val="dash"/>
            <a:round/>
            <a:headEnd type="arrow" w="med" len="med"/>
            <a:tailEnd type="arrow" w="med" len="med"/>
          </a:ln>
          <a:effectLst/>
        </p:spPr>
      </p:cxnSp>
      <p:sp>
        <p:nvSpPr>
          <p:cNvPr id="239" name="Oval 238"/>
          <p:cNvSpPr/>
          <p:nvPr/>
        </p:nvSpPr>
        <p:spPr bwMode="auto">
          <a:xfrm>
            <a:off x="7039159" y="1722326"/>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237" name="TextBox 236"/>
          <p:cNvSpPr txBox="1"/>
          <p:nvPr/>
        </p:nvSpPr>
        <p:spPr>
          <a:xfrm>
            <a:off x="6937509" y="1679496"/>
            <a:ext cx="470000" cy="276999"/>
          </a:xfrm>
          <a:prstGeom prst="rect">
            <a:avLst/>
          </a:prstGeom>
          <a:noFill/>
        </p:spPr>
        <p:txBody>
          <a:bodyPr wrap="none" rtlCol="0">
            <a:spAutoFit/>
          </a:bodyPr>
          <a:lstStyle/>
          <a:p>
            <a:r>
              <a:rPr lang="en-US" sz="1200" b="1" dirty="0" smtClean="0">
                <a:solidFill>
                  <a:schemeClr val="bg2"/>
                </a:solidFill>
              </a:rPr>
              <a:t>14.B</a:t>
            </a:r>
            <a:endParaRPr lang="en-US" sz="1200" b="1" dirty="0">
              <a:solidFill>
                <a:schemeClr val="bg2"/>
              </a:solidFill>
            </a:endParaRPr>
          </a:p>
        </p:txBody>
      </p:sp>
      <p:sp>
        <p:nvSpPr>
          <p:cNvPr id="240" name="Oval 239"/>
          <p:cNvSpPr/>
          <p:nvPr/>
        </p:nvSpPr>
        <p:spPr bwMode="auto">
          <a:xfrm>
            <a:off x="7277284" y="1874726"/>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241" name="TextBox 240"/>
          <p:cNvSpPr txBox="1"/>
          <p:nvPr/>
        </p:nvSpPr>
        <p:spPr>
          <a:xfrm>
            <a:off x="7156584" y="1850946"/>
            <a:ext cx="470000" cy="276999"/>
          </a:xfrm>
          <a:prstGeom prst="rect">
            <a:avLst/>
          </a:prstGeom>
          <a:noFill/>
        </p:spPr>
        <p:txBody>
          <a:bodyPr wrap="none" rtlCol="0">
            <a:spAutoFit/>
          </a:bodyPr>
          <a:lstStyle/>
          <a:p>
            <a:r>
              <a:rPr lang="en-US" sz="1200" b="1" dirty="0" smtClean="0">
                <a:solidFill>
                  <a:schemeClr val="bg2"/>
                </a:solidFill>
              </a:rPr>
              <a:t>13.B</a:t>
            </a:r>
            <a:endParaRPr lang="en-US" sz="1200" b="1" dirty="0">
              <a:solidFill>
                <a:schemeClr val="bg2"/>
              </a:solidFill>
            </a:endParaRPr>
          </a:p>
        </p:txBody>
      </p:sp>
      <p:sp>
        <p:nvSpPr>
          <p:cNvPr id="243" name="Oval 242"/>
          <p:cNvSpPr/>
          <p:nvPr/>
        </p:nvSpPr>
        <p:spPr bwMode="auto">
          <a:xfrm>
            <a:off x="6185520" y="209264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242" name="TextBox 241"/>
          <p:cNvSpPr txBox="1"/>
          <p:nvPr/>
        </p:nvSpPr>
        <p:spPr>
          <a:xfrm>
            <a:off x="6055295" y="2081213"/>
            <a:ext cx="470000" cy="276999"/>
          </a:xfrm>
          <a:prstGeom prst="rect">
            <a:avLst/>
          </a:prstGeom>
          <a:noFill/>
        </p:spPr>
        <p:txBody>
          <a:bodyPr wrap="none" rtlCol="0">
            <a:spAutoFit/>
          </a:bodyPr>
          <a:lstStyle/>
          <a:p>
            <a:r>
              <a:rPr lang="en-US" sz="1200" b="1" dirty="0" smtClean="0">
                <a:solidFill>
                  <a:schemeClr val="bg2"/>
                </a:solidFill>
              </a:rPr>
              <a:t>15.B</a:t>
            </a:r>
            <a:endParaRPr lang="en-US" sz="1200" b="1" dirty="0">
              <a:solidFill>
                <a:schemeClr val="bg2"/>
              </a:solidFill>
            </a:endParaRPr>
          </a:p>
        </p:txBody>
      </p:sp>
      <p:sp>
        <p:nvSpPr>
          <p:cNvPr id="2" name="TextBox 1"/>
          <p:cNvSpPr txBox="1"/>
          <p:nvPr/>
        </p:nvSpPr>
        <p:spPr>
          <a:xfrm>
            <a:off x="243959" y="4137395"/>
            <a:ext cx="319446" cy="276999"/>
          </a:xfrm>
          <a:prstGeom prst="rect">
            <a:avLst/>
          </a:prstGeom>
          <a:noFill/>
        </p:spPr>
        <p:txBody>
          <a:bodyPr wrap="none" rtlCol="0">
            <a:spAutoFit/>
          </a:bodyPr>
          <a:lstStyle/>
          <a:p>
            <a:r>
              <a:rPr lang="en-US" sz="1200" b="1" dirty="0" smtClean="0"/>
              <a:t>to</a:t>
            </a:r>
            <a:endParaRPr lang="en-US" sz="1200" b="1" dirty="0"/>
          </a:p>
        </p:txBody>
      </p:sp>
      <p:sp>
        <p:nvSpPr>
          <p:cNvPr id="244" name="Plus 243"/>
          <p:cNvSpPr/>
          <p:nvPr/>
        </p:nvSpPr>
        <p:spPr bwMode="auto">
          <a:xfrm>
            <a:off x="-2192" y="4429584"/>
            <a:ext cx="219075" cy="201861"/>
          </a:xfrm>
          <a:prstGeom prst="mathPlus">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grpSp>
        <p:nvGrpSpPr>
          <p:cNvPr id="245" name="Group 244"/>
          <p:cNvGrpSpPr/>
          <p:nvPr/>
        </p:nvGrpSpPr>
        <p:grpSpPr>
          <a:xfrm>
            <a:off x="212119" y="4404666"/>
            <a:ext cx="354584" cy="292388"/>
            <a:chOff x="1915938" y="838884"/>
            <a:chExt cx="356353" cy="365491"/>
          </a:xfrm>
        </p:grpSpPr>
        <p:sp>
          <p:nvSpPr>
            <p:cNvPr id="246" name="Oval 245"/>
            <p:cNvSpPr/>
            <p:nvPr/>
          </p:nvSpPr>
          <p:spPr bwMode="auto">
            <a:xfrm>
              <a:off x="1971675" y="870035"/>
              <a:ext cx="247650" cy="273350"/>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400" b="0" i="0" u="none" strike="noStrike" cap="none" normalizeH="0" baseline="0" smtClean="0">
                <a:ln>
                  <a:noFill/>
                </a:ln>
                <a:solidFill>
                  <a:schemeClr val="tx1"/>
                </a:solidFill>
                <a:effectLst/>
                <a:latin typeface="Calibri" pitchFamily="34" charset="0"/>
                <a:ea typeface="宋体" pitchFamily="2" charset="-122"/>
                <a:cs typeface="Arial" pitchFamily="34" charset="0"/>
              </a:endParaRPr>
            </a:p>
          </p:txBody>
        </p:sp>
        <p:sp>
          <p:nvSpPr>
            <p:cNvPr id="247" name="TextBox 246"/>
            <p:cNvSpPr txBox="1"/>
            <p:nvPr/>
          </p:nvSpPr>
          <p:spPr>
            <a:xfrm>
              <a:off x="1915938" y="838884"/>
              <a:ext cx="356353" cy="365491"/>
            </a:xfrm>
            <a:prstGeom prst="rect">
              <a:avLst/>
            </a:prstGeom>
            <a:noFill/>
          </p:spPr>
          <p:txBody>
            <a:bodyPr wrap="none" rtlCol="0">
              <a:spAutoFit/>
            </a:bodyPr>
            <a:lstStyle/>
            <a:p>
              <a:r>
                <a:rPr lang="en-US" sz="1300" b="1" dirty="0" smtClean="0">
                  <a:solidFill>
                    <a:schemeClr val="bg2"/>
                  </a:solidFill>
                </a:rPr>
                <a:t>16</a:t>
              </a:r>
              <a:endParaRPr lang="en-US" sz="1300" b="1" dirty="0">
                <a:solidFill>
                  <a:schemeClr val="bg2"/>
                </a:solidFill>
              </a:endParaRPr>
            </a:p>
          </p:txBody>
        </p:sp>
      </p:grpSp>
    </p:spTree>
    <p:extLst>
      <p:ext uri="{BB962C8B-B14F-4D97-AF65-F5344CB8AC3E}">
        <p14:creationId xmlns:p14="http://schemas.microsoft.com/office/powerpoint/2010/main" val="3871921653"/>
      </p:ext>
    </p:extLst>
  </p:cSld>
  <p:clrMapOvr>
    <a:masterClrMapping/>
  </p:clrMapOvr>
  <p:timing>
    <p:tnLst>
      <p:par>
        <p:cTn id="1" dur="indefinite" restart="never" nodeType="tmRoot"/>
      </p:par>
    </p:tnLst>
  </p:timing>
</p:sld>
</file>

<file path=ppt/theme/theme1.xml><?xml version="1.0" encoding="utf-8"?>
<a:theme xmlns:a="http://schemas.openxmlformats.org/drawingml/2006/main" name="ZTE-内部公开-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目录">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封底">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ZTE-内部公开-16X9</Template>
  <TotalTime>30538</TotalTime>
  <Pages>0</Pages>
  <Words>2088</Words>
  <Characters>0</Characters>
  <Application>Microsoft Office PowerPoint</Application>
  <DocSecurity>0</DocSecurity>
  <PresentationFormat>On-screen Show (16:9)</PresentationFormat>
  <Lines>0</Lines>
  <Paragraphs>200</Paragraphs>
  <Slides>13</Slides>
  <Notes>1</Notes>
  <HiddenSlides>0</HiddenSlides>
  <MMClips>0</MMClips>
  <ScaleCrop>false</ScaleCrop>
  <HeadingPairs>
    <vt:vector size="4" baseType="variant">
      <vt:variant>
        <vt:lpstr>Theme</vt:lpstr>
      </vt:variant>
      <vt:variant>
        <vt:i4>4</vt:i4>
      </vt:variant>
      <vt:variant>
        <vt:lpstr>Slide Titles</vt:lpstr>
      </vt:variant>
      <vt:variant>
        <vt:i4>13</vt:i4>
      </vt:variant>
    </vt:vector>
  </HeadingPairs>
  <TitlesOfParts>
    <vt:vector size="17" baseType="lpstr">
      <vt:lpstr>ZTE-内部公开-16X9</vt:lpstr>
      <vt:lpstr>目录</vt:lpstr>
      <vt:lpstr>正文</vt:lpstr>
      <vt:lpstr>封底</vt:lpstr>
      <vt:lpstr>Multi-level NRFs supports for NSSF</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SA RAN#71 Situation collection</dc:title>
  <dc:creator>杜忠达10001957</dc:creator>
  <cp:lastModifiedBy>zte.mnrfs</cp:lastModifiedBy>
  <cp:revision>318</cp:revision>
  <cp:lastPrinted>2017-09-23T04:25:46Z</cp:lastPrinted>
  <dcterms:created xsi:type="dcterms:W3CDTF">2015-07-31T08:20:59Z</dcterms:created>
  <dcterms:modified xsi:type="dcterms:W3CDTF">2017-10-13T05:49:23Z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2052-9.1.0.5041</vt:lpwstr>
  </property>
</Properties>
</file>