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64" r:id="rId3"/>
    <p:sldId id="267" r:id="rId4"/>
    <p:sldId id="268" r:id="rId5"/>
    <p:sldId id="270" r:id="rId6"/>
    <p:sldId id="269" r:id="rId7"/>
    <p:sldId id="271" r:id="rId8"/>
    <p:sldId id="272" r:id="rId9"/>
    <p:sldId id="273" r:id="rId10"/>
    <p:sldId id="274" r:id="rId11"/>
    <p:sldId id="259" r:id="rId12"/>
    <p:sldId id="260" r:id="rId13"/>
    <p:sldId id="265" r:id="rId1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82118" autoAdjust="0"/>
  </p:normalViewPr>
  <p:slideViewPr>
    <p:cSldViewPr>
      <p:cViewPr varScale="1">
        <p:scale>
          <a:sx n="61" d="100"/>
          <a:sy n="61" d="100"/>
        </p:scale>
        <p:origin x="-1398" y="-90"/>
      </p:cViewPr>
      <p:guideLst>
        <p:guide orient="horz" pos="2160"/>
        <p:guide pos="2880"/>
      </p:guideLst>
    </p:cSldViewPr>
  </p:slideViewPr>
  <p:outlineViewPr>
    <p:cViewPr>
      <p:scale>
        <a:sx n="33" d="100"/>
        <a:sy n="33" d="100"/>
      </p:scale>
      <p:origin x="30" y="561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BAFDC6-37F7-478A-834F-D57058EA3E51}" type="datetimeFigureOut">
              <a:rPr lang="zh-CN" altLang="en-US" smtClean="0"/>
              <a:pPr/>
              <a:t>2015-1-20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CE4F0ED-3DBC-4BCC-8A03-C32094606DB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CE4F0ED-3DBC-4BCC-8A03-C32094606DB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CE4F0ED-3DBC-4BCC-8A03-C32094606DB4}"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CE4F0ED-3DBC-4BCC-8A03-C32094606DB4}"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CE4F0ED-3DBC-4BCC-8A03-C32094606DB4}"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CE4F0ED-3DBC-4BCC-8A03-C32094606DB4}" type="slidenum">
              <a:rPr lang="zh-CN" altLang="en-US" smtClean="0"/>
              <a:pPr/>
              <a:t>13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CE4F0ED-3DBC-4BCC-8A03-C32094606DB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GB" altLang="zh-CN" sz="1200" b="1" kern="1200" dirty="0" smtClean="0">
                <a:solidFill>
                  <a:schemeClr val="tx1"/>
                </a:solidFill>
                <a:latin typeface="+mn-lt"/>
                <a:ea typeface="+mn-ea"/>
                <a:cs typeface="+mn-cs"/>
              </a:rPr>
              <a:t>8.2.5f	Mobile Terminating SMS when ISR is active and SGs is active between MSC/VLR and MME</a:t>
            </a:r>
            <a:endParaRPr lang="zh-CN" altLang="zh-CN" sz="1200" b="1" kern="1200" dirty="0" smtClean="0">
              <a:solidFill>
                <a:schemeClr val="tx1"/>
              </a:solidFill>
              <a:latin typeface="+mn-lt"/>
              <a:ea typeface="+mn-ea"/>
              <a:cs typeface="+mn-cs"/>
            </a:endParaRPr>
          </a:p>
          <a:p>
            <a:r>
              <a:rPr lang="en-GB" altLang="zh-CN" sz="1200" kern="1200" dirty="0" smtClean="0">
                <a:solidFill>
                  <a:schemeClr val="tx1"/>
                </a:solidFill>
                <a:latin typeface="+mn-lt"/>
                <a:ea typeface="+mn-ea"/>
                <a:cs typeface="+mn-cs"/>
              </a:rPr>
              <a:t>When the MME receives the SGs Paging message for SMS, and ISR is active, and the UE is in idle mode, the MME sends the S1 interface paging message to the E‑UTRAN (using the S-TMSI as temporary identity) and sends a CS paging message (SMS indicator) to the SGSN using the MSC TMSI as temporary identity (unless the MSC did not allocate a TMSI, in which case the IMSI is used for paging).</a:t>
            </a:r>
            <a:endParaRPr lang="zh-CN" altLang="zh-CN" sz="1200" kern="1200" dirty="0" smtClean="0">
              <a:solidFill>
                <a:schemeClr val="tx1"/>
              </a:solidFill>
              <a:latin typeface="+mn-lt"/>
              <a:ea typeface="+mn-ea"/>
              <a:cs typeface="+mn-cs"/>
            </a:endParaRPr>
          </a:p>
          <a:p>
            <a:r>
              <a:rPr lang="en-GB" altLang="zh-CN" sz="1200" kern="1200" dirty="0" smtClean="0">
                <a:solidFill>
                  <a:schemeClr val="tx1"/>
                </a:solidFill>
                <a:latin typeface="+mn-lt"/>
                <a:ea typeface="+mn-ea"/>
                <a:cs typeface="+mn-cs"/>
              </a:rPr>
              <a:t>The UE is paged on E‑UTRAN and by the SGSN on GERAN and/or UTRAN. For GERAN A/</a:t>
            </a:r>
            <a:r>
              <a:rPr lang="en-GB" altLang="zh-CN" sz="1200" kern="1200" dirty="0" err="1" smtClean="0">
                <a:solidFill>
                  <a:schemeClr val="tx1"/>
                </a:solidFill>
                <a:latin typeface="+mn-lt"/>
                <a:ea typeface="+mn-ea"/>
                <a:cs typeface="+mn-cs"/>
              </a:rPr>
              <a:t>Gb</a:t>
            </a:r>
            <a:r>
              <a:rPr lang="en-GB" altLang="zh-CN" sz="1200" kern="1200" dirty="0" smtClean="0">
                <a:solidFill>
                  <a:schemeClr val="tx1"/>
                </a:solidFill>
                <a:latin typeface="+mn-lt"/>
                <a:ea typeface="+mn-ea"/>
                <a:cs typeface="+mn-cs"/>
              </a:rPr>
              <a:t> mode, the SGSN sends a PAGING CS message to the BSS (see TS 48.018 [30]). For UTRAN, the SGSN sends a PAGING message to the UTRAN (see TS 25.413 [29]) with the CN Domain Indicator set to 'CS domain' and the Paging Cause set to 'Terminating Low Priority Signalling'. The UE responds on the cell on which it is camped. When camped on E-UTRAN, the UE responds to the MME. When camped on GERAN or UTRAN, the UE responds to the MSC.</a:t>
            </a:r>
            <a:endParaRPr lang="zh-CN" altLang="zh-CN"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0CE4F0ED-3DBC-4BCC-8A03-C32094606DB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CE4F0ED-3DBC-4BCC-8A03-C32094606DB4}"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CE4F0ED-3DBC-4BCC-8A03-C32094606DB4}"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CE4F0ED-3DBC-4BCC-8A03-C32094606DB4}"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CE4F0ED-3DBC-4BCC-8A03-C32094606DB4}"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CE4F0ED-3DBC-4BCC-8A03-C32094606DB4}"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CE4F0ED-3DBC-4BCC-8A03-C32094606DB4}"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2F7F672-92E1-46DD-8EC1-48213B5CF20E}" type="datetime1">
              <a:rPr lang="zh-CN" altLang="en-US" smtClean="0"/>
              <a:t>2015-1-20</a:t>
            </a:fld>
            <a:endParaRPr lang="zh-CN" altLang="en-US" dirty="0"/>
          </a:p>
        </p:txBody>
      </p:sp>
      <p:sp>
        <p:nvSpPr>
          <p:cNvPr id="5" name="页脚占位符 4"/>
          <p:cNvSpPr>
            <a:spLocks noGrp="1"/>
          </p:cNvSpPr>
          <p:nvPr>
            <p:ph type="ftr" sz="quarter" idx="11"/>
          </p:nvPr>
        </p:nvSpPr>
        <p:spPr/>
        <p:txBody>
          <a:bodyPr/>
          <a:lstStyle/>
          <a:p>
            <a:r>
              <a:rPr lang="en-GB" altLang="zh-CN" dirty="0" smtClean="0"/>
              <a:t>S2-150294</a:t>
            </a:r>
            <a:endParaRPr lang="zh-CN" altLang="en-US" dirty="0"/>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982F0E9-0E91-444D-B79D-1BBEBFA439F8}" type="datetime1">
              <a:rPr lang="zh-CN" altLang="en-US" smtClean="0"/>
              <a:t>2015-1-20</a:t>
            </a:fld>
            <a:endParaRPr lang="zh-CN" altLang="en-US"/>
          </a:p>
        </p:txBody>
      </p:sp>
      <p:sp>
        <p:nvSpPr>
          <p:cNvPr id="5" name="页脚占位符 4"/>
          <p:cNvSpPr>
            <a:spLocks noGrp="1"/>
          </p:cNvSpPr>
          <p:nvPr>
            <p:ph type="ftr" sz="quarter" idx="11"/>
          </p:nvPr>
        </p:nvSpPr>
        <p:spPr/>
        <p:txBody>
          <a:bodyPr/>
          <a:lstStyle/>
          <a:p>
            <a:r>
              <a:rPr lang="en-GB" altLang="zh-CN" smtClean="0"/>
              <a:t>S2-150294</a:t>
            </a:r>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2DCA062-AAD4-421F-B65B-1743013CD3D4}" type="datetime1">
              <a:rPr lang="zh-CN" altLang="en-US" smtClean="0"/>
              <a:t>2015-1-20</a:t>
            </a:fld>
            <a:endParaRPr lang="zh-CN" altLang="en-US"/>
          </a:p>
        </p:txBody>
      </p:sp>
      <p:sp>
        <p:nvSpPr>
          <p:cNvPr id="5" name="页脚占位符 4"/>
          <p:cNvSpPr>
            <a:spLocks noGrp="1"/>
          </p:cNvSpPr>
          <p:nvPr>
            <p:ph type="ftr" sz="quarter" idx="11"/>
          </p:nvPr>
        </p:nvSpPr>
        <p:spPr/>
        <p:txBody>
          <a:bodyPr/>
          <a:lstStyle/>
          <a:p>
            <a:r>
              <a:rPr lang="en-GB" altLang="zh-CN" smtClean="0"/>
              <a:t>S2-150294</a:t>
            </a:r>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0098528-C53B-4860-9769-A3ABDD7256BE}" type="datetime1">
              <a:rPr lang="zh-CN" altLang="en-US" smtClean="0"/>
              <a:t>2015-1-20</a:t>
            </a:fld>
            <a:endParaRPr lang="zh-CN" altLang="en-US" dirty="0"/>
          </a:p>
        </p:txBody>
      </p:sp>
      <p:sp>
        <p:nvSpPr>
          <p:cNvPr id="5" name="页脚占位符 4"/>
          <p:cNvSpPr>
            <a:spLocks noGrp="1"/>
          </p:cNvSpPr>
          <p:nvPr>
            <p:ph type="ftr" sz="quarter" idx="11"/>
          </p:nvPr>
        </p:nvSpPr>
        <p:spPr/>
        <p:txBody>
          <a:bodyPr/>
          <a:lstStyle>
            <a:lvl1pPr marL="0" marR="0" indent="0" algn="ctr" defTabSz="914400" rtl="0" eaLnBrk="1" fontAlgn="auto" latinLnBrk="0" hangingPunct="1">
              <a:lnSpc>
                <a:spcPct val="100000"/>
              </a:lnSpc>
              <a:spcBef>
                <a:spcPts val="0"/>
              </a:spcBef>
              <a:spcAft>
                <a:spcPts val="0"/>
              </a:spcAft>
              <a:buClrTx/>
              <a:buSzTx/>
              <a:buFontTx/>
              <a:buNone/>
              <a:tabLst/>
              <a:defRPr/>
            </a:lvl1pPr>
          </a:lstStyle>
          <a:p>
            <a:r>
              <a:rPr lang="en-GB" altLang="zh-CN" dirty="0" smtClean="0"/>
              <a:t>S2-150294</a:t>
            </a:r>
            <a:endParaRPr lang="zh-CN" altLang="en-US" dirty="0" smtClean="0"/>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69FACF2-8DB2-4C70-994E-AB74A3829EF2}" type="datetime1">
              <a:rPr lang="zh-CN" altLang="en-US" smtClean="0"/>
              <a:t>2015-1-20</a:t>
            </a:fld>
            <a:endParaRPr lang="zh-CN" altLang="en-US"/>
          </a:p>
        </p:txBody>
      </p:sp>
      <p:sp>
        <p:nvSpPr>
          <p:cNvPr id="5" name="页脚占位符 4"/>
          <p:cNvSpPr>
            <a:spLocks noGrp="1"/>
          </p:cNvSpPr>
          <p:nvPr>
            <p:ph type="ftr" sz="quarter" idx="11"/>
          </p:nvPr>
        </p:nvSpPr>
        <p:spPr/>
        <p:txBody>
          <a:bodyPr/>
          <a:lstStyle/>
          <a:p>
            <a:r>
              <a:rPr lang="en-GB" altLang="zh-CN" smtClean="0"/>
              <a:t>S2-150294</a:t>
            </a:r>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C2E51BB-0E0F-430B-BB3B-9290BA947208}" type="datetime1">
              <a:rPr lang="zh-CN" altLang="en-US" smtClean="0"/>
              <a:t>2015-1-20</a:t>
            </a:fld>
            <a:endParaRPr lang="zh-CN" altLang="en-US"/>
          </a:p>
        </p:txBody>
      </p:sp>
      <p:sp>
        <p:nvSpPr>
          <p:cNvPr id="6" name="页脚占位符 5"/>
          <p:cNvSpPr>
            <a:spLocks noGrp="1"/>
          </p:cNvSpPr>
          <p:nvPr>
            <p:ph type="ftr" sz="quarter" idx="11"/>
          </p:nvPr>
        </p:nvSpPr>
        <p:spPr/>
        <p:txBody>
          <a:bodyPr/>
          <a:lstStyle/>
          <a:p>
            <a:r>
              <a:rPr lang="en-GB" altLang="zh-CN" smtClean="0"/>
              <a:t>S2-150294</a:t>
            </a:r>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AF61D3C-3875-4F82-97AA-DA7017322CED}" type="datetime1">
              <a:rPr lang="zh-CN" altLang="en-US" smtClean="0"/>
              <a:t>2015-1-20</a:t>
            </a:fld>
            <a:endParaRPr lang="zh-CN" altLang="en-US"/>
          </a:p>
        </p:txBody>
      </p:sp>
      <p:sp>
        <p:nvSpPr>
          <p:cNvPr id="8" name="页脚占位符 7"/>
          <p:cNvSpPr>
            <a:spLocks noGrp="1"/>
          </p:cNvSpPr>
          <p:nvPr>
            <p:ph type="ftr" sz="quarter" idx="11"/>
          </p:nvPr>
        </p:nvSpPr>
        <p:spPr/>
        <p:txBody>
          <a:bodyPr/>
          <a:lstStyle/>
          <a:p>
            <a:r>
              <a:rPr lang="en-GB" altLang="zh-CN" smtClean="0"/>
              <a:t>S2-150294</a:t>
            </a:r>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9AF115C-BDA7-4C41-835A-E11FEAC853B8}" type="datetime1">
              <a:rPr lang="zh-CN" altLang="en-US" smtClean="0"/>
              <a:t>2015-1-20</a:t>
            </a:fld>
            <a:endParaRPr lang="zh-CN" altLang="en-US"/>
          </a:p>
        </p:txBody>
      </p:sp>
      <p:sp>
        <p:nvSpPr>
          <p:cNvPr id="4" name="页脚占位符 3"/>
          <p:cNvSpPr>
            <a:spLocks noGrp="1"/>
          </p:cNvSpPr>
          <p:nvPr>
            <p:ph type="ftr" sz="quarter" idx="11"/>
          </p:nvPr>
        </p:nvSpPr>
        <p:spPr/>
        <p:txBody>
          <a:bodyPr/>
          <a:lstStyle/>
          <a:p>
            <a:r>
              <a:rPr lang="en-GB" altLang="zh-CN" smtClean="0"/>
              <a:t>S2-150294</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33A1A02-3245-44E7-9696-A9795A10B59B}" type="datetime1">
              <a:rPr lang="zh-CN" altLang="en-US" smtClean="0"/>
              <a:t>2015-1-20</a:t>
            </a:fld>
            <a:endParaRPr lang="zh-CN" altLang="en-US"/>
          </a:p>
        </p:txBody>
      </p:sp>
      <p:sp>
        <p:nvSpPr>
          <p:cNvPr id="3" name="页脚占位符 2"/>
          <p:cNvSpPr>
            <a:spLocks noGrp="1"/>
          </p:cNvSpPr>
          <p:nvPr>
            <p:ph type="ftr" sz="quarter" idx="11"/>
          </p:nvPr>
        </p:nvSpPr>
        <p:spPr/>
        <p:txBody>
          <a:bodyPr/>
          <a:lstStyle/>
          <a:p>
            <a:r>
              <a:rPr lang="en-GB" altLang="zh-CN" smtClean="0"/>
              <a:t>S2-150294</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7E88970-C01F-4D96-90B3-1C1229917273}" type="datetime1">
              <a:rPr lang="zh-CN" altLang="en-US" smtClean="0"/>
              <a:t>2015-1-20</a:t>
            </a:fld>
            <a:endParaRPr lang="zh-CN" altLang="en-US"/>
          </a:p>
        </p:txBody>
      </p:sp>
      <p:sp>
        <p:nvSpPr>
          <p:cNvPr id="6" name="页脚占位符 5"/>
          <p:cNvSpPr>
            <a:spLocks noGrp="1"/>
          </p:cNvSpPr>
          <p:nvPr>
            <p:ph type="ftr" sz="quarter" idx="11"/>
          </p:nvPr>
        </p:nvSpPr>
        <p:spPr/>
        <p:txBody>
          <a:bodyPr/>
          <a:lstStyle/>
          <a:p>
            <a:r>
              <a:rPr lang="en-GB" altLang="zh-CN" smtClean="0"/>
              <a:t>S2-150294</a:t>
            </a:r>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526B54D-D6A2-49D7-A002-C2FF64E40A5D}" type="datetime1">
              <a:rPr lang="zh-CN" altLang="en-US" smtClean="0"/>
              <a:t>2015-1-20</a:t>
            </a:fld>
            <a:endParaRPr lang="zh-CN" altLang="en-US"/>
          </a:p>
        </p:txBody>
      </p:sp>
      <p:sp>
        <p:nvSpPr>
          <p:cNvPr id="6" name="页脚占位符 5"/>
          <p:cNvSpPr>
            <a:spLocks noGrp="1"/>
          </p:cNvSpPr>
          <p:nvPr>
            <p:ph type="ftr" sz="quarter" idx="11"/>
          </p:nvPr>
        </p:nvSpPr>
        <p:spPr/>
        <p:txBody>
          <a:bodyPr/>
          <a:lstStyle/>
          <a:p>
            <a:r>
              <a:rPr lang="en-GB" altLang="zh-CN" smtClean="0"/>
              <a:t>S2-150294</a:t>
            </a:r>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B488D5-D320-4397-A921-DF196DE3DF8F}" type="datetime1">
              <a:rPr lang="zh-CN" altLang="en-US" smtClean="0"/>
              <a:t>2015-1-20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altLang="zh-CN" smtClean="0"/>
              <a:t>S2-150294</a:t>
            </a: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16024" y="908721"/>
            <a:ext cx="8676456" cy="2691730"/>
          </a:xfrm>
        </p:spPr>
        <p:txBody>
          <a:bodyPr>
            <a:normAutofit fontScale="90000"/>
          </a:bodyPr>
          <a:lstStyle/>
          <a:p>
            <a:r>
              <a:rPr lang="en-US" altLang="zh-CN" dirty="0" smtClean="0"/>
              <a:t>Problems and solutions </a:t>
            </a:r>
            <a:br>
              <a:rPr lang="en-US" altLang="zh-CN" dirty="0" smtClean="0"/>
            </a:br>
            <a:r>
              <a:rPr lang="en-US" altLang="zh-CN" dirty="0" smtClean="0"/>
              <a:t>for Co-existing of </a:t>
            </a:r>
            <a:br>
              <a:rPr lang="en-US" altLang="zh-CN" dirty="0" smtClean="0"/>
            </a:br>
            <a:r>
              <a:rPr lang="en-US" altLang="zh-CN" dirty="0" smtClean="0"/>
              <a:t>“</a:t>
            </a:r>
            <a:r>
              <a:rPr lang="en-US" altLang="zh-CN" dirty="0" err="1" smtClean="0"/>
              <a:t>SMSoverSGs</a:t>
            </a:r>
            <a:r>
              <a:rPr lang="en-US" altLang="zh-CN" dirty="0" smtClean="0"/>
              <a:t>”, “</a:t>
            </a:r>
            <a:r>
              <a:rPr lang="en-US" altLang="zh-CN" dirty="0" err="1" smtClean="0"/>
              <a:t>SMSinSGSN</a:t>
            </a:r>
            <a:r>
              <a:rPr lang="en-US" altLang="zh-CN" dirty="0" smtClean="0"/>
              <a:t>”, “</a:t>
            </a:r>
            <a:r>
              <a:rPr lang="en-US" altLang="zh-CN" dirty="0" err="1" smtClean="0"/>
              <a:t>SMSinMME</a:t>
            </a:r>
            <a:r>
              <a:rPr lang="en-US" altLang="zh-CN" dirty="0" smtClean="0"/>
              <a:t>”</a:t>
            </a:r>
            <a:endParaRPr lang="zh-CN" altLang="en-US" dirty="0"/>
          </a:p>
        </p:txBody>
      </p:sp>
      <p:sp>
        <p:nvSpPr>
          <p:cNvPr id="3" name="副标题 2"/>
          <p:cNvSpPr>
            <a:spLocks noGrp="1"/>
          </p:cNvSpPr>
          <p:nvPr>
            <p:ph type="subTitle" idx="1"/>
          </p:nvPr>
        </p:nvSpPr>
        <p:spPr>
          <a:xfrm>
            <a:off x="1371600" y="4941168"/>
            <a:ext cx="6400800" cy="697632"/>
          </a:xfrm>
        </p:spPr>
        <p:txBody>
          <a:bodyPr/>
          <a:lstStyle/>
          <a:p>
            <a:r>
              <a:rPr lang="en-US" altLang="zh-CN" dirty="0" smtClean="0">
                <a:solidFill>
                  <a:schemeClr val="tx1"/>
                </a:solidFill>
              </a:rPr>
              <a:t>CATT</a:t>
            </a:r>
            <a:endParaRPr lang="zh-CN" altLang="en-US" dirty="0">
              <a:solidFill>
                <a:schemeClr val="tx1"/>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a:t>
            </a:fld>
            <a:endParaRPr lang="zh-CN" altLang="en-US"/>
          </a:p>
        </p:txBody>
      </p:sp>
      <p:sp>
        <p:nvSpPr>
          <p:cNvPr id="5" name="页脚占位符 4"/>
          <p:cNvSpPr>
            <a:spLocks noGrp="1"/>
          </p:cNvSpPr>
          <p:nvPr>
            <p:ph type="ftr" sz="quarter" idx="11"/>
          </p:nvPr>
        </p:nvSpPr>
        <p:spPr/>
        <p:txBody>
          <a:bodyPr/>
          <a:lstStyle/>
          <a:p>
            <a:r>
              <a:rPr lang="en-GB" altLang="zh-CN" smtClean="0"/>
              <a:t>S2-150294</a:t>
            </a:r>
            <a:endParaRPr lang="zh-CN" altLang="en-US" dirty="0"/>
          </a:p>
        </p:txBody>
      </p:sp>
      <p:sp>
        <p:nvSpPr>
          <p:cNvPr id="6" name="日期占位符 5"/>
          <p:cNvSpPr>
            <a:spLocks noGrp="1"/>
          </p:cNvSpPr>
          <p:nvPr>
            <p:ph type="dt" sz="half" idx="10"/>
          </p:nvPr>
        </p:nvSpPr>
        <p:spPr/>
        <p:txBody>
          <a:bodyPr/>
          <a:lstStyle/>
          <a:p>
            <a:fld id="{19DE5F88-6A11-478D-A261-D5F267186165}" type="datetime1">
              <a:rPr lang="zh-CN" altLang="en-US" smtClean="0"/>
              <a:t>2015-1-20</a:t>
            </a:fld>
            <a:endParaRPr lang="zh-CN" alt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53752"/>
            <a:ext cx="8229600" cy="638944"/>
          </a:xfrm>
        </p:spPr>
        <p:txBody>
          <a:bodyPr>
            <a:normAutofit fontScale="90000"/>
          </a:bodyPr>
          <a:lstStyle/>
          <a:p>
            <a:r>
              <a:rPr lang="en-US" altLang="zh-CN" dirty="0" smtClean="0"/>
              <a:t>Possible Co-existing Scenarios</a:t>
            </a:r>
            <a:endParaRPr lang="zh-CN" altLang="en-US" dirty="0"/>
          </a:p>
        </p:txBody>
      </p:sp>
      <p:graphicFrame>
        <p:nvGraphicFramePr>
          <p:cNvPr id="5" name="表格 4"/>
          <p:cNvGraphicFramePr>
            <a:graphicFrameLocks noGrp="1"/>
          </p:cNvGraphicFramePr>
          <p:nvPr/>
        </p:nvGraphicFramePr>
        <p:xfrm>
          <a:off x="179512" y="915536"/>
          <a:ext cx="8568952" cy="2743200"/>
        </p:xfrm>
        <a:graphic>
          <a:graphicData uri="http://schemas.openxmlformats.org/drawingml/2006/table">
            <a:tbl>
              <a:tblPr firstRow="1" bandRow="1">
                <a:tableStyleId>{5C22544A-7EE6-4342-B048-85BDC9FD1C3A}</a:tableStyleId>
              </a:tblPr>
              <a:tblGrid>
                <a:gridCol w="1656184"/>
                <a:gridCol w="3104345"/>
                <a:gridCol w="3808423"/>
              </a:tblGrid>
              <a:tr h="893357">
                <a:tc>
                  <a:txBody>
                    <a:bodyPr/>
                    <a:lstStyle/>
                    <a:p>
                      <a:endParaRPr lang="zh-CN" altLang="en-US" dirty="0"/>
                    </a:p>
                  </a:txBody>
                  <a:tcPr/>
                </a:tc>
                <a:tc>
                  <a:txBody>
                    <a:bodyPr/>
                    <a:lstStyle/>
                    <a:p>
                      <a:pPr algn="ctr"/>
                      <a:r>
                        <a:rPr lang="en-US" altLang="zh-CN" dirty="0" smtClean="0"/>
                        <a:t>SMS in SGSN</a:t>
                      </a:r>
                    </a:p>
                    <a:p>
                      <a:pPr algn="ctr"/>
                      <a:r>
                        <a:rPr lang="en-US" altLang="zh-CN" dirty="0" smtClean="0"/>
                        <a:t>used</a:t>
                      </a:r>
                      <a:endParaRPr lang="zh-CN" altLang="en-US" dirty="0"/>
                    </a:p>
                  </a:txBody>
                  <a:tcPr/>
                </a:tc>
                <a:tc>
                  <a:txBody>
                    <a:bodyPr/>
                    <a:lstStyle/>
                    <a:p>
                      <a:pPr algn="ctr"/>
                      <a:r>
                        <a:rPr lang="en-US" altLang="zh-CN" dirty="0" smtClean="0"/>
                        <a:t>SMS in SGSN</a:t>
                      </a:r>
                    </a:p>
                    <a:p>
                      <a:pPr algn="ctr"/>
                      <a:r>
                        <a:rPr lang="en-US" altLang="zh-CN" dirty="0" smtClean="0"/>
                        <a:t>Not supported,  i.e. SGSN in CSFB configuration</a:t>
                      </a:r>
                      <a:r>
                        <a:rPr lang="en-US" altLang="zh-CN" baseline="0" dirty="0" smtClean="0"/>
                        <a:t> used. </a:t>
                      </a:r>
                      <a:endParaRPr lang="zh-CN" altLang="en-US" dirty="0" smtClean="0"/>
                    </a:p>
                  </a:txBody>
                  <a:tcPr/>
                </a:tc>
              </a:tr>
              <a:tr h="893357">
                <a:tc>
                  <a:txBody>
                    <a:bodyPr/>
                    <a:lstStyle/>
                    <a:p>
                      <a:r>
                        <a:rPr lang="en-US" altLang="zh-CN" dirty="0" smtClean="0"/>
                        <a:t>SMS in MME</a:t>
                      </a:r>
                    </a:p>
                    <a:p>
                      <a:r>
                        <a:rPr lang="en-US" altLang="zh-CN" dirty="0" smtClean="0"/>
                        <a:t>used</a:t>
                      </a:r>
                      <a:endParaRPr lang="zh-CN" altLang="en-US" dirty="0"/>
                    </a:p>
                  </a:txBody>
                  <a:tcPr/>
                </a:tc>
                <a:tc>
                  <a:txBody>
                    <a:bodyPr/>
                    <a:lstStyle/>
                    <a:p>
                      <a:r>
                        <a:rPr lang="en-US" altLang="zh-CN" b="1" dirty="0" smtClean="0"/>
                        <a:t>Scenario</a:t>
                      </a:r>
                      <a:r>
                        <a:rPr lang="en-US" altLang="zh-CN" b="1" baseline="0" dirty="0" smtClean="0"/>
                        <a:t> 1: </a:t>
                      </a:r>
                    </a:p>
                    <a:p>
                      <a:r>
                        <a:rPr lang="en-US" altLang="zh-CN" baseline="0" dirty="0" smtClean="0"/>
                        <a:t>Whole NW support “PS only” </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b="1" dirty="0" smtClean="0"/>
                        <a:t>Scenario</a:t>
                      </a:r>
                      <a:r>
                        <a:rPr lang="en-US" altLang="zh-CN" b="1" baseline="0" dirty="0" smtClean="0"/>
                        <a:t> 2: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b="1" baseline="0" dirty="0" smtClean="0"/>
                        <a:t>SGSN in CSFB configuration</a:t>
                      </a:r>
                      <a:endParaRPr lang="zh-CN" altLang="en-US" b="1" dirty="0" smtClean="0"/>
                    </a:p>
                    <a:p>
                      <a:endParaRPr lang="zh-CN" altLang="en-US" dirty="0"/>
                    </a:p>
                  </a:txBody>
                  <a:tcPr/>
                </a:tc>
              </a:tr>
              <a:tr h="893357">
                <a:tc>
                  <a:txBody>
                    <a:bodyPr/>
                    <a:lstStyle/>
                    <a:p>
                      <a:r>
                        <a:rPr lang="en-US" altLang="zh-CN" dirty="0" smtClean="0"/>
                        <a:t>SMS in MME</a:t>
                      </a:r>
                    </a:p>
                    <a:p>
                      <a:r>
                        <a:rPr lang="en-US" altLang="zh-CN" dirty="0" smtClean="0"/>
                        <a:t>Not supported</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b="1" dirty="0" smtClean="0"/>
                        <a:t>Scenario</a:t>
                      </a:r>
                      <a:r>
                        <a:rPr lang="en-US" altLang="zh-CN" b="1" baseline="0" dirty="0" smtClean="0"/>
                        <a:t> 3: </a:t>
                      </a:r>
                      <a:endParaRPr lang="zh-CN" altLang="en-US" b="1" dirty="0" smtClean="0"/>
                    </a:p>
                    <a:p>
                      <a:r>
                        <a:rPr lang="en-US" altLang="zh-CN" b="1" dirty="0" smtClean="0"/>
                        <a:t>SMS</a:t>
                      </a:r>
                      <a:r>
                        <a:rPr lang="en-US" altLang="zh-CN" b="1" baseline="0" dirty="0" smtClean="0"/>
                        <a:t> over SGs used at LTE side; </a:t>
                      </a:r>
                      <a:endParaRPr lang="zh-CN" altLang="en-US"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b="1" dirty="0" smtClean="0"/>
                        <a:t>Scenario</a:t>
                      </a:r>
                      <a:r>
                        <a:rPr lang="en-US" altLang="zh-CN" b="1" baseline="0" dirty="0" smtClean="0"/>
                        <a:t> 4: </a:t>
                      </a:r>
                      <a:endParaRPr lang="en-US" altLang="zh-CN" b="1" dirty="0" smtClean="0"/>
                    </a:p>
                    <a:p>
                      <a:r>
                        <a:rPr lang="en-US" altLang="zh-CN" dirty="0" smtClean="0"/>
                        <a:t>Current</a:t>
                      </a:r>
                      <a:r>
                        <a:rPr lang="en-US" altLang="zh-CN" baseline="0" dirty="0" smtClean="0"/>
                        <a:t> CSFB setting, without PS only features. </a:t>
                      </a:r>
                      <a:endParaRPr lang="zh-CN" altLang="en-US" dirty="0"/>
                    </a:p>
                  </a:txBody>
                  <a:tcPr/>
                </a:tc>
              </a:tr>
            </a:tbl>
          </a:graphicData>
        </a:graphic>
      </p:graphicFrame>
      <p:sp>
        <p:nvSpPr>
          <p:cNvPr id="4" name="内容占位符 2"/>
          <p:cNvSpPr>
            <a:spLocks noGrp="1"/>
          </p:cNvSpPr>
          <p:nvPr>
            <p:ph idx="1"/>
          </p:nvPr>
        </p:nvSpPr>
        <p:spPr>
          <a:xfrm>
            <a:off x="179512" y="3789040"/>
            <a:ext cx="8964488" cy="4525963"/>
          </a:xfrm>
        </p:spPr>
        <p:txBody>
          <a:bodyPr>
            <a:normAutofit/>
          </a:bodyPr>
          <a:lstStyle/>
          <a:p>
            <a:r>
              <a:rPr lang="en-US" altLang="zh-CN" sz="2400" dirty="0" smtClean="0"/>
              <a:t>Scenario 3:</a:t>
            </a:r>
          </a:p>
          <a:p>
            <a:pPr lvl="1"/>
            <a:r>
              <a:rPr lang="en-US" altLang="zh-CN" sz="2000" dirty="0" smtClean="0"/>
              <a:t>Activate ISR for “PS only” UE, if SMS in SGSN is used for this UE;</a:t>
            </a:r>
            <a:endParaRPr lang="en-US" altLang="zh-CN" sz="2400" dirty="0" smtClean="0"/>
          </a:p>
          <a:p>
            <a:r>
              <a:rPr lang="en-US" altLang="zh-CN" sz="2400" dirty="0" smtClean="0"/>
              <a:t>Scenario 1 :</a:t>
            </a:r>
          </a:p>
          <a:p>
            <a:pPr lvl="1"/>
            <a:r>
              <a:rPr lang="en-US" altLang="zh-CN" sz="2000" dirty="0" smtClean="0"/>
              <a:t>Theoretically exists in Spec now, but in future, may be popular due to 1) the increase of “PS only” devices, and 2) CS domain phased out gradually; </a:t>
            </a:r>
          </a:p>
          <a:p>
            <a:pPr lvl="1"/>
            <a:r>
              <a:rPr lang="en-US" altLang="zh-CN" sz="2000" dirty="0" smtClean="0"/>
              <a:t>Thus we propose that:</a:t>
            </a:r>
          </a:p>
          <a:p>
            <a:pPr lvl="2"/>
            <a:r>
              <a:rPr lang="en-US" altLang="zh-CN" sz="1600" b="1" i="1" dirty="0" smtClean="0"/>
              <a:t>If SMS in MME is used for a UE, this MME also activated ISR for this UE</a:t>
            </a:r>
          </a:p>
          <a:p>
            <a:endParaRPr lang="en-US" altLang="zh-CN" dirty="0" smtClean="0"/>
          </a:p>
          <a:p>
            <a:pPr lvl="1"/>
            <a:endParaRPr lang="en-US" altLang="zh-CN" sz="2400" dirty="0" smtClean="0"/>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10</a:t>
            </a:fld>
            <a:endParaRPr lang="zh-CN" altLang="en-US" dirty="0"/>
          </a:p>
        </p:txBody>
      </p:sp>
      <p:sp>
        <p:nvSpPr>
          <p:cNvPr id="7" name="页脚占位符 6"/>
          <p:cNvSpPr>
            <a:spLocks noGrp="1"/>
          </p:cNvSpPr>
          <p:nvPr>
            <p:ph type="ftr" sz="quarter" idx="11"/>
          </p:nvPr>
        </p:nvSpPr>
        <p:spPr/>
        <p:txBody>
          <a:bodyPr/>
          <a:lstStyle/>
          <a:p>
            <a:r>
              <a:rPr lang="en-US" altLang="zh-CN" smtClean="0"/>
              <a:t>S2-150294</a:t>
            </a:r>
            <a:endParaRPr lang="zh-CN" altLang="en-US" dirty="0"/>
          </a:p>
        </p:txBody>
      </p:sp>
      <p:sp>
        <p:nvSpPr>
          <p:cNvPr id="8" name="日期占位符 7"/>
          <p:cNvSpPr>
            <a:spLocks noGrp="1"/>
          </p:cNvSpPr>
          <p:nvPr>
            <p:ph type="dt" sz="half" idx="10"/>
          </p:nvPr>
        </p:nvSpPr>
        <p:spPr/>
        <p:txBody>
          <a:bodyPr/>
          <a:lstStyle/>
          <a:p>
            <a:fld id="{69F62340-4698-442B-9A7D-4571271BDF01}" type="datetime1">
              <a:rPr lang="zh-CN" altLang="en-US" smtClean="0"/>
              <a:t>2015-1-20</a:t>
            </a:fld>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7384"/>
            <a:ext cx="9144000" cy="864096"/>
          </a:xfrm>
        </p:spPr>
        <p:txBody>
          <a:bodyPr>
            <a:normAutofit fontScale="90000"/>
          </a:bodyPr>
          <a:lstStyle/>
          <a:p>
            <a:r>
              <a:rPr lang="en-US" altLang="zh-CN" sz="2800" dirty="0" smtClean="0"/>
              <a:t>#1: “SMS in SGSN” and “SMS in MME”   Co-existing Scenario,</a:t>
            </a:r>
            <a:br>
              <a:rPr lang="en-US" altLang="zh-CN" sz="2800" dirty="0" smtClean="0"/>
            </a:br>
            <a:r>
              <a:rPr lang="en-US" altLang="zh-CN" sz="2800" dirty="0" smtClean="0"/>
              <a:t>with S3 enhancements ( i.e. option 2 to P1.1, option1 to P1.2 )</a:t>
            </a:r>
            <a:endParaRPr lang="zh-CN" altLang="en-US" sz="2800" dirty="0"/>
          </a:p>
        </p:txBody>
      </p:sp>
      <p:sp>
        <p:nvSpPr>
          <p:cNvPr id="75" name="TextBox 74"/>
          <p:cNvSpPr txBox="1"/>
          <p:nvPr/>
        </p:nvSpPr>
        <p:spPr>
          <a:xfrm>
            <a:off x="0" y="3933056"/>
            <a:ext cx="8784976" cy="2585323"/>
          </a:xfrm>
          <a:prstGeom prst="rect">
            <a:avLst/>
          </a:prstGeom>
          <a:noFill/>
        </p:spPr>
        <p:txBody>
          <a:bodyPr wrap="square" rtlCol="0">
            <a:spAutoFit/>
          </a:bodyPr>
          <a:lstStyle/>
          <a:p>
            <a:pPr>
              <a:buFont typeface="Arial" pitchFamily="34" charset="0"/>
              <a:buChar char="•"/>
            </a:pPr>
            <a:r>
              <a:rPr lang="en-US" altLang="zh-CN" dirty="0" smtClean="0"/>
              <a:t>    UE attach in GERAN/UTRAN, then combined TA/LA in E-UTRAN and get ISR activated, on network side, SMS in MME is used for this UE;</a:t>
            </a:r>
          </a:p>
          <a:p>
            <a:pPr>
              <a:buFont typeface="Arial" pitchFamily="34" charset="0"/>
              <a:buChar char="•"/>
            </a:pPr>
            <a:r>
              <a:rPr lang="en-US" altLang="zh-CN" dirty="0" smtClean="0"/>
              <a:t>    UE camped in GERAN/UTRAN, and  the SMS-GMSC use MME as first route to delivery MT-SMS(Step (1) ); MME also forward received MT-SMS to SGSN Step (3) ; both MME and SGSN page UE at E-UTRAN and GERAN/UTRAN(step (2) and (4) ); UE response to SGSN(Step(5)) to get MT-SMS, then SGSN report back to MME that forwarded SMS has been delivered successfully(Step (6)).</a:t>
            </a:r>
          </a:p>
          <a:p>
            <a:pPr>
              <a:buFont typeface="Arial" pitchFamily="34" charset="0"/>
              <a:buChar char="•"/>
            </a:pPr>
            <a:r>
              <a:rPr lang="en-US" altLang="zh-CN" dirty="0" smtClean="0"/>
              <a:t>    If SMS-GMSC first delivery MT-SMS to SGSN, in such case, SGSN will also forward MT-SMS to MME;</a:t>
            </a:r>
          </a:p>
        </p:txBody>
      </p:sp>
      <p:sp>
        <p:nvSpPr>
          <p:cNvPr id="34" name="矩形 33"/>
          <p:cNvSpPr/>
          <p:nvPr/>
        </p:nvSpPr>
        <p:spPr>
          <a:xfrm>
            <a:off x="1115616" y="1268760"/>
            <a:ext cx="108012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E-UTRAN</a:t>
            </a:r>
            <a:endParaRPr lang="zh-CN" altLang="en-US" dirty="0">
              <a:solidFill>
                <a:schemeClr val="tx1"/>
              </a:solidFill>
            </a:endParaRPr>
          </a:p>
        </p:txBody>
      </p:sp>
      <p:sp>
        <p:nvSpPr>
          <p:cNvPr id="35" name="矩形 34"/>
          <p:cNvSpPr/>
          <p:nvPr/>
        </p:nvSpPr>
        <p:spPr>
          <a:xfrm>
            <a:off x="1115616" y="2996952"/>
            <a:ext cx="108012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GERAN/</a:t>
            </a:r>
          </a:p>
          <a:p>
            <a:pPr algn="ctr"/>
            <a:r>
              <a:rPr lang="en-US" altLang="zh-CN" dirty="0" smtClean="0">
                <a:solidFill>
                  <a:schemeClr val="tx1"/>
                </a:solidFill>
              </a:rPr>
              <a:t>UTRAN</a:t>
            </a:r>
            <a:endParaRPr lang="zh-CN" altLang="en-US" dirty="0">
              <a:solidFill>
                <a:schemeClr val="tx1"/>
              </a:solidFill>
            </a:endParaRPr>
          </a:p>
        </p:txBody>
      </p:sp>
      <p:sp>
        <p:nvSpPr>
          <p:cNvPr id="36" name="矩形 35"/>
          <p:cNvSpPr/>
          <p:nvPr/>
        </p:nvSpPr>
        <p:spPr>
          <a:xfrm>
            <a:off x="2699792" y="1268760"/>
            <a:ext cx="1296144"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MME  .</a:t>
            </a:r>
            <a:endParaRPr lang="zh-CN" altLang="en-US" dirty="0">
              <a:solidFill>
                <a:schemeClr val="tx1"/>
              </a:solidFill>
            </a:endParaRPr>
          </a:p>
        </p:txBody>
      </p:sp>
      <p:sp>
        <p:nvSpPr>
          <p:cNvPr id="37" name="矩形 36"/>
          <p:cNvSpPr/>
          <p:nvPr/>
        </p:nvSpPr>
        <p:spPr>
          <a:xfrm>
            <a:off x="2699792" y="2996952"/>
            <a:ext cx="1296144"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SGSN</a:t>
            </a:r>
            <a:r>
              <a:rPr lang="zh-CN" altLang="en-US" dirty="0" smtClean="0">
                <a:solidFill>
                  <a:schemeClr val="tx1"/>
                </a:solidFill>
              </a:rPr>
              <a:t>      </a:t>
            </a:r>
            <a:r>
              <a:rPr lang="en-US" altLang="zh-CN" dirty="0" smtClean="0">
                <a:solidFill>
                  <a:schemeClr val="tx1"/>
                </a:solidFill>
              </a:rPr>
              <a:t>.</a:t>
            </a:r>
          </a:p>
        </p:txBody>
      </p:sp>
      <p:sp>
        <p:nvSpPr>
          <p:cNvPr id="38" name="矩形 37"/>
          <p:cNvSpPr/>
          <p:nvPr/>
        </p:nvSpPr>
        <p:spPr>
          <a:xfrm>
            <a:off x="6012160" y="1268760"/>
            <a:ext cx="1728192"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HSS</a:t>
            </a:r>
            <a:endParaRPr lang="zh-CN" altLang="en-US" dirty="0">
              <a:solidFill>
                <a:schemeClr val="tx1"/>
              </a:solidFill>
            </a:endParaRPr>
          </a:p>
        </p:txBody>
      </p:sp>
      <p:sp>
        <p:nvSpPr>
          <p:cNvPr id="39" name="矩形 38"/>
          <p:cNvSpPr/>
          <p:nvPr/>
        </p:nvSpPr>
        <p:spPr>
          <a:xfrm>
            <a:off x="6012160" y="2780928"/>
            <a:ext cx="1728192" cy="10801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SMS-GMSC/</a:t>
            </a:r>
          </a:p>
          <a:p>
            <a:pPr algn="ctr"/>
            <a:r>
              <a:rPr lang="en-US" altLang="zh-CN" dirty="0" smtClean="0">
                <a:solidFill>
                  <a:schemeClr val="tx1"/>
                </a:solidFill>
              </a:rPr>
              <a:t>IWMSC/</a:t>
            </a:r>
          </a:p>
          <a:p>
            <a:pPr algn="ctr"/>
            <a:r>
              <a:rPr lang="en-US" altLang="zh-CN" dirty="0" smtClean="0">
                <a:solidFill>
                  <a:schemeClr val="tx1"/>
                </a:solidFill>
              </a:rPr>
              <a:t>SMS Router</a:t>
            </a:r>
            <a:endParaRPr lang="zh-CN" altLang="en-US" dirty="0">
              <a:solidFill>
                <a:schemeClr val="tx1"/>
              </a:solidFill>
            </a:endParaRPr>
          </a:p>
        </p:txBody>
      </p:sp>
      <p:cxnSp>
        <p:nvCxnSpPr>
          <p:cNvPr id="40" name="直接连接符 39"/>
          <p:cNvCxnSpPr>
            <a:stCxn id="36" idx="3"/>
            <a:endCxn id="38" idx="1"/>
          </p:cNvCxnSpPr>
          <p:nvPr/>
        </p:nvCxnSpPr>
        <p:spPr>
          <a:xfrm>
            <a:off x="3995936" y="1592796"/>
            <a:ext cx="20162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37" idx="3"/>
            <a:endCxn id="38" idx="1"/>
          </p:cNvCxnSpPr>
          <p:nvPr/>
        </p:nvCxnSpPr>
        <p:spPr>
          <a:xfrm flipV="1">
            <a:off x="3995936" y="1592796"/>
            <a:ext cx="2016224" cy="17281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34" idx="3"/>
            <a:endCxn id="36" idx="1"/>
          </p:cNvCxnSpPr>
          <p:nvPr/>
        </p:nvCxnSpPr>
        <p:spPr>
          <a:xfrm>
            <a:off x="2195736" y="1592796"/>
            <a:ext cx="5040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35" idx="3"/>
            <a:endCxn id="37" idx="1"/>
          </p:cNvCxnSpPr>
          <p:nvPr/>
        </p:nvCxnSpPr>
        <p:spPr>
          <a:xfrm>
            <a:off x="2195736" y="3320988"/>
            <a:ext cx="5040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37" idx="0"/>
            <a:endCxn id="36" idx="2"/>
          </p:cNvCxnSpPr>
          <p:nvPr/>
        </p:nvCxnSpPr>
        <p:spPr>
          <a:xfrm flipV="1">
            <a:off x="3347864" y="1916832"/>
            <a:ext cx="0" cy="10801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36" idx="3"/>
            <a:endCxn id="39" idx="1"/>
          </p:cNvCxnSpPr>
          <p:nvPr/>
        </p:nvCxnSpPr>
        <p:spPr>
          <a:xfrm>
            <a:off x="3995936" y="1592796"/>
            <a:ext cx="2016224" cy="17281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37" idx="3"/>
            <a:endCxn id="39" idx="1"/>
          </p:cNvCxnSpPr>
          <p:nvPr/>
        </p:nvCxnSpPr>
        <p:spPr>
          <a:xfrm>
            <a:off x="3995936" y="3320988"/>
            <a:ext cx="20162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38" idx="2"/>
            <a:endCxn id="39" idx="0"/>
          </p:cNvCxnSpPr>
          <p:nvPr/>
        </p:nvCxnSpPr>
        <p:spPr>
          <a:xfrm>
            <a:off x="6876256" y="1916832"/>
            <a:ext cx="0" cy="86409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4644008" y="1484784"/>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4413949" y="1124744"/>
            <a:ext cx="518091" cy="369332"/>
          </a:xfrm>
          <a:prstGeom prst="rect">
            <a:avLst/>
          </a:prstGeom>
          <a:noFill/>
        </p:spPr>
        <p:txBody>
          <a:bodyPr wrap="none" rtlCol="0">
            <a:spAutoFit/>
          </a:bodyPr>
          <a:lstStyle/>
          <a:p>
            <a:r>
              <a:rPr lang="en-US" altLang="zh-CN" dirty="0" smtClean="0"/>
              <a:t>S6a</a:t>
            </a:r>
            <a:endParaRPr lang="zh-CN" altLang="en-US" dirty="0"/>
          </a:p>
        </p:txBody>
      </p:sp>
      <p:cxnSp>
        <p:nvCxnSpPr>
          <p:cNvPr id="58" name="直接连接符 57"/>
          <p:cNvCxnSpPr/>
          <p:nvPr/>
        </p:nvCxnSpPr>
        <p:spPr>
          <a:xfrm>
            <a:off x="4932040" y="3140968"/>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3779912" y="2555612"/>
            <a:ext cx="833883" cy="369332"/>
          </a:xfrm>
          <a:prstGeom prst="rect">
            <a:avLst/>
          </a:prstGeom>
          <a:noFill/>
        </p:spPr>
        <p:txBody>
          <a:bodyPr wrap="none" rtlCol="0">
            <a:spAutoFit/>
          </a:bodyPr>
          <a:lstStyle/>
          <a:p>
            <a:r>
              <a:rPr lang="en-US" altLang="zh-CN" dirty="0" smtClean="0"/>
              <a:t>S6a/</a:t>
            </a:r>
            <a:r>
              <a:rPr lang="en-US" altLang="zh-CN" dirty="0" err="1" smtClean="0"/>
              <a:t>Gr</a:t>
            </a:r>
            <a:endParaRPr lang="zh-CN" altLang="en-US" dirty="0"/>
          </a:p>
        </p:txBody>
      </p:sp>
      <p:cxnSp>
        <p:nvCxnSpPr>
          <p:cNvPr id="61" name="直接连接符 60"/>
          <p:cNvCxnSpPr/>
          <p:nvPr/>
        </p:nvCxnSpPr>
        <p:spPr>
          <a:xfrm flipH="1">
            <a:off x="4355976" y="1844824"/>
            <a:ext cx="158051" cy="2160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4085842" y="1988840"/>
            <a:ext cx="558166" cy="369332"/>
          </a:xfrm>
          <a:prstGeom prst="rect">
            <a:avLst/>
          </a:prstGeom>
          <a:noFill/>
        </p:spPr>
        <p:txBody>
          <a:bodyPr wrap="none" rtlCol="0">
            <a:spAutoFit/>
          </a:bodyPr>
          <a:lstStyle/>
          <a:p>
            <a:r>
              <a:rPr lang="en-US" altLang="zh-CN" dirty="0" err="1" smtClean="0"/>
              <a:t>SGd</a:t>
            </a:r>
            <a:endParaRPr lang="zh-CN" altLang="en-US" dirty="0"/>
          </a:p>
        </p:txBody>
      </p:sp>
      <p:cxnSp>
        <p:nvCxnSpPr>
          <p:cNvPr id="64" name="直接连接符 63"/>
          <p:cNvCxnSpPr/>
          <p:nvPr/>
        </p:nvCxnSpPr>
        <p:spPr>
          <a:xfrm>
            <a:off x="4355975" y="2852936"/>
            <a:ext cx="216025"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TextBox 66"/>
          <p:cNvSpPr txBox="1"/>
          <p:nvPr/>
        </p:nvSpPr>
        <p:spPr>
          <a:xfrm>
            <a:off x="4932040" y="2924944"/>
            <a:ext cx="452368" cy="369332"/>
          </a:xfrm>
          <a:prstGeom prst="rect">
            <a:avLst/>
          </a:prstGeom>
          <a:noFill/>
        </p:spPr>
        <p:txBody>
          <a:bodyPr wrap="none" rtlCol="0">
            <a:spAutoFit/>
          </a:bodyPr>
          <a:lstStyle/>
          <a:p>
            <a:r>
              <a:rPr lang="en-US" altLang="zh-CN" dirty="0" err="1" smtClean="0"/>
              <a:t>Gd</a:t>
            </a:r>
            <a:endParaRPr lang="zh-CN" altLang="en-US" dirty="0"/>
          </a:p>
        </p:txBody>
      </p:sp>
      <p:sp>
        <p:nvSpPr>
          <p:cNvPr id="68" name="TextBox 67"/>
          <p:cNvSpPr txBox="1"/>
          <p:nvPr/>
        </p:nvSpPr>
        <p:spPr>
          <a:xfrm>
            <a:off x="7020272" y="2123564"/>
            <a:ext cx="718466" cy="369332"/>
          </a:xfrm>
          <a:prstGeom prst="rect">
            <a:avLst/>
          </a:prstGeom>
          <a:noFill/>
        </p:spPr>
        <p:txBody>
          <a:bodyPr wrap="none" rtlCol="0">
            <a:spAutoFit/>
          </a:bodyPr>
          <a:lstStyle/>
          <a:p>
            <a:r>
              <a:rPr lang="en-US" altLang="zh-CN" dirty="0" smtClean="0"/>
              <a:t>S6c/C</a:t>
            </a:r>
            <a:endParaRPr lang="zh-CN" altLang="en-US" dirty="0"/>
          </a:p>
        </p:txBody>
      </p:sp>
      <p:cxnSp>
        <p:nvCxnSpPr>
          <p:cNvPr id="69" name="直接连接符 68"/>
          <p:cNvCxnSpPr/>
          <p:nvPr/>
        </p:nvCxnSpPr>
        <p:spPr>
          <a:xfrm>
            <a:off x="6732240" y="2276872"/>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3203848" y="2420888"/>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TextBox 70"/>
          <p:cNvSpPr txBox="1"/>
          <p:nvPr/>
        </p:nvSpPr>
        <p:spPr>
          <a:xfrm>
            <a:off x="3419872" y="2204864"/>
            <a:ext cx="407484" cy="369332"/>
          </a:xfrm>
          <a:prstGeom prst="rect">
            <a:avLst/>
          </a:prstGeom>
          <a:noFill/>
        </p:spPr>
        <p:txBody>
          <a:bodyPr wrap="none" rtlCol="0">
            <a:spAutoFit/>
          </a:bodyPr>
          <a:lstStyle/>
          <a:p>
            <a:r>
              <a:rPr lang="en-US" altLang="zh-CN" dirty="0" smtClean="0"/>
              <a:t>S3</a:t>
            </a:r>
            <a:endParaRPr lang="zh-CN" altLang="en-US" dirty="0"/>
          </a:p>
        </p:txBody>
      </p:sp>
      <p:pic>
        <p:nvPicPr>
          <p:cNvPr id="72" name="Picture 2"/>
          <p:cNvPicPr>
            <a:picLocks noChangeAspect="1" noChangeArrowheads="1"/>
          </p:cNvPicPr>
          <p:nvPr/>
        </p:nvPicPr>
        <p:blipFill>
          <a:blip r:embed="rId3" cstate="print"/>
          <a:srcRect/>
          <a:stretch>
            <a:fillRect/>
          </a:stretch>
        </p:blipFill>
        <p:spPr bwMode="auto">
          <a:xfrm>
            <a:off x="251520" y="3140968"/>
            <a:ext cx="288032" cy="738082"/>
          </a:xfrm>
          <a:prstGeom prst="rect">
            <a:avLst/>
          </a:prstGeom>
          <a:noFill/>
          <a:ln w="9525">
            <a:noFill/>
            <a:miter lim="800000"/>
            <a:headEnd/>
            <a:tailEnd/>
          </a:ln>
        </p:spPr>
      </p:pic>
      <p:cxnSp>
        <p:nvCxnSpPr>
          <p:cNvPr id="73" name="直接箭头连接符 72"/>
          <p:cNvCxnSpPr/>
          <p:nvPr/>
        </p:nvCxnSpPr>
        <p:spPr>
          <a:xfrm>
            <a:off x="3779912" y="1700808"/>
            <a:ext cx="0" cy="1512168"/>
          </a:xfrm>
          <a:prstGeom prst="straightConnector1">
            <a:avLst/>
          </a:prstGeom>
          <a:ln w="31750" cmpd="sng">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76" name="直接箭头连接符 75"/>
          <p:cNvCxnSpPr/>
          <p:nvPr/>
        </p:nvCxnSpPr>
        <p:spPr>
          <a:xfrm flipH="1" flipV="1">
            <a:off x="3923928" y="1484784"/>
            <a:ext cx="2088232" cy="1512168"/>
          </a:xfrm>
          <a:prstGeom prst="straightConnector1">
            <a:avLst/>
          </a:prstGeom>
          <a:ln w="31750"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77" name="Picture 6" descr="http://c.hiphotos.bdimg.com/album/w%3D2048/sign=b9b1b13d37d12f2ece05a9607bfad462/d009b3de9c82d1580ee2895b810a19d8bd3e42fc.jp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a:off x="3563888" y="1268760"/>
            <a:ext cx="350168" cy="350168"/>
          </a:xfrm>
          <a:prstGeom prst="rect">
            <a:avLst/>
          </a:prstGeom>
          <a:noFill/>
        </p:spPr>
      </p:pic>
      <p:cxnSp>
        <p:nvCxnSpPr>
          <p:cNvPr id="78" name="直接箭头连接符 77"/>
          <p:cNvCxnSpPr/>
          <p:nvPr/>
        </p:nvCxnSpPr>
        <p:spPr>
          <a:xfrm flipH="1">
            <a:off x="611560" y="1412776"/>
            <a:ext cx="2555776" cy="0"/>
          </a:xfrm>
          <a:prstGeom prst="straightConnector1">
            <a:avLst/>
          </a:prstGeom>
          <a:ln w="31750"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9" name="直接箭头连接符 78"/>
          <p:cNvCxnSpPr/>
          <p:nvPr/>
        </p:nvCxnSpPr>
        <p:spPr>
          <a:xfrm flipH="1">
            <a:off x="611560" y="3501008"/>
            <a:ext cx="2448272" cy="0"/>
          </a:xfrm>
          <a:prstGeom prst="straightConnector1">
            <a:avLst/>
          </a:prstGeom>
          <a:ln w="31750" cmpd="sng">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a:xfrm>
            <a:off x="5580112" y="2492896"/>
            <a:ext cx="442750" cy="369332"/>
          </a:xfrm>
          <a:prstGeom prst="rect">
            <a:avLst/>
          </a:prstGeom>
          <a:noFill/>
        </p:spPr>
        <p:txBody>
          <a:bodyPr wrap="none" rtlCol="0">
            <a:spAutoFit/>
          </a:bodyPr>
          <a:lstStyle/>
          <a:p>
            <a:r>
              <a:rPr lang="en-US" altLang="zh-CN" dirty="0" smtClean="0"/>
              <a:t>(1)</a:t>
            </a:r>
            <a:endParaRPr lang="zh-CN" altLang="en-US" dirty="0"/>
          </a:p>
        </p:txBody>
      </p:sp>
      <p:sp>
        <p:nvSpPr>
          <p:cNvPr id="81" name="TextBox 80"/>
          <p:cNvSpPr txBox="1"/>
          <p:nvPr/>
        </p:nvSpPr>
        <p:spPr>
          <a:xfrm>
            <a:off x="2267744" y="1124744"/>
            <a:ext cx="442750" cy="369332"/>
          </a:xfrm>
          <a:prstGeom prst="rect">
            <a:avLst/>
          </a:prstGeom>
          <a:noFill/>
        </p:spPr>
        <p:txBody>
          <a:bodyPr wrap="none" rtlCol="0">
            <a:spAutoFit/>
          </a:bodyPr>
          <a:lstStyle/>
          <a:p>
            <a:r>
              <a:rPr lang="en-US" altLang="zh-CN" dirty="0" smtClean="0"/>
              <a:t>(2)</a:t>
            </a:r>
            <a:endParaRPr lang="zh-CN" altLang="en-US" dirty="0"/>
          </a:p>
        </p:txBody>
      </p:sp>
      <p:sp>
        <p:nvSpPr>
          <p:cNvPr id="83" name="TextBox 82"/>
          <p:cNvSpPr txBox="1"/>
          <p:nvPr/>
        </p:nvSpPr>
        <p:spPr>
          <a:xfrm>
            <a:off x="3697202" y="2204864"/>
            <a:ext cx="442750" cy="369332"/>
          </a:xfrm>
          <a:prstGeom prst="rect">
            <a:avLst/>
          </a:prstGeom>
          <a:noFill/>
        </p:spPr>
        <p:txBody>
          <a:bodyPr wrap="none" rtlCol="0">
            <a:spAutoFit/>
          </a:bodyPr>
          <a:lstStyle/>
          <a:p>
            <a:r>
              <a:rPr lang="en-US" altLang="zh-CN" dirty="0" smtClean="0"/>
              <a:t>(3)</a:t>
            </a:r>
            <a:endParaRPr lang="zh-CN" altLang="en-US" dirty="0"/>
          </a:p>
        </p:txBody>
      </p:sp>
      <p:sp>
        <p:nvSpPr>
          <p:cNvPr id="84" name="TextBox 83"/>
          <p:cNvSpPr txBox="1"/>
          <p:nvPr/>
        </p:nvSpPr>
        <p:spPr>
          <a:xfrm>
            <a:off x="2195736" y="3491716"/>
            <a:ext cx="442750" cy="369332"/>
          </a:xfrm>
          <a:prstGeom prst="rect">
            <a:avLst/>
          </a:prstGeom>
          <a:noFill/>
        </p:spPr>
        <p:txBody>
          <a:bodyPr wrap="none" rtlCol="0">
            <a:spAutoFit/>
          </a:bodyPr>
          <a:lstStyle/>
          <a:p>
            <a:r>
              <a:rPr lang="en-US" altLang="zh-CN" dirty="0" smtClean="0"/>
              <a:t>(4)</a:t>
            </a:r>
            <a:endParaRPr lang="zh-CN" altLang="en-US" dirty="0"/>
          </a:p>
        </p:txBody>
      </p:sp>
      <p:cxnSp>
        <p:nvCxnSpPr>
          <p:cNvPr id="85" name="直接箭头连接符 84"/>
          <p:cNvCxnSpPr/>
          <p:nvPr/>
        </p:nvCxnSpPr>
        <p:spPr>
          <a:xfrm>
            <a:off x="611560" y="3212976"/>
            <a:ext cx="3024336" cy="0"/>
          </a:xfrm>
          <a:prstGeom prst="straightConnector1">
            <a:avLst/>
          </a:prstGeom>
          <a:ln w="31750" cmpd="sng">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86" name="TextBox 85"/>
          <p:cNvSpPr txBox="1"/>
          <p:nvPr/>
        </p:nvSpPr>
        <p:spPr>
          <a:xfrm>
            <a:off x="683568" y="2852936"/>
            <a:ext cx="442750" cy="369332"/>
          </a:xfrm>
          <a:prstGeom prst="rect">
            <a:avLst/>
          </a:prstGeom>
          <a:noFill/>
        </p:spPr>
        <p:txBody>
          <a:bodyPr wrap="none" rtlCol="0">
            <a:spAutoFit/>
          </a:bodyPr>
          <a:lstStyle/>
          <a:p>
            <a:r>
              <a:rPr lang="en-US" altLang="zh-CN" dirty="0" smtClean="0"/>
              <a:t>(5)</a:t>
            </a:r>
            <a:endParaRPr lang="zh-CN" altLang="en-US" dirty="0"/>
          </a:p>
        </p:txBody>
      </p:sp>
      <p:cxnSp>
        <p:nvCxnSpPr>
          <p:cNvPr id="89" name="直接箭头连接符 88"/>
          <p:cNvCxnSpPr/>
          <p:nvPr/>
        </p:nvCxnSpPr>
        <p:spPr>
          <a:xfrm flipV="1">
            <a:off x="3131840" y="1772816"/>
            <a:ext cx="0" cy="1368152"/>
          </a:xfrm>
          <a:prstGeom prst="straightConnector1">
            <a:avLst/>
          </a:prstGeom>
          <a:ln w="31750" cmpd="sng">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92" name="TextBox 91"/>
          <p:cNvSpPr txBox="1"/>
          <p:nvPr/>
        </p:nvSpPr>
        <p:spPr>
          <a:xfrm>
            <a:off x="2699792" y="2204864"/>
            <a:ext cx="442750" cy="369332"/>
          </a:xfrm>
          <a:prstGeom prst="rect">
            <a:avLst/>
          </a:prstGeom>
          <a:noFill/>
        </p:spPr>
        <p:txBody>
          <a:bodyPr wrap="none" rtlCol="0">
            <a:spAutoFit/>
          </a:bodyPr>
          <a:lstStyle/>
          <a:p>
            <a:r>
              <a:rPr lang="en-US" altLang="zh-CN" dirty="0" smtClean="0"/>
              <a:t>(6)</a:t>
            </a:r>
            <a:endParaRPr lang="zh-CN" altLang="en-US" dirty="0"/>
          </a:p>
        </p:txBody>
      </p:sp>
      <p:pic>
        <p:nvPicPr>
          <p:cNvPr id="47" name="Picture 6" descr="http://c.hiphotos.bdimg.com/album/w%3D2048/sign=b9b1b13d37d12f2ece05a9607bfad462/d009b3de9c82d1580ee2895b810a19d8bd3e42fc.jpg"/>
          <p:cNvPicPr>
            <a:picLocks noChangeAspect="1" noChangeArrowheads="1"/>
          </p:cNvPicPr>
          <p:nvPr/>
        </p:nvPicPr>
        <p:blipFill>
          <a:blip r:embed="rId4" cstate="print">
            <a:duotone>
              <a:schemeClr val="accent3">
                <a:shade val="45000"/>
                <a:satMod val="135000"/>
              </a:schemeClr>
              <a:prstClr val="white"/>
            </a:duotone>
          </a:blip>
          <a:stretch>
            <a:fillRect/>
          </a:stretch>
        </p:blipFill>
        <p:spPr bwMode="auto">
          <a:xfrm>
            <a:off x="3563888" y="3284984"/>
            <a:ext cx="349151" cy="349151"/>
          </a:xfrm>
          <a:prstGeom prst="rect">
            <a:avLst/>
          </a:prstGeom>
          <a:noFill/>
          <a:ln>
            <a:noFill/>
          </a:ln>
        </p:spPr>
      </p:pic>
      <p:sp>
        <p:nvSpPr>
          <p:cNvPr id="49" name="灯片编号占位符 48"/>
          <p:cNvSpPr>
            <a:spLocks noGrp="1"/>
          </p:cNvSpPr>
          <p:nvPr>
            <p:ph type="sldNum" sz="quarter" idx="12"/>
          </p:nvPr>
        </p:nvSpPr>
        <p:spPr/>
        <p:txBody>
          <a:bodyPr/>
          <a:lstStyle/>
          <a:p>
            <a:fld id="{0C913308-F349-4B6D-A68A-DD1791B4A57B}" type="slidenum">
              <a:rPr lang="zh-CN" altLang="en-US" smtClean="0"/>
              <a:pPr/>
              <a:t>11</a:t>
            </a:fld>
            <a:endParaRPr lang="zh-CN" altLang="en-US" dirty="0"/>
          </a:p>
        </p:txBody>
      </p:sp>
      <p:sp>
        <p:nvSpPr>
          <p:cNvPr id="50" name="页脚占位符 49"/>
          <p:cNvSpPr>
            <a:spLocks noGrp="1"/>
          </p:cNvSpPr>
          <p:nvPr>
            <p:ph type="ftr" sz="quarter" idx="11"/>
          </p:nvPr>
        </p:nvSpPr>
        <p:spPr/>
        <p:txBody>
          <a:bodyPr/>
          <a:lstStyle/>
          <a:p>
            <a:r>
              <a:rPr lang="en-US" altLang="zh-CN" smtClean="0"/>
              <a:t>S2-150294</a:t>
            </a:r>
            <a:endParaRPr lang="zh-CN" altLang="en-US" dirty="0"/>
          </a:p>
        </p:txBody>
      </p:sp>
      <p:sp>
        <p:nvSpPr>
          <p:cNvPr id="51" name="日期占位符 50"/>
          <p:cNvSpPr>
            <a:spLocks noGrp="1"/>
          </p:cNvSpPr>
          <p:nvPr>
            <p:ph type="dt" sz="half" idx="10"/>
          </p:nvPr>
        </p:nvSpPr>
        <p:spPr/>
        <p:txBody>
          <a:bodyPr/>
          <a:lstStyle/>
          <a:p>
            <a:fld id="{664C9D18-DB28-438C-8873-DA8BA716387F}" type="datetime1">
              <a:rPr lang="zh-CN" altLang="en-US" smtClean="0"/>
              <a:t>2015-1-20</a:t>
            </a:fld>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7384"/>
            <a:ext cx="9144000" cy="792088"/>
          </a:xfrm>
        </p:spPr>
        <p:txBody>
          <a:bodyPr>
            <a:normAutofit fontScale="90000"/>
          </a:bodyPr>
          <a:lstStyle/>
          <a:p>
            <a:r>
              <a:rPr lang="en-US" altLang="zh-CN" sz="2800" dirty="0" smtClean="0"/>
              <a:t>#2: “SGSN in CSFB configuration” and “SMS in MME” Co-existing , with S3 enhancements ( i.e. option 2 to P1.1, option1 to P1.2 )</a:t>
            </a:r>
            <a:endParaRPr lang="zh-CN" altLang="en-US" sz="2800" dirty="0"/>
          </a:p>
        </p:txBody>
      </p:sp>
      <p:sp>
        <p:nvSpPr>
          <p:cNvPr id="4" name="矩形 3"/>
          <p:cNvSpPr/>
          <p:nvPr/>
        </p:nvSpPr>
        <p:spPr>
          <a:xfrm>
            <a:off x="1115616" y="908720"/>
            <a:ext cx="108012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E-UTRAN</a:t>
            </a:r>
            <a:endParaRPr lang="zh-CN" altLang="en-US" dirty="0">
              <a:solidFill>
                <a:schemeClr val="tx1"/>
              </a:solidFill>
            </a:endParaRPr>
          </a:p>
        </p:txBody>
      </p:sp>
      <p:sp>
        <p:nvSpPr>
          <p:cNvPr id="5" name="矩形 4"/>
          <p:cNvSpPr/>
          <p:nvPr/>
        </p:nvSpPr>
        <p:spPr>
          <a:xfrm>
            <a:off x="1115616" y="3140968"/>
            <a:ext cx="108012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GERAN/</a:t>
            </a:r>
          </a:p>
          <a:p>
            <a:pPr algn="ctr"/>
            <a:r>
              <a:rPr lang="en-US" altLang="zh-CN" dirty="0" smtClean="0">
                <a:solidFill>
                  <a:schemeClr val="tx1"/>
                </a:solidFill>
              </a:rPr>
              <a:t>UTRAN</a:t>
            </a:r>
            <a:endParaRPr lang="zh-CN" altLang="en-US" dirty="0">
              <a:solidFill>
                <a:schemeClr val="tx1"/>
              </a:solidFill>
            </a:endParaRPr>
          </a:p>
        </p:txBody>
      </p:sp>
      <p:sp>
        <p:nvSpPr>
          <p:cNvPr id="6" name="矩形 5"/>
          <p:cNvSpPr/>
          <p:nvPr/>
        </p:nvSpPr>
        <p:spPr>
          <a:xfrm>
            <a:off x="2699792" y="908720"/>
            <a:ext cx="1296144"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MME</a:t>
            </a:r>
            <a:endParaRPr lang="zh-CN" altLang="en-US" dirty="0">
              <a:solidFill>
                <a:schemeClr val="tx1"/>
              </a:solidFill>
            </a:endParaRPr>
          </a:p>
        </p:txBody>
      </p:sp>
      <p:sp>
        <p:nvSpPr>
          <p:cNvPr id="7" name="矩形 6"/>
          <p:cNvSpPr/>
          <p:nvPr/>
        </p:nvSpPr>
        <p:spPr>
          <a:xfrm>
            <a:off x="2699792" y="3140968"/>
            <a:ext cx="1296144"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       SGSN</a:t>
            </a:r>
            <a:endParaRPr lang="zh-CN" altLang="en-US" dirty="0">
              <a:solidFill>
                <a:schemeClr val="tx1"/>
              </a:solidFill>
            </a:endParaRPr>
          </a:p>
        </p:txBody>
      </p:sp>
      <p:sp>
        <p:nvSpPr>
          <p:cNvPr id="8" name="矩形 7"/>
          <p:cNvSpPr/>
          <p:nvPr/>
        </p:nvSpPr>
        <p:spPr>
          <a:xfrm>
            <a:off x="6012160" y="908720"/>
            <a:ext cx="1728192"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HSS</a:t>
            </a:r>
            <a:endParaRPr lang="zh-CN" altLang="en-US" dirty="0">
              <a:solidFill>
                <a:schemeClr val="tx1"/>
              </a:solidFill>
            </a:endParaRPr>
          </a:p>
        </p:txBody>
      </p:sp>
      <p:sp>
        <p:nvSpPr>
          <p:cNvPr id="9" name="矩形 8"/>
          <p:cNvSpPr/>
          <p:nvPr/>
        </p:nvSpPr>
        <p:spPr>
          <a:xfrm>
            <a:off x="6012160" y="2924944"/>
            <a:ext cx="1728192" cy="10801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SMS-GMSC/</a:t>
            </a:r>
          </a:p>
          <a:p>
            <a:pPr algn="ctr"/>
            <a:r>
              <a:rPr lang="en-US" altLang="zh-CN" dirty="0" smtClean="0">
                <a:solidFill>
                  <a:schemeClr val="tx1"/>
                </a:solidFill>
              </a:rPr>
              <a:t>IWMSC/</a:t>
            </a:r>
          </a:p>
          <a:p>
            <a:pPr algn="ctr"/>
            <a:r>
              <a:rPr lang="en-US" altLang="zh-CN" dirty="0" smtClean="0">
                <a:solidFill>
                  <a:schemeClr val="tx1"/>
                </a:solidFill>
              </a:rPr>
              <a:t>SMS Router</a:t>
            </a:r>
            <a:endParaRPr lang="zh-CN" altLang="en-US" dirty="0">
              <a:solidFill>
                <a:schemeClr val="tx1"/>
              </a:solidFill>
            </a:endParaRPr>
          </a:p>
        </p:txBody>
      </p:sp>
      <p:cxnSp>
        <p:nvCxnSpPr>
          <p:cNvPr id="11" name="直接连接符 10"/>
          <p:cNvCxnSpPr>
            <a:stCxn id="6" idx="3"/>
            <a:endCxn id="8" idx="1"/>
          </p:cNvCxnSpPr>
          <p:nvPr/>
        </p:nvCxnSpPr>
        <p:spPr>
          <a:xfrm>
            <a:off x="3995936" y="1232756"/>
            <a:ext cx="20162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7" idx="3"/>
            <a:endCxn id="8" idx="1"/>
          </p:cNvCxnSpPr>
          <p:nvPr/>
        </p:nvCxnSpPr>
        <p:spPr>
          <a:xfrm flipV="1">
            <a:off x="3995936" y="1232756"/>
            <a:ext cx="2016224" cy="22322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4" idx="3"/>
            <a:endCxn id="6" idx="1"/>
          </p:cNvCxnSpPr>
          <p:nvPr/>
        </p:nvCxnSpPr>
        <p:spPr>
          <a:xfrm>
            <a:off x="2195736" y="1232756"/>
            <a:ext cx="5040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5" idx="3"/>
            <a:endCxn id="7" idx="1"/>
          </p:cNvCxnSpPr>
          <p:nvPr/>
        </p:nvCxnSpPr>
        <p:spPr>
          <a:xfrm>
            <a:off x="2195736" y="3465004"/>
            <a:ext cx="5040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915816" y="1556792"/>
            <a:ext cx="0" cy="15841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33" idx="3"/>
            <a:endCxn id="9" idx="1"/>
          </p:cNvCxnSpPr>
          <p:nvPr/>
        </p:nvCxnSpPr>
        <p:spPr>
          <a:xfrm>
            <a:off x="3995936" y="2384884"/>
            <a:ext cx="2016224" cy="10801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8" idx="2"/>
            <a:endCxn id="9" idx="0"/>
          </p:cNvCxnSpPr>
          <p:nvPr/>
        </p:nvCxnSpPr>
        <p:spPr>
          <a:xfrm>
            <a:off x="6876256" y="1556792"/>
            <a:ext cx="0" cy="13681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4932040" y="1124744"/>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4701981" y="827420"/>
            <a:ext cx="518091" cy="369332"/>
          </a:xfrm>
          <a:prstGeom prst="rect">
            <a:avLst/>
          </a:prstGeom>
          <a:noFill/>
        </p:spPr>
        <p:txBody>
          <a:bodyPr wrap="none" rtlCol="0">
            <a:spAutoFit/>
          </a:bodyPr>
          <a:lstStyle/>
          <a:p>
            <a:r>
              <a:rPr lang="en-US" altLang="zh-CN" dirty="0" smtClean="0"/>
              <a:t>S6a</a:t>
            </a:r>
            <a:endParaRPr lang="zh-CN" altLang="en-US" dirty="0"/>
          </a:p>
        </p:txBody>
      </p:sp>
      <p:sp>
        <p:nvSpPr>
          <p:cNvPr id="51" name="TextBox 50"/>
          <p:cNvSpPr txBox="1"/>
          <p:nvPr/>
        </p:nvSpPr>
        <p:spPr>
          <a:xfrm>
            <a:off x="5364088" y="1916832"/>
            <a:ext cx="833883" cy="369332"/>
          </a:xfrm>
          <a:prstGeom prst="rect">
            <a:avLst/>
          </a:prstGeom>
          <a:noFill/>
        </p:spPr>
        <p:txBody>
          <a:bodyPr wrap="none" rtlCol="0">
            <a:spAutoFit/>
          </a:bodyPr>
          <a:lstStyle/>
          <a:p>
            <a:r>
              <a:rPr lang="en-US" altLang="zh-CN" dirty="0" smtClean="0"/>
              <a:t>S6a/</a:t>
            </a:r>
            <a:r>
              <a:rPr lang="en-US" altLang="zh-CN" dirty="0" err="1" smtClean="0"/>
              <a:t>Gr</a:t>
            </a:r>
            <a:endParaRPr lang="zh-CN" altLang="en-US" dirty="0"/>
          </a:p>
        </p:txBody>
      </p:sp>
      <p:cxnSp>
        <p:nvCxnSpPr>
          <p:cNvPr id="52" name="直接连接符 51"/>
          <p:cNvCxnSpPr/>
          <p:nvPr/>
        </p:nvCxnSpPr>
        <p:spPr>
          <a:xfrm flipH="1">
            <a:off x="3491880" y="2924944"/>
            <a:ext cx="2160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3707904" y="2771636"/>
            <a:ext cx="420308" cy="369332"/>
          </a:xfrm>
          <a:prstGeom prst="rect">
            <a:avLst/>
          </a:prstGeom>
          <a:noFill/>
        </p:spPr>
        <p:txBody>
          <a:bodyPr wrap="none" rtlCol="0">
            <a:spAutoFit/>
          </a:bodyPr>
          <a:lstStyle/>
          <a:p>
            <a:r>
              <a:rPr lang="en-US" altLang="zh-CN" dirty="0" smtClean="0"/>
              <a:t>Gs</a:t>
            </a:r>
            <a:endParaRPr lang="zh-CN" altLang="en-US" dirty="0"/>
          </a:p>
        </p:txBody>
      </p:sp>
      <p:cxnSp>
        <p:nvCxnSpPr>
          <p:cNvPr id="55" name="直接连接符 54"/>
          <p:cNvCxnSpPr>
            <a:endCxn id="51" idx="1"/>
          </p:cNvCxnSpPr>
          <p:nvPr/>
        </p:nvCxnSpPr>
        <p:spPr>
          <a:xfrm>
            <a:off x="5220072" y="1916832"/>
            <a:ext cx="144016" cy="18466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7020272" y="1763524"/>
            <a:ext cx="718466" cy="369332"/>
          </a:xfrm>
          <a:prstGeom prst="rect">
            <a:avLst/>
          </a:prstGeom>
          <a:noFill/>
        </p:spPr>
        <p:txBody>
          <a:bodyPr wrap="none" rtlCol="0">
            <a:spAutoFit/>
          </a:bodyPr>
          <a:lstStyle/>
          <a:p>
            <a:r>
              <a:rPr lang="en-US" altLang="zh-CN" dirty="0" smtClean="0"/>
              <a:t>S6c/C</a:t>
            </a:r>
            <a:endParaRPr lang="zh-CN" altLang="en-US" dirty="0"/>
          </a:p>
        </p:txBody>
      </p:sp>
      <p:cxnSp>
        <p:nvCxnSpPr>
          <p:cNvPr id="63" name="直接连接符 62"/>
          <p:cNvCxnSpPr/>
          <p:nvPr/>
        </p:nvCxnSpPr>
        <p:spPr>
          <a:xfrm>
            <a:off x="6732240" y="1916832"/>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2771800" y="1844824"/>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2292308" y="1691516"/>
            <a:ext cx="407484" cy="369332"/>
          </a:xfrm>
          <a:prstGeom prst="rect">
            <a:avLst/>
          </a:prstGeom>
          <a:noFill/>
        </p:spPr>
        <p:txBody>
          <a:bodyPr wrap="none" rtlCol="0">
            <a:spAutoFit/>
          </a:bodyPr>
          <a:lstStyle/>
          <a:p>
            <a:r>
              <a:rPr lang="en-US" altLang="zh-CN" dirty="0" smtClean="0"/>
              <a:t>S3</a:t>
            </a:r>
            <a:endParaRPr lang="zh-CN" altLang="en-US" dirty="0"/>
          </a:p>
        </p:txBody>
      </p:sp>
      <p:sp>
        <p:nvSpPr>
          <p:cNvPr id="75" name="TextBox 74"/>
          <p:cNvSpPr txBox="1"/>
          <p:nvPr/>
        </p:nvSpPr>
        <p:spPr>
          <a:xfrm>
            <a:off x="107504" y="4077072"/>
            <a:ext cx="8784976" cy="2308324"/>
          </a:xfrm>
          <a:prstGeom prst="rect">
            <a:avLst/>
          </a:prstGeom>
          <a:noFill/>
        </p:spPr>
        <p:txBody>
          <a:bodyPr wrap="square" rtlCol="0">
            <a:spAutoFit/>
          </a:bodyPr>
          <a:lstStyle/>
          <a:p>
            <a:pPr>
              <a:buFont typeface="Arial" pitchFamily="34" charset="0"/>
              <a:buChar char="•"/>
            </a:pPr>
            <a:r>
              <a:rPr lang="en-US" altLang="zh-CN" dirty="0" smtClean="0"/>
              <a:t> UE first combine attach via GERAN/UTRAN, the combine TA/LA, and network choose SMS in MME,  ISR Activated by MME, UE current camped RAT is not known. </a:t>
            </a:r>
          </a:p>
          <a:p>
            <a:pPr>
              <a:buFont typeface="Arial" pitchFamily="34" charset="0"/>
              <a:buChar char="•"/>
            </a:pPr>
            <a:r>
              <a:rPr lang="en-US" altLang="zh-CN" dirty="0" smtClean="0"/>
              <a:t>  In this case,  HSS will send cancel location to MSC/VLR; and use MME as MT-SMS delivery.</a:t>
            </a:r>
          </a:p>
          <a:p>
            <a:pPr>
              <a:buFont typeface="Arial" pitchFamily="34" charset="0"/>
              <a:buChar char="•"/>
            </a:pPr>
            <a:r>
              <a:rPr lang="en-US" altLang="zh-CN" dirty="0" smtClean="0"/>
              <a:t>  With enhancement, the MME page on E-UTRAN, and MME forward </a:t>
            </a:r>
            <a:r>
              <a:rPr lang="en-US" altLang="zh-CN" dirty="0" err="1" smtClean="0"/>
              <a:t>SGd</a:t>
            </a:r>
            <a:r>
              <a:rPr lang="en-US" altLang="zh-CN" dirty="0" smtClean="0"/>
              <a:t> received MT-SMS to SGSN via S3, SGSN will page on UTRAN, for MT-SMS delivery.</a:t>
            </a:r>
          </a:p>
          <a:p>
            <a:pPr>
              <a:buFont typeface="Arial" pitchFamily="34" charset="0"/>
              <a:buChar char="•"/>
            </a:pPr>
            <a:r>
              <a:rPr lang="en-US" altLang="zh-CN" dirty="0" smtClean="0"/>
              <a:t> Once UE perform Combine RAU/LAU, ISR will be deactivated by SGSN in CSFB configuration according to current Spec,  Gs will be re-established, and HSS will cancel previously registered MME “i.e. MME </a:t>
            </a:r>
            <a:r>
              <a:rPr lang="en-US" altLang="zh-CN" dirty="0" err="1" smtClean="0"/>
              <a:t>registerd</a:t>
            </a:r>
            <a:r>
              <a:rPr lang="en-US" altLang="zh-CN" dirty="0" smtClean="0"/>
              <a:t> as MSC/VLR for MT-SMS”; </a:t>
            </a:r>
          </a:p>
        </p:txBody>
      </p:sp>
      <p:pic>
        <p:nvPicPr>
          <p:cNvPr id="1026" name="Picture 2"/>
          <p:cNvPicPr>
            <a:picLocks noChangeAspect="1" noChangeArrowheads="1"/>
          </p:cNvPicPr>
          <p:nvPr/>
        </p:nvPicPr>
        <p:blipFill>
          <a:blip r:embed="rId3" cstate="print"/>
          <a:srcRect/>
          <a:stretch>
            <a:fillRect/>
          </a:stretch>
        </p:blipFill>
        <p:spPr bwMode="auto">
          <a:xfrm>
            <a:off x="323528" y="3068960"/>
            <a:ext cx="288032" cy="738082"/>
          </a:xfrm>
          <a:prstGeom prst="rect">
            <a:avLst/>
          </a:prstGeom>
          <a:noFill/>
          <a:ln w="9525">
            <a:noFill/>
            <a:miter lim="800000"/>
            <a:headEnd/>
            <a:tailEnd/>
          </a:ln>
        </p:spPr>
      </p:pic>
      <p:sp>
        <p:nvSpPr>
          <p:cNvPr id="33" name="矩形 32"/>
          <p:cNvSpPr/>
          <p:nvPr/>
        </p:nvSpPr>
        <p:spPr>
          <a:xfrm>
            <a:off x="3275856" y="2060848"/>
            <a:ext cx="72008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MSC/VLR</a:t>
            </a:r>
            <a:endParaRPr lang="zh-CN" altLang="en-US" dirty="0">
              <a:solidFill>
                <a:schemeClr val="tx1"/>
              </a:solidFill>
            </a:endParaRPr>
          </a:p>
        </p:txBody>
      </p:sp>
      <p:cxnSp>
        <p:nvCxnSpPr>
          <p:cNvPr id="34" name="直接连接符 33"/>
          <p:cNvCxnSpPr/>
          <p:nvPr/>
        </p:nvCxnSpPr>
        <p:spPr>
          <a:xfrm>
            <a:off x="3635896" y="2708920"/>
            <a:ext cx="0" cy="4320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3" idx="3"/>
            <a:endCxn id="8" idx="1"/>
          </p:cNvCxnSpPr>
          <p:nvPr/>
        </p:nvCxnSpPr>
        <p:spPr>
          <a:xfrm flipV="1">
            <a:off x="3995936" y="1232756"/>
            <a:ext cx="2016224" cy="11521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4211960" y="2142148"/>
            <a:ext cx="82041" cy="2067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4047878" y="1844824"/>
            <a:ext cx="308098" cy="369332"/>
          </a:xfrm>
          <a:prstGeom prst="rect">
            <a:avLst/>
          </a:prstGeom>
          <a:noFill/>
        </p:spPr>
        <p:txBody>
          <a:bodyPr wrap="none" rtlCol="0">
            <a:spAutoFit/>
          </a:bodyPr>
          <a:lstStyle/>
          <a:p>
            <a:r>
              <a:rPr lang="en-US" altLang="zh-CN" dirty="0" smtClean="0"/>
              <a:t>C</a:t>
            </a:r>
            <a:endParaRPr lang="zh-CN" altLang="en-US" dirty="0"/>
          </a:p>
        </p:txBody>
      </p:sp>
      <p:sp>
        <p:nvSpPr>
          <p:cNvPr id="54" name="TextBox 53"/>
          <p:cNvSpPr txBox="1"/>
          <p:nvPr/>
        </p:nvSpPr>
        <p:spPr>
          <a:xfrm>
            <a:off x="4932040" y="3131676"/>
            <a:ext cx="296876" cy="369332"/>
          </a:xfrm>
          <a:prstGeom prst="rect">
            <a:avLst/>
          </a:prstGeom>
          <a:noFill/>
        </p:spPr>
        <p:txBody>
          <a:bodyPr wrap="none" rtlCol="0">
            <a:spAutoFit/>
          </a:bodyPr>
          <a:lstStyle/>
          <a:p>
            <a:r>
              <a:rPr lang="en-US" altLang="zh-CN" dirty="0" smtClean="0"/>
              <a:t>E</a:t>
            </a:r>
            <a:endParaRPr lang="zh-CN" altLang="en-US" dirty="0"/>
          </a:p>
        </p:txBody>
      </p:sp>
      <p:cxnSp>
        <p:nvCxnSpPr>
          <p:cNvPr id="56" name="直接连接符 55"/>
          <p:cNvCxnSpPr/>
          <p:nvPr/>
        </p:nvCxnSpPr>
        <p:spPr>
          <a:xfrm flipH="1">
            <a:off x="5148064" y="2924944"/>
            <a:ext cx="144016" cy="2160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6" idx="3"/>
            <a:endCxn id="9" idx="1"/>
          </p:cNvCxnSpPr>
          <p:nvPr/>
        </p:nvCxnSpPr>
        <p:spPr>
          <a:xfrm>
            <a:off x="3995936" y="1232756"/>
            <a:ext cx="2016224" cy="22322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H="1">
            <a:off x="4211960" y="1412776"/>
            <a:ext cx="158051" cy="2160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3941826" y="1556792"/>
            <a:ext cx="558166" cy="369332"/>
          </a:xfrm>
          <a:prstGeom prst="rect">
            <a:avLst/>
          </a:prstGeom>
          <a:noFill/>
        </p:spPr>
        <p:txBody>
          <a:bodyPr wrap="none" rtlCol="0">
            <a:spAutoFit/>
          </a:bodyPr>
          <a:lstStyle/>
          <a:p>
            <a:r>
              <a:rPr lang="en-US" altLang="zh-CN" dirty="0" err="1" smtClean="0"/>
              <a:t>SGd</a:t>
            </a:r>
            <a:endParaRPr lang="zh-CN" altLang="en-US" dirty="0"/>
          </a:p>
        </p:txBody>
      </p:sp>
      <p:cxnSp>
        <p:nvCxnSpPr>
          <p:cNvPr id="40" name="直接箭头连接符 39"/>
          <p:cNvCxnSpPr/>
          <p:nvPr/>
        </p:nvCxnSpPr>
        <p:spPr>
          <a:xfrm flipH="1" flipV="1">
            <a:off x="3851920" y="1052736"/>
            <a:ext cx="2376264" cy="2016224"/>
          </a:xfrm>
          <a:prstGeom prst="straightConnector1">
            <a:avLst/>
          </a:prstGeom>
          <a:ln w="31750"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43" name="Picture 6" descr="http://c.hiphotos.bdimg.com/album/w%3D2048/sign=b9b1b13d37d12f2ece05a9607bfad462/d009b3de9c82d1580ee2895b810a19d8bd3e42fc.jp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a:off x="3563888" y="836712"/>
            <a:ext cx="350168" cy="350168"/>
          </a:xfrm>
          <a:prstGeom prst="rect">
            <a:avLst/>
          </a:prstGeom>
          <a:noFill/>
        </p:spPr>
      </p:pic>
      <p:pic>
        <p:nvPicPr>
          <p:cNvPr id="71" name="Picture 2"/>
          <p:cNvPicPr>
            <a:picLocks noChangeAspect="1" noChangeArrowheads="1"/>
          </p:cNvPicPr>
          <p:nvPr/>
        </p:nvPicPr>
        <p:blipFill>
          <a:blip r:embed="rId3" cstate="print"/>
          <a:srcRect/>
          <a:stretch>
            <a:fillRect/>
          </a:stretch>
        </p:blipFill>
        <p:spPr bwMode="auto">
          <a:xfrm>
            <a:off x="-3996952" y="2978950"/>
            <a:ext cx="231831" cy="594066"/>
          </a:xfrm>
          <a:prstGeom prst="rect">
            <a:avLst/>
          </a:prstGeom>
          <a:noFill/>
          <a:ln w="9525">
            <a:noFill/>
            <a:miter lim="800000"/>
            <a:headEnd/>
            <a:tailEnd/>
          </a:ln>
        </p:spPr>
      </p:pic>
      <p:cxnSp>
        <p:nvCxnSpPr>
          <p:cNvPr id="80" name="直接箭头连接符 79"/>
          <p:cNvCxnSpPr/>
          <p:nvPr/>
        </p:nvCxnSpPr>
        <p:spPr>
          <a:xfrm flipH="1">
            <a:off x="827584" y="1052736"/>
            <a:ext cx="2160240" cy="0"/>
          </a:xfrm>
          <a:prstGeom prst="straightConnector1">
            <a:avLst/>
          </a:prstGeom>
          <a:ln w="31750" cmpd="sng">
            <a:solidFill>
              <a:srgbClr val="00B050"/>
            </a:solidFill>
            <a:prstDash val="sysDash"/>
            <a:tailEnd type="arrow"/>
          </a:ln>
        </p:spPr>
        <p:style>
          <a:lnRef idx="1">
            <a:schemeClr val="accent1"/>
          </a:lnRef>
          <a:fillRef idx="0">
            <a:schemeClr val="accent1"/>
          </a:fillRef>
          <a:effectRef idx="0">
            <a:schemeClr val="accent1"/>
          </a:effectRef>
          <a:fontRef idx="minor">
            <a:schemeClr val="tx1"/>
          </a:fontRef>
        </p:style>
      </p:cxnSp>
      <p:pic>
        <p:nvPicPr>
          <p:cNvPr id="81" name="Picture 6" descr="http://c.hiphotos.bdimg.com/album/w%3D2048/sign=b9b1b13d37d12f2ece05a9607bfad462/d009b3de9c82d1580ee2895b810a19d8bd3e42fc.jpg"/>
          <p:cNvPicPr>
            <a:picLocks noChangeAspect="1" noChangeArrowheads="1"/>
          </p:cNvPicPr>
          <p:nvPr/>
        </p:nvPicPr>
        <p:blipFill>
          <a:blip r:embed="rId4" cstate="print">
            <a:duotone>
              <a:schemeClr val="accent3">
                <a:shade val="45000"/>
                <a:satMod val="135000"/>
              </a:schemeClr>
              <a:prstClr val="white"/>
            </a:duotone>
          </a:blip>
          <a:stretch>
            <a:fillRect/>
          </a:stretch>
        </p:blipFill>
        <p:spPr bwMode="auto">
          <a:xfrm>
            <a:off x="2843808" y="3212976"/>
            <a:ext cx="349151" cy="349151"/>
          </a:xfrm>
          <a:prstGeom prst="rect">
            <a:avLst/>
          </a:prstGeom>
          <a:noFill/>
          <a:ln>
            <a:noFill/>
          </a:ln>
        </p:spPr>
      </p:pic>
      <p:cxnSp>
        <p:nvCxnSpPr>
          <p:cNvPr id="83" name="直接箭头连接符 82"/>
          <p:cNvCxnSpPr/>
          <p:nvPr/>
        </p:nvCxnSpPr>
        <p:spPr>
          <a:xfrm>
            <a:off x="3131840" y="1412776"/>
            <a:ext cx="0" cy="1872208"/>
          </a:xfrm>
          <a:prstGeom prst="straightConnector1">
            <a:avLst/>
          </a:prstGeom>
          <a:ln w="31750" cmpd="sng">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85" name="直接箭头连接符 84"/>
          <p:cNvCxnSpPr/>
          <p:nvPr/>
        </p:nvCxnSpPr>
        <p:spPr>
          <a:xfrm flipH="1">
            <a:off x="755576" y="3284984"/>
            <a:ext cx="2160240" cy="0"/>
          </a:xfrm>
          <a:prstGeom prst="straightConnector1">
            <a:avLst/>
          </a:prstGeom>
          <a:ln w="31750" cmpd="sng">
            <a:solidFill>
              <a:srgbClr val="00B05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45" name="灯片编号占位符 44"/>
          <p:cNvSpPr>
            <a:spLocks noGrp="1"/>
          </p:cNvSpPr>
          <p:nvPr>
            <p:ph type="sldNum" sz="quarter" idx="12"/>
          </p:nvPr>
        </p:nvSpPr>
        <p:spPr/>
        <p:txBody>
          <a:bodyPr/>
          <a:lstStyle/>
          <a:p>
            <a:fld id="{0C913308-F349-4B6D-A68A-DD1791B4A57B}" type="slidenum">
              <a:rPr lang="zh-CN" altLang="en-US" smtClean="0"/>
              <a:pPr/>
              <a:t>12</a:t>
            </a:fld>
            <a:endParaRPr lang="zh-CN" altLang="en-US" dirty="0"/>
          </a:p>
        </p:txBody>
      </p:sp>
      <p:sp>
        <p:nvSpPr>
          <p:cNvPr id="46" name="页脚占位符 45"/>
          <p:cNvSpPr>
            <a:spLocks noGrp="1"/>
          </p:cNvSpPr>
          <p:nvPr>
            <p:ph type="ftr" sz="quarter" idx="11"/>
          </p:nvPr>
        </p:nvSpPr>
        <p:spPr/>
        <p:txBody>
          <a:bodyPr/>
          <a:lstStyle/>
          <a:p>
            <a:r>
              <a:rPr lang="en-US" altLang="zh-CN" smtClean="0"/>
              <a:t>S2-150294</a:t>
            </a:r>
            <a:endParaRPr lang="zh-CN" altLang="en-US" dirty="0"/>
          </a:p>
        </p:txBody>
      </p:sp>
      <p:sp>
        <p:nvSpPr>
          <p:cNvPr id="50" name="日期占位符 49"/>
          <p:cNvSpPr>
            <a:spLocks noGrp="1"/>
          </p:cNvSpPr>
          <p:nvPr>
            <p:ph type="dt" sz="half" idx="10"/>
          </p:nvPr>
        </p:nvSpPr>
        <p:spPr/>
        <p:txBody>
          <a:bodyPr/>
          <a:lstStyle/>
          <a:p>
            <a:fld id="{7DF9468C-9786-47EC-A77C-B2D546F6D26B}" type="datetime1">
              <a:rPr lang="zh-CN" altLang="en-US" smtClean="0"/>
              <a:t>2015-1-20</a:t>
            </a:fld>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53752"/>
            <a:ext cx="8229600" cy="638944"/>
          </a:xfrm>
        </p:spPr>
        <p:txBody>
          <a:bodyPr>
            <a:normAutofit fontScale="90000"/>
          </a:bodyPr>
          <a:lstStyle/>
          <a:p>
            <a:r>
              <a:rPr lang="en-US" altLang="zh-CN" dirty="0" smtClean="0"/>
              <a:t>Summary of Proposals </a:t>
            </a:r>
            <a:endParaRPr lang="zh-CN" altLang="en-US" dirty="0"/>
          </a:p>
        </p:txBody>
      </p:sp>
      <p:sp>
        <p:nvSpPr>
          <p:cNvPr id="4" name="内容占位符 2"/>
          <p:cNvSpPr>
            <a:spLocks noGrp="1"/>
          </p:cNvSpPr>
          <p:nvPr>
            <p:ph idx="1"/>
          </p:nvPr>
        </p:nvSpPr>
        <p:spPr>
          <a:xfrm>
            <a:off x="179512" y="919261"/>
            <a:ext cx="8784976" cy="4525963"/>
          </a:xfrm>
        </p:spPr>
        <p:txBody>
          <a:bodyPr>
            <a:normAutofit fontScale="85000" lnSpcReduction="20000"/>
          </a:bodyPr>
          <a:lstStyle/>
          <a:p>
            <a:r>
              <a:rPr lang="en-US" altLang="zh-CN" sz="2400" dirty="0" smtClean="0"/>
              <a:t>If  the “SMS in SGSN” is used, then</a:t>
            </a:r>
          </a:p>
          <a:p>
            <a:pPr lvl="1"/>
            <a:r>
              <a:rPr lang="en-US" altLang="zh-CN" sz="2000" dirty="0" smtClean="0"/>
              <a:t>SGSN activated ISR in combined RAU/LAU procedure.</a:t>
            </a:r>
          </a:p>
          <a:p>
            <a:pPr lvl="2"/>
            <a:r>
              <a:rPr lang="en-US" altLang="zh-CN" sz="1600" dirty="0" smtClean="0"/>
              <a:t>Use existing ISR activation signaling;</a:t>
            </a:r>
          </a:p>
          <a:p>
            <a:pPr lvl="2"/>
            <a:r>
              <a:rPr lang="en-US" altLang="zh-CN" sz="1600" dirty="0" smtClean="0"/>
              <a:t>No need to check “EMM combined procedure capability”;</a:t>
            </a:r>
          </a:p>
          <a:p>
            <a:r>
              <a:rPr lang="en-US" altLang="zh-CN" sz="2400" dirty="0" smtClean="0"/>
              <a:t>If  the “SMS in MME” is used, then:</a:t>
            </a:r>
          </a:p>
          <a:p>
            <a:pPr lvl="1"/>
            <a:r>
              <a:rPr lang="en-US" altLang="zh-CN" sz="2000" dirty="0" smtClean="0"/>
              <a:t>MME activated ISR in combined  TA/LA procedure.</a:t>
            </a:r>
          </a:p>
          <a:p>
            <a:pPr lvl="2"/>
            <a:r>
              <a:rPr lang="en-US" altLang="zh-CN" sz="1600" dirty="0" smtClean="0"/>
              <a:t>Use existing ISR activation signaling;</a:t>
            </a:r>
          </a:p>
          <a:p>
            <a:r>
              <a:rPr lang="en-US" altLang="zh-CN" sz="2400" dirty="0" smtClean="0"/>
              <a:t>Enhancement to SGSN</a:t>
            </a:r>
          </a:p>
          <a:p>
            <a:pPr lvl="1"/>
            <a:r>
              <a:rPr lang="en-US" altLang="zh-CN" sz="2000" dirty="0" smtClean="0"/>
              <a:t>If CS paging received  from S3 paging, and SMS in SGSN is used for this UE, then discard this CS-paging;</a:t>
            </a:r>
          </a:p>
          <a:p>
            <a:r>
              <a:rPr lang="en-US" altLang="zh-CN" sz="2400" dirty="0" smtClean="0"/>
              <a:t>Enhancement to MSC/VLR:</a:t>
            </a:r>
          </a:p>
          <a:p>
            <a:pPr lvl="1"/>
            <a:r>
              <a:rPr lang="en-US" altLang="zh-CN" sz="2000" dirty="0" smtClean="0"/>
              <a:t>Forward  MT-SMS to MME;</a:t>
            </a:r>
          </a:p>
          <a:p>
            <a:pPr lvl="1"/>
            <a:r>
              <a:rPr lang="en-US" altLang="zh-CN" sz="2000" b="1" i="1" u="sng" dirty="0" smtClean="0"/>
              <a:t>Not adopted.  Due to un-willing/difficult to change the MSC/VLR.</a:t>
            </a:r>
          </a:p>
          <a:p>
            <a:r>
              <a:rPr lang="en-US" altLang="zh-CN" sz="2400" dirty="0" smtClean="0"/>
              <a:t>Enhancements to S3 interfaces:</a:t>
            </a:r>
          </a:p>
          <a:p>
            <a:pPr lvl="1"/>
            <a:r>
              <a:rPr lang="en-US" altLang="zh-CN" sz="2000" dirty="0" smtClean="0"/>
              <a:t>MME/SGSN forward MT-SMS received on </a:t>
            </a:r>
            <a:r>
              <a:rPr lang="en-US" altLang="zh-CN" sz="2000" dirty="0" err="1" smtClean="0"/>
              <a:t>SGd</a:t>
            </a:r>
            <a:r>
              <a:rPr lang="en-US" altLang="zh-CN" sz="2000" dirty="0" smtClean="0"/>
              <a:t>/</a:t>
            </a:r>
            <a:r>
              <a:rPr lang="en-US" altLang="zh-CN" sz="2000" dirty="0" err="1" smtClean="0"/>
              <a:t>Gd</a:t>
            </a:r>
            <a:r>
              <a:rPr lang="en-US" altLang="zh-CN" sz="2000" dirty="0" smtClean="0"/>
              <a:t>  to SGSN/MME via S3 interface;</a:t>
            </a:r>
          </a:p>
          <a:p>
            <a:pPr lvl="1"/>
            <a:r>
              <a:rPr lang="en-US" altLang="zh-CN" sz="2000" dirty="0" smtClean="0"/>
              <a:t>If forwarded MT-SMS has been delivered to UE, SGSN/MME report back to MME/SGSN;</a:t>
            </a:r>
          </a:p>
        </p:txBody>
      </p:sp>
      <p:sp>
        <p:nvSpPr>
          <p:cNvPr id="5" name="矩形 4"/>
          <p:cNvSpPr/>
          <p:nvPr/>
        </p:nvSpPr>
        <p:spPr>
          <a:xfrm>
            <a:off x="288032" y="5520134"/>
            <a:ext cx="8100392" cy="1077218"/>
          </a:xfrm>
          <a:prstGeom prst="rect">
            <a:avLst/>
          </a:prstGeom>
        </p:spPr>
        <p:txBody>
          <a:bodyPr wrap="square">
            <a:spAutoFit/>
          </a:bodyPr>
          <a:lstStyle/>
          <a:p>
            <a:pPr lvl="1"/>
            <a:r>
              <a:rPr lang="en-GB" altLang="zh-CN" sz="2400" b="1" i="1" u="sng" dirty="0" smtClean="0">
                <a:solidFill>
                  <a:srgbClr val="FF0000"/>
                </a:solidFill>
              </a:rPr>
              <a:t>Pros:  </a:t>
            </a:r>
          </a:p>
          <a:p>
            <a:pPr lvl="2"/>
            <a:r>
              <a:rPr lang="en-GB" altLang="zh-CN" sz="2000" b="1" i="1" u="sng" dirty="0" smtClean="0"/>
              <a:t>Full ISR benefits:     In time MT-SMS delivery:  </a:t>
            </a:r>
          </a:p>
          <a:p>
            <a:pPr lvl="2"/>
            <a:r>
              <a:rPr lang="en-GB" altLang="zh-CN" sz="2000" b="1" i="1" u="sng" dirty="0" smtClean="0"/>
              <a:t>No more CS-Paging for PS-Only UE;</a:t>
            </a:r>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13</a:t>
            </a:fld>
            <a:endParaRPr lang="zh-CN" altLang="en-US" dirty="0"/>
          </a:p>
        </p:txBody>
      </p:sp>
      <p:sp>
        <p:nvSpPr>
          <p:cNvPr id="7" name="页脚占位符 6"/>
          <p:cNvSpPr>
            <a:spLocks noGrp="1"/>
          </p:cNvSpPr>
          <p:nvPr>
            <p:ph type="ftr" sz="quarter" idx="11"/>
          </p:nvPr>
        </p:nvSpPr>
        <p:spPr/>
        <p:txBody>
          <a:bodyPr/>
          <a:lstStyle/>
          <a:p>
            <a:r>
              <a:rPr lang="en-US" altLang="zh-CN" smtClean="0"/>
              <a:t>S2-150294</a:t>
            </a:r>
            <a:endParaRPr lang="zh-CN" altLang="en-US" dirty="0"/>
          </a:p>
        </p:txBody>
      </p:sp>
      <p:sp>
        <p:nvSpPr>
          <p:cNvPr id="8" name="日期占位符 7"/>
          <p:cNvSpPr>
            <a:spLocks noGrp="1"/>
          </p:cNvSpPr>
          <p:nvPr>
            <p:ph type="dt" sz="half" idx="10"/>
          </p:nvPr>
        </p:nvSpPr>
        <p:spPr/>
        <p:txBody>
          <a:bodyPr/>
          <a:lstStyle/>
          <a:p>
            <a:fld id="{9D6B84B1-6E36-435E-B40E-78B12352D76B}" type="datetime1">
              <a:rPr lang="zh-CN" altLang="en-US" smtClean="0"/>
              <a:t>2015-1-20</a:t>
            </a:fld>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53752"/>
            <a:ext cx="8229600" cy="638944"/>
          </a:xfrm>
        </p:spPr>
        <p:txBody>
          <a:bodyPr>
            <a:normAutofit fontScale="90000"/>
          </a:bodyPr>
          <a:lstStyle/>
          <a:p>
            <a:r>
              <a:rPr lang="en-US" altLang="zh-CN" dirty="0" smtClean="0"/>
              <a:t>Possible Co-existing Scenarios</a:t>
            </a:r>
            <a:endParaRPr lang="zh-CN" altLang="en-US" dirty="0"/>
          </a:p>
        </p:txBody>
      </p:sp>
      <p:graphicFrame>
        <p:nvGraphicFramePr>
          <p:cNvPr id="5" name="表格 4"/>
          <p:cNvGraphicFramePr>
            <a:graphicFrameLocks noGrp="1"/>
          </p:cNvGraphicFramePr>
          <p:nvPr/>
        </p:nvGraphicFramePr>
        <p:xfrm>
          <a:off x="179512" y="915536"/>
          <a:ext cx="8568952" cy="2743200"/>
        </p:xfrm>
        <a:graphic>
          <a:graphicData uri="http://schemas.openxmlformats.org/drawingml/2006/table">
            <a:tbl>
              <a:tblPr firstRow="1" bandRow="1">
                <a:tableStyleId>{5C22544A-7EE6-4342-B048-85BDC9FD1C3A}</a:tableStyleId>
              </a:tblPr>
              <a:tblGrid>
                <a:gridCol w="1656184"/>
                <a:gridCol w="3104345"/>
                <a:gridCol w="3808423"/>
              </a:tblGrid>
              <a:tr h="893357">
                <a:tc>
                  <a:txBody>
                    <a:bodyPr/>
                    <a:lstStyle/>
                    <a:p>
                      <a:endParaRPr lang="zh-CN" altLang="en-US" dirty="0"/>
                    </a:p>
                  </a:txBody>
                  <a:tcPr/>
                </a:tc>
                <a:tc>
                  <a:txBody>
                    <a:bodyPr/>
                    <a:lstStyle/>
                    <a:p>
                      <a:pPr algn="ctr"/>
                      <a:r>
                        <a:rPr lang="en-US" altLang="zh-CN" dirty="0" smtClean="0"/>
                        <a:t>SMS in SGSN</a:t>
                      </a:r>
                    </a:p>
                    <a:p>
                      <a:pPr algn="ctr"/>
                      <a:r>
                        <a:rPr lang="en-US" altLang="zh-CN" dirty="0" smtClean="0"/>
                        <a:t>used</a:t>
                      </a:r>
                      <a:endParaRPr lang="zh-CN" altLang="en-US" dirty="0"/>
                    </a:p>
                  </a:txBody>
                  <a:tcPr/>
                </a:tc>
                <a:tc>
                  <a:txBody>
                    <a:bodyPr/>
                    <a:lstStyle/>
                    <a:p>
                      <a:pPr algn="ctr"/>
                      <a:r>
                        <a:rPr lang="en-US" altLang="zh-CN" dirty="0" smtClean="0"/>
                        <a:t>SMS in SGSN</a:t>
                      </a:r>
                    </a:p>
                    <a:p>
                      <a:pPr algn="ctr"/>
                      <a:r>
                        <a:rPr lang="en-US" altLang="zh-CN" dirty="0" smtClean="0"/>
                        <a:t>Not supported,  i.e. SGSN in CSFB configuration</a:t>
                      </a:r>
                      <a:r>
                        <a:rPr lang="en-US" altLang="zh-CN" baseline="0" dirty="0" smtClean="0"/>
                        <a:t> used. </a:t>
                      </a:r>
                      <a:endParaRPr lang="zh-CN" altLang="en-US" dirty="0" smtClean="0"/>
                    </a:p>
                  </a:txBody>
                  <a:tcPr/>
                </a:tc>
              </a:tr>
              <a:tr h="893357">
                <a:tc>
                  <a:txBody>
                    <a:bodyPr/>
                    <a:lstStyle/>
                    <a:p>
                      <a:r>
                        <a:rPr lang="en-US" altLang="zh-CN" dirty="0" smtClean="0"/>
                        <a:t>SMS in MME</a:t>
                      </a:r>
                    </a:p>
                    <a:p>
                      <a:r>
                        <a:rPr lang="en-US" altLang="zh-CN" dirty="0" smtClean="0"/>
                        <a:t>used</a:t>
                      </a:r>
                      <a:endParaRPr lang="zh-CN" altLang="en-US" dirty="0"/>
                    </a:p>
                  </a:txBody>
                  <a:tcPr/>
                </a:tc>
                <a:tc>
                  <a:txBody>
                    <a:bodyPr/>
                    <a:lstStyle/>
                    <a:p>
                      <a:r>
                        <a:rPr lang="en-US" altLang="zh-CN" b="1" dirty="0" smtClean="0"/>
                        <a:t>Scenario</a:t>
                      </a:r>
                      <a:r>
                        <a:rPr lang="en-US" altLang="zh-CN" b="1" baseline="0" dirty="0" smtClean="0"/>
                        <a:t> 1: </a:t>
                      </a:r>
                    </a:p>
                    <a:p>
                      <a:r>
                        <a:rPr lang="en-US" altLang="zh-CN" baseline="0" dirty="0" smtClean="0"/>
                        <a:t>Whole NW support “PS only” </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b="1" dirty="0" smtClean="0"/>
                        <a:t>Scenario</a:t>
                      </a:r>
                      <a:r>
                        <a:rPr lang="en-US" altLang="zh-CN" b="1" baseline="0" dirty="0" smtClean="0"/>
                        <a:t> 2: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b="1" baseline="0" dirty="0" smtClean="0"/>
                        <a:t>SGSN in CSFB configuration</a:t>
                      </a:r>
                      <a:endParaRPr lang="zh-CN" altLang="en-US" b="1" dirty="0" smtClean="0"/>
                    </a:p>
                    <a:p>
                      <a:endParaRPr lang="zh-CN" altLang="en-US" dirty="0"/>
                    </a:p>
                  </a:txBody>
                  <a:tcPr/>
                </a:tc>
              </a:tr>
              <a:tr h="893357">
                <a:tc>
                  <a:txBody>
                    <a:bodyPr/>
                    <a:lstStyle/>
                    <a:p>
                      <a:r>
                        <a:rPr lang="en-US" altLang="zh-CN" dirty="0" smtClean="0"/>
                        <a:t>SMS in MME</a:t>
                      </a:r>
                    </a:p>
                    <a:p>
                      <a:r>
                        <a:rPr lang="en-US" altLang="zh-CN" dirty="0" smtClean="0"/>
                        <a:t>Not supported</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b="1" dirty="0" smtClean="0"/>
                        <a:t>Scenario</a:t>
                      </a:r>
                      <a:r>
                        <a:rPr lang="en-US" altLang="zh-CN" b="1" baseline="0" dirty="0" smtClean="0"/>
                        <a:t> 3: </a:t>
                      </a:r>
                      <a:endParaRPr lang="zh-CN" altLang="en-US" b="1" dirty="0" smtClean="0"/>
                    </a:p>
                    <a:p>
                      <a:r>
                        <a:rPr lang="en-US" altLang="zh-CN" b="1" dirty="0" smtClean="0"/>
                        <a:t>SMS</a:t>
                      </a:r>
                      <a:r>
                        <a:rPr lang="en-US" altLang="zh-CN" b="1" baseline="0" dirty="0" smtClean="0"/>
                        <a:t> over SGs used at LTE side; </a:t>
                      </a:r>
                      <a:endParaRPr lang="zh-CN" altLang="en-US"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b="1" dirty="0" smtClean="0"/>
                        <a:t>Scenario</a:t>
                      </a:r>
                      <a:r>
                        <a:rPr lang="en-US" altLang="zh-CN" b="1" baseline="0" dirty="0" smtClean="0"/>
                        <a:t> 4: </a:t>
                      </a:r>
                      <a:endParaRPr lang="en-US" altLang="zh-CN" b="1" dirty="0" smtClean="0"/>
                    </a:p>
                    <a:p>
                      <a:r>
                        <a:rPr lang="en-US" altLang="zh-CN" dirty="0" smtClean="0"/>
                        <a:t>Current</a:t>
                      </a:r>
                      <a:r>
                        <a:rPr lang="en-US" altLang="zh-CN" baseline="0" dirty="0" smtClean="0"/>
                        <a:t> CSFB setting, without PS only features. </a:t>
                      </a:r>
                      <a:endParaRPr lang="zh-CN" altLang="en-US" dirty="0"/>
                    </a:p>
                  </a:txBody>
                  <a:tcPr/>
                </a:tc>
              </a:tr>
            </a:tbl>
          </a:graphicData>
        </a:graphic>
      </p:graphicFrame>
      <p:sp>
        <p:nvSpPr>
          <p:cNvPr id="4" name="内容占位符 2"/>
          <p:cNvSpPr>
            <a:spLocks noGrp="1"/>
          </p:cNvSpPr>
          <p:nvPr>
            <p:ph idx="1"/>
          </p:nvPr>
        </p:nvSpPr>
        <p:spPr>
          <a:xfrm>
            <a:off x="179512" y="3789041"/>
            <a:ext cx="8964488" cy="3068960"/>
          </a:xfrm>
        </p:spPr>
        <p:txBody>
          <a:bodyPr>
            <a:normAutofit lnSpcReduction="10000"/>
          </a:bodyPr>
          <a:lstStyle/>
          <a:p>
            <a:r>
              <a:rPr lang="en-US" altLang="zh-CN" sz="2000" dirty="0" smtClean="0"/>
              <a:t>Scenario 1:</a:t>
            </a:r>
          </a:p>
          <a:p>
            <a:pPr lvl="1"/>
            <a:r>
              <a:rPr lang="en-US" altLang="zh-CN" sz="1800" dirty="0" smtClean="0"/>
              <a:t>Theoretically exists in Spec now, but in future, may be popular due to 1) the increase of “PS only” devices, and 2) CS domain phased out gradually; </a:t>
            </a:r>
          </a:p>
          <a:p>
            <a:r>
              <a:rPr lang="en-US" altLang="zh-CN" sz="2000" dirty="0" smtClean="0"/>
              <a:t>Scenario 2:</a:t>
            </a:r>
          </a:p>
          <a:p>
            <a:pPr lvl="1"/>
            <a:r>
              <a:rPr lang="en-US" altLang="zh-CN" sz="1800" dirty="0" smtClean="0"/>
              <a:t>Almost  an impossible  scenario,</a:t>
            </a:r>
          </a:p>
          <a:p>
            <a:r>
              <a:rPr lang="en-US" altLang="zh-CN" sz="2000" dirty="0" smtClean="0"/>
              <a:t>Scenario 3:</a:t>
            </a:r>
          </a:p>
          <a:p>
            <a:pPr lvl="1"/>
            <a:r>
              <a:rPr lang="en-US" altLang="zh-CN" sz="1800" dirty="0" smtClean="0"/>
              <a:t> May be the first scenario in real deployment; discuss this first;</a:t>
            </a:r>
          </a:p>
          <a:p>
            <a:r>
              <a:rPr lang="en-US" altLang="zh-CN" sz="2000" dirty="0" smtClean="0"/>
              <a:t>Scenario 4:</a:t>
            </a:r>
          </a:p>
          <a:p>
            <a:pPr lvl="1"/>
            <a:r>
              <a:rPr lang="en-US" altLang="zh-CN" sz="1800" dirty="0" smtClean="0"/>
              <a:t>Not related to “SMS in SGSN” and “PS only”;</a:t>
            </a:r>
          </a:p>
          <a:p>
            <a:pPr>
              <a:buNone/>
            </a:pPr>
            <a:endParaRPr lang="en-US" altLang="zh-CN" sz="2000" dirty="0" smtClean="0"/>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2</a:t>
            </a:fld>
            <a:endParaRPr lang="zh-CN" altLang="en-US" dirty="0"/>
          </a:p>
        </p:txBody>
      </p:sp>
      <p:sp>
        <p:nvSpPr>
          <p:cNvPr id="7" name="页脚占位符 6"/>
          <p:cNvSpPr>
            <a:spLocks noGrp="1"/>
          </p:cNvSpPr>
          <p:nvPr>
            <p:ph type="ftr" sz="quarter" idx="11"/>
          </p:nvPr>
        </p:nvSpPr>
        <p:spPr/>
        <p:txBody>
          <a:bodyPr/>
          <a:lstStyle/>
          <a:p>
            <a:r>
              <a:rPr lang="en-US" altLang="zh-CN" smtClean="0"/>
              <a:t>S2-150294</a:t>
            </a:r>
            <a:endParaRPr lang="zh-CN" altLang="en-US" dirty="0"/>
          </a:p>
        </p:txBody>
      </p:sp>
      <p:sp>
        <p:nvSpPr>
          <p:cNvPr id="8" name="日期占位符 7"/>
          <p:cNvSpPr>
            <a:spLocks noGrp="1"/>
          </p:cNvSpPr>
          <p:nvPr>
            <p:ph type="dt" sz="half" idx="10"/>
          </p:nvPr>
        </p:nvSpPr>
        <p:spPr/>
        <p:txBody>
          <a:bodyPr/>
          <a:lstStyle/>
          <a:p>
            <a:fld id="{F6101BF7-7AE6-4788-847C-4B2EBCBF40BF}" type="datetime1">
              <a:rPr lang="zh-CN" altLang="en-US" smtClean="0"/>
              <a:t>2015-1-20</a:t>
            </a:fld>
            <a:endParaRPr lang="zh-CN"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7384"/>
            <a:ext cx="9144000" cy="792088"/>
          </a:xfrm>
        </p:spPr>
        <p:txBody>
          <a:bodyPr>
            <a:normAutofit fontScale="90000"/>
          </a:bodyPr>
          <a:lstStyle/>
          <a:p>
            <a:r>
              <a:rPr lang="en-US" altLang="zh-CN" sz="2800" dirty="0" smtClean="0"/>
              <a:t>#3: “SMS in SGSN” and “SMS over SGs” Co-existing Scenario,</a:t>
            </a:r>
            <a:br>
              <a:rPr lang="en-US" altLang="zh-CN" sz="2800" dirty="0" smtClean="0"/>
            </a:br>
            <a:r>
              <a:rPr lang="en-US" altLang="zh-CN" sz="2800" dirty="0" smtClean="0"/>
              <a:t>Showing Problem # 1.1 </a:t>
            </a:r>
            <a:endParaRPr lang="zh-CN" altLang="en-US" sz="2800" dirty="0"/>
          </a:p>
        </p:txBody>
      </p:sp>
      <p:sp>
        <p:nvSpPr>
          <p:cNvPr id="4" name="矩形 3"/>
          <p:cNvSpPr/>
          <p:nvPr/>
        </p:nvSpPr>
        <p:spPr>
          <a:xfrm>
            <a:off x="1115616" y="908720"/>
            <a:ext cx="108012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E-UTRAN</a:t>
            </a:r>
            <a:endParaRPr lang="zh-CN" altLang="en-US" dirty="0">
              <a:solidFill>
                <a:schemeClr val="tx1"/>
              </a:solidFill>
            </a:endParaRPr>
          </a:p>
        </p:txBody>
      </p:sp>
      <p:sp>
        <p:nvSpPr>
          <p:cNvPr id="5" name="矩形 4"/>
          <p:cNvSpPr/>
          <p:nvPr/>
        </p:nvSpPr>
        <p:spPr>
          <a:xfrm>
            <a:off x="1115616" y="3140968"/>
            <a:ext cx="108012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GERAN/</a:t>
            </a:r>
          </a:p>
          <a:p>
            <a:pPr algn="ctr"/>
            <a:r>
              <a:rPr lang="en-US" altLang="zh-CN" dirty="0" smtClean="0">
                <a:solidFill>
                  <a:schemeClr val="tx1"/>
                </a:solidFill>
              </a:rPr>
              <a:t>UTRAN</a:t>
            </a:r>
            <a:endParaRPr lang="zh-CN" altLang="en-US" dirty="0">
              <a:solidFill>
                <a:schemeClr val="tx1"/>
              </a:solidFill>
            </a:endParaRPr>
          </a:p>
        </p:txBody>
      </p:sp>
      <p:sp>
        <p:nvSpPr>
          <p:cNvPr id="6" name="矩形 5"/>
          <p:cNvSpPr/>
          <p:nvPr/>
        </p:nvSpPr>
        <p:spPr>
          <a:xfrm>
            <a:off x="2699792" y="908720"/>
            <a:ext cx="1296144"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MME</a:t>
            </a:r>
            <a:endParaRPr lang="zh-CN" altLang="en-US" dirty="0">
              <a:solidFill>
                <a:schemeClr val="tx1"/>
              </a:solidFill>
            </a:endParaRPr>
          </a:p>
        </p:txBody>
      </p:sp>
      <p:sp>
        <p:nvSpPr>
          <p:cNvPr id="7" name="矩形 6"/>
          <p:cNvSpPr/>
          <p:nvPr/>
        </p:nvSpPr>
        <p:spPr>
          <a:xfrm>
            <a:off x="2699792" y="3140968"/>
            <a:ext cx="1296144"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     SGSN</a:t>
            </a:r>
            <a:endParaRPr lang="zh-CN" altLang="en-US" dirty="0">
              <a:solidFill>
                <a:schemeClr val="tx1"/>
              </a:solidFill>
            </a:endParaRPr>
          </a:p>
        </p:txBody>
      </p:sp>
      <p:sp>
        <p:nvSpPr>
          <p:cNvPr id="8" name="矩形 7"/>
          <p:cNvSpPr/>
          <p:nvPr/>
        </p:nvSpPr>
        <p:spPr>
          <a:xfrm>
            <a:off x="6012160" y="908720"/>
            <a:ext cx="1728192"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HSS</a:t>
            </a:r>
            <a:endParaRPr lang="zh-CN" altLang="en-US" dirty="0">
              <a:solidFill>
                <a:schemeClr val="tx1"/>
              </a:solidFill>
            </a:endParaRPr>
          </a:p>
        </p:txBody>
      </p:sp>
      <p:sp>
        <p:nvSpPr>
          <p:cNvPr id="9" name="矩形 8"/>
          <p:cNvSpPr/>
          <p:nvPr/>
        </p:nvSpPr>
        <p:spPr>
          <a:xfrm>
            <a:off x="6012160" y="2924944"/>
            <a:ext cx="1728192" cy="10801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SMS-GMSC/</a:t>
            </a:r>
          </a:p>
          <a:p>
            <a:pPr algn="ctr"/>
            <a:r>
              <a:rPr lang="en-US" altLang="zh-CN" dirty="0" smtClean="0">
                <a:solidFill>
                  <a:schemeClr val="tx1"/>
                </a:solidFill>
              </a:rPr>
              <a:t>IWMSC/</a:t>
            </a:r>
          </a:p>
          <a:p>
            <a:pPr algn="ctr"/>
            <a:r>
              <a:rPr lang="en-US" altLang="zh-CN" dirty="0" smtClean="0">
                <a:solidFill>
                  <a:schemeClr val="tx1"/>
                </a:solidFill>
              </a:rPr>
              <a:t>SMS Router</a:t>
            </a:r>
            <a:endParaRPr lang="zh-CN" altLang="en-US" dirty="0">
              <a:solidFill>
                <a:schemeClr val="tx1"/>
              </a:solidFill>
            </a:endParaRPr>
          </a:p>
        </p:txBody>
      </p:sp>
      <p:cxnSp>
        <p:nvCxnSpPr>
          <p:cNvPr id="11" name="直接连接符 10"/>
          <p:cNvCxnSpPr>
            <a:stCxn id="6" idx="3"/>
            <a:endCxn id="8" idx="1"/>
          </p:cNvCxnSpPr>
          <p:nvPr/>
        </p:nvCxnSpPr>
        <p:spPr>
          <a:xfrm>
            <a:off x="3995936" y="1232756"/>
            <a:ext cx="20162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7" idx="3"/>
            <a:endCxn id="8" idx="1"/>
          </p:cNvCxnSpPr>
          <p:nvPr/>
        </p:nvCxnSpPr>
        <p:spPr>
          <a:xfrm flipV="1">
            <a:off x="3995936" y="1232756"/>
            <a:ext cx="2016224" cy="22322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4" idx="3"/>
            <a:endCxn id="6" idx="1"/>
          </p:cNvCxnSpPr>
          <p:nvPr/>
        </p:nvCxnSpPr>
        <p:spPr>
          <a:xfrm>
            <a:off x="2195736" y="1232756"/>
            <a:ext cx="5040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5" idx="3"/>
            <a:endCxn id="7" idx="1"/>
          </p:cNvCxnSpPr>
          <p:nvPr/>
        </p:nvCxnSpPr>
        <p:spPr>
          <a:xfrm>
            <a:off x="2195736" y="3465004"/>
            <a:ext cx="5040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843808" y="1556792"/>
            <a:ext cx="0" cy="15841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33" idx="3"/>
            <a:endCxn id="9" idx="1"/>
          </p:cNvCxnSpPr>
          <p:nvPr/>
        </p:nvCxnSpPr>
        <p:spPr>
          <a:xfrm>
            <a:off x="3995936" y="2492896"/>
            <a:ext cx="2016224" cy="9721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7" idx="3"/>
            <a:endCxn id="9" idx="1"/>
          </p:cNvCxnSpPr>
          <p:nvPr/>
        </p:nvCxnSpPr>
        <p:spPr>
          <a:xfrm>
            <a:off x="3995936" y="3465004"/>
            <a:ext cx="20162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8" idx="2"/>
            <a:endCxn id="9" idx="0"/>
          </p:cNvCxnSpPr>
          <p:nvPr/>
        </p:nvCxnSpPr>
        <p:spPr>
          <a:xfrm>
            <a:off x="6876256" y="1556792"/>
            <a:ext cx="0" cy="13681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4644008" y="1124744"/>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4413949" y="764704"/>
            <a:ext cx="518091" cy="369332"/>
          </a:xfrm>
          <a:prstGeom prst="rect">
            <a:avLst/>
          </a:prstGeom>
          <a:noFill/>
        </p:spPr>
        <p:txBody>
          <a:bodyPr wrap="none" rtlCol="0">
            <a:spAutoFit/>
          </a:bodyPr>
          <a:lstStyle/>
          <a:p>
            <a:r>
              <a:rPr lang="en-US" altLang="zh-CN" dirty="0" smtClean="0"/>
              <a:t>S6a</a:t>
            </a:r>
            <a:endParaRPr lang="zh-CN" altLang="en-US" dirty="0"/>
          </a:p>
        </p:txBody>
      </p:sp>
      <p:cxnSp>
        <p:nvCxnSpPr>
          <p:cNvPr id="50" name="直接连接符 49"/>
          <p:cNvCxnSpPr/>
          <p:nvPr/>
        </p:nvCxnSpPr>
        <p:spPr>
          <a:xfrm>
            <a:off x="4796408" y="3356992"/>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5364088" y="1916832"/>
            <a:ext cx="833883" cy="369332"/>
          </a:xfrm>
          <a:prstGeom prst="rect">
            <a:avLst/>
          </a:prstGeom>
          <a:noFill/>
        </p:spPr>
        <p:txBody>
          <a:bodyPr wrap="none" rtlCol="0">
            <a:spAutoFit/>
          </a:bodyPr>
          <a:lstStyle/>
          <a:p>
            <a:r>
              <a:rPr lang="en-US" altLang="zh-CN" dirty="0" smtClean="0"/>
              <a:t>S6a/</a:t>
            </a:r>
            <a:r>
              <a:rPr lang="en-US" altLang="zh-CN" dirty="0" err="1" smtClean="0"/>
              <a:t>Gr</a:t>
            </a:r>
            <a:endParaRPr lang="zh-CN" altLang="en-US" dirty="0"/>
          </a:p>
        </p:txBody>
      </p:sp>
      <p:cxnSp>
        <p:nvCxnSpPr>
          <p:cNvPr id="52" name="直接连接符 51"/>
          <p:cNvCxnSpPr/>
          <p:nvPr/>
        </p:nvCxnSpPr>
        <p:spPr>
          <a:xfrm flipH="1">
            <a:off x="3563889" y="1772816"/>
            <a:ext cx="2160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3757862" y="1619508"/>
            <a:ext cx="526106" cy="369332"/>
          </a:xfrm>
          <a:prstGeom prst="rect">
            <a:avLst/>
          </a:prstGeom>
          <a:noFill/>
        </p:spPr>
        <p:txBody>
          <a:bodyPr wrap="none" rtlCol="0">
            <a:spAutoFit/>
          </a:bodyPr>
          <a:lstStyle/>
          <a:p>
            <a:r>
              <a:rPr lang="en-US" altLang="zh-CN" dirty="0" smtClean="0"/>
              <a:t>SGs</a:t>
            </a:r>
            <a:endParaRPr lang="zh-CN" altLang="en-US" dirty="0"/>
          </a:p>
        </p:txBody>
      </p:sp>
      <p:cxnSp>
        <p:nvCxnSpPr>
          <p:cNvPr id="55" name="直接连接符 54"/>
          <p:cNvCxnSpPr/>
          <p:nvPr/>
        </p:nvCxnSpPr>
        <p:spPr>
          <a:xfrm>
            <a:off x="5220072" y="1916832"/>
            <a:ext cx="216025"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4644008" y="3573016"/>
            <a:ext cx="452368" cy="369332"/>
          </a:xfrm>
          <a:prstGeom prst="rect">
            <a:avLst/>
          </a:prstGeom>
          <a:noFill/>
        </p:spPr>
        <p:txBody>
          <a:bodyPr wrap="none" rtlCol="0">
            <a:spAutoFit/>
          </a:bodyPr>
          <a:lstStyle/>
          <a:p>
            <a:r>
              <a:rPr lang="en-US" altLang="zh-CN" dirty="0" err="1" smtClean="0"/>
              <a:t>Gd</a:t>
            </a:r>
            <a:endParaRPr lang="zh-CN" altLang="en-US" dirty="0"/>
          </a:p>
        </p:txBody>
      </p:sp>
      <p:sp>
        <p:nvSpPr>
          <p:cNvPr id="60" name="TextBox 59"/>
          <p:cNvSpPr txBox="1"/>
          <p:nvPr/>
        </p:nvSpPr>
        <p:spPr>
          <a:xfrm>
            <a:off x="7020272" y="1763524"/>
            <a:ext cx="718466" cy="369332"/>
          </a:xfrm>
          <a:prstGeom prst="rect">
            <a:avLst/>
          </a:prstGeom>
          <a:noFill/>
        </p:spPr>
        <p:txBody>
          <a:bodyPr wrap="none" rtlCol="0">
            <a:spAutoFit/>
          </a:bodyPr>
          <a:lstStyle/>
          <a:p>
            <a:r>
              <a:rPr lang="en-US" altLang="zh-CN" dirty="0" smtClean="0"/>
              <a:t>S6c/C</a:t>
            </a:r>
            <a:endParaRPr lang="zh-CN" altLang="en-US" dirty="0"/>
          </a:p>
        </p:txBody>
      </p:sp>
      <p:cxnSp>
        <p:nvCxnSpPr>
          <p:cNvPr id="63" name="直接连接符 62"/>
          <p:cNvCxnSpPr/>
          <p:nvPr/>
        </p:nvCxnSpPr>
        <p:spPr>
          <a:xfrm>
            <a:off x="6732240" y="1916832"/>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2699792" y="1844824"/>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2292308" y="1691516"/>
            <a:ext cx="407484" cy="369332"/>
          </a:xfrm>
          <a:prstGeom prst="rect">
            <a:avLst/>
          </a:prstGeom>
          <a:noFill/>
        </p:spPr>
        <p:txBody>
          <a:bodyPr wrap="none" rtlCol="0">
            <a:spAutoFit/>
          </a:bodyPr>
          <a:lstStyle/>
          <a:p>
            <a:r>
              <a:rPr lang="en-US" altLang="zh-CN" dirty="0" smtClean="0"/>
              <a:t>S3</a:t>
            </a:r>
            <a:endParaRPr lang="zh-CN" altLang="en-US" dirty="0"/>
          </a:p>
        </p:txBody>
      </p:sp>
      <p:pic>
        <p:nvPicPr>
          <p:cNvPr id="1026" name="Picture 2"/>
          <p:cNvPicPr>
            <a:picLocks noChangeAspect="1" noChangeArrowheads="1"/>
          </p:cNvPicPr>
          <p:nvPr/>
        </p:nvPicPr>
        <p:blipFill>
          <a:blip r:embed="rId3" cstate="print"/>
          <a:srcRect/>
          <a:stretch>
            <a:fillRect/>
          </a:stretch>
        </p:blipFill>
        <p:spPr bwMode="auto">
          <a:xfrm>
            <a:off x="395536" y="3050958"/>
            <a:ext cx="231831" cy="594066"/>
          </a:xfrm>
          <a:prstGeom prst="rect">
            <a:avLst/>
          </a:prstGeom>
          <a:noFill/>
          <a:ln w="9525">
            <a:noFill/>
            <a:miter lim="800000"/>
            <a:headEnd/>
            <a:tailEnd/>
          </a:ln>
        </p:spPr>
      </p:pic>
      <p:sp>
        <p:nvSpPr>
          <p:cNvPr id="33" name="矩形 32"/>
          <p:cNvSpPr/>
          <p:nvPr/>
        </p:nvSpPr>
        <p:spPr>
          <a:xfrm>
            <a:off x="3275856" y="2060848"/>
            <a:ext cx="720080" cy="86409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MSC/VLR</a:t>
            </a:r>
            <a:endParaRPr lang="zh-CN" altLang="en-US" dirty="0">
              <a:solidFill>
                <a:schemeClr val="tx1"/>
              </a:solidFill>
            </a:endParaRPr>
          </a:p>
        </p:txBody>
      </p:sp>
      <p:cxnSp>
        <p:nvCxnSpPr>
          <p:cNvPr id="34" name="直接连接符 33"/>
          <p:cNvCxnSpPr>
            <a:endCxn id="33" idx="0"/>
          </p:cNvCxnSpPr>
          <p:nvPr/>
        </p:nvCxnSpPr>
        <p:spPr>
          <a:xfrm>
            <a:off x="3635896" y="1556792"/>
            <a:ext cx="0" cy="50405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3" idx="3"/>
            <a:endCxn id="8" idx="1"/>
          </p:cNvCxnSpPr>
          <p:nvPr/>
        </p:nvCxnSpPr>
        <p:spPr>
          <a:xfrm flipV="1">
            <a:off x="3995936" y="1232756"/>
            <a:ext cx="2016224" cy="12601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5283236" y="2627620"/>
            <a:ext cx="296876" cy="369332"/>
          </a:xfrm>
          <a:prstGeom prst="rect">
            <a:avLst/>
          </a:prstGeom>
          <a:noFill/>
        </p:spPr>
        <p:txBody>
          <a:bodyPr wrap="none" rtlCol="0">
            <a:spAutoFit/>
          </a:bodyPr>
          <a:lstStyle/>
          <a:p>
            <a:r>
              <a:rPr lang="en-US" altLang="zh-CN" dirty="0" smtClean="0"/>
              <a:t>E</a:t>
            </a:r>
            <a:endParaRPr lang="zh-CN" altLang="en-US" dirty="0"/>
          </a:p>
        </p:txBody>
      </p:sp>
      <p:cxnSp>
        <p:nvCxnSpPr>
          <p:cNvPr id="36" name="直接连接符 35"/>
          <p:cNvCxnSpPr/>
          <p:nvPr/>
        </p:nvCxnSpPr>
        <p:spPr>
          <a:xfrm flipH="1">
            <a:off x="5220072" y="2996952"/>
            <a:ext cx="144016" cy="2160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4355976" y="1988840"/>
            <a:ext cx="144016"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4191894" y="1700808"/>
            <a:ext cx="308098" cy="369332"/>
          </a:xfrm>
          <a:prstGeom prst="rect">
            <a:avLst/>
          </a:prstGeom>
          <a:noFill/>
        </p:spPr>
        <p:txBody>
          <a:bodyPr wrap="none" rtlCol="0">
            <a:spAutoFit/>
          </a:bodyPr>
          <a:lstStyle/>
          <a:p>
            <a:r>
              <a:rPr lang="en-US" altLang="zh-CN" dirty="0" smtClean="0"/>
              <a:t>C</a:t>
            </a:r>
            <a:endParaRPr lang="zh-CN" altLang="en-US" dirty="0"/>
          </a:p>
        </p:txBody>
      </p:sp>
      <p:pic>
        <p:nvPicPr>
          <p:cNvPr id="59" name="Picture 6" descr="http://c.hiphotos.bdimg.com/album/w%3D2048/sign=b9b1b13d37d12f2ece05a9607bfad462/d009b3de9c82d1580ee2895b810a19d8bd3e42fc.jp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a:off x="3861792" y="2564904"/>
            <a:ext cx="350168" cy="350168"/>
          </a:xfrm>
          <a:prstGeom prst="rect">
            <a:avLst/>
          </a:prstGeom>
          <a:noFill/>
        </p:spPr>
      </p:pic>
      <p:cxnSp>
        <p:nvCxnSpPr>
          <p:cNvPr id="67" name="直接箭头连接符 66"/>
          <p:cNvCxnSpPr/>
          <p:nvPr/>
        </p:nvCxnSpPr>
        <p:spPr>
          <a:xfrm flipH="1" flipV="1">
            <a:off x="4139952" y="2780928"/>
            <a:ext cx="1872208" cy="864096"/>
          </a:xfrm>
          <a:prstGeom prst="straightConnector1">
            <a:avLst/>
          </a:prstGeom>
          <a:ln w="31750"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a:xfrm flipH="1" flipV="1">
            <a:off x="3347864" y="1412776"/>
            <a:ext cx="8384" cy="936104"/>
          </a:xfrm>
          <a:prstGeom prst="straightConnector1">
            <a:avLst/>
          </a:prstGeom>
          <a:ln w="31750" cmpd="sng">
            <a:solidFill>
              <a:srgbClr val="C0000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p:nvPr/>
        </p:nvCxnSpPr>
        <p:spPr>
          <a:xfrm flipH="1">
            <a:off x="755576" y="1340768"/>
            <a:ext cx="2160240" cy="0"/>
          </a:xfrm>
          <a:prstGeom prst="straightConnector1">
            <a:avLst/>
          </a:prstGeom>
          <a:ln w="31750" cmpd="sng">
            <a:solidFill>
              <a:srgbClr val="C0000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p:nvPr/>
        </p:nvCxnSpPr>
        <p:spPr>
          <a:xfrm>
            <a:off x="3059832" y="1340768"/>
            <a:ext cx="0" cy="2016224"/>
          </a:xfrm>
          <a:prstGeom prst="straightConnector1">
            <a:avLst/>
          </a:prstGeom>
          <a:ln w="31750" cmpd="sng">
            <a:solidFill>
              <a:srgbClr val="C0000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61" name="直接箭头连接符 60"/>
          <p:cNvCxnSpPr/>
          <p:nvPr/>
        </p:nvCxnSpPr>
        <p:spPr>
          <a:xfrm flipH="1">
            <a:off x="755576" y="3356992"/>
            <a:ext cx="2160240" cy="0"/>
          </a:xfrm>
          <a:prstGeom prst="straightConnector1">
            <a:avLst/>
          </a:prstGeom>
          <a:ln w="31750" cmpd="sng">
            <a:solidFill>
              <a:srgbClr val="C0000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0" y="4077072"/>
            <a:ext cx="9036496" cy="923330"/>
          </a:xfrm>
          <a:prstGeom prst="rect">
            <a:avLst/>
          </a:prstGeom>
          <a:noFill/>
        </p:spPr>
        <p:txBody>
          <a:bodyPr wrap="square" rtlCol="0">
            <a:spAutoFit/>
          </a:bodyPr>
          <a:lstStyle/>
          <a:p>
            <a:pPr>
              <a:buFont typeface="Arial" pitchFamily="34" charset="0"/>
              <a:buChar char="•"/>
            </a:pPr>
            <a:r>
              <a:rPr lang="en-US" altLang="zh-CN" dirty="0" smtClean="0"/>
              <a:t> ISR Activated by MME ( UE firstly attach via 2G/3G and get SMS in SGSN, and the re-select to E-UTRAN, and get “SMS only” and  ISR Activated during Combined TA/LA Update procedures. </a:t>
            </a:r>
          </a:p>
          <a:p>
            <a:pPr>
              <a:buFont typeface="Arial" pitchFamily="34" charset="0"/>
              <a:buChar char="•"/>
            </a:pPr>
            <a:r>
              <a:rPr lang="en-US" altLang="zh-CN" dirty="0" smtClean="0"/>
              <a:t>MSC/VLR, and SGSN (may still) is already registered  in HSS as MT-SMS routing nodes.</a:t>
            </a:r>
          </a:p>
        </p:txBody>
      </p:sp>
      <p:sp>
        <p:nvSpPr>
          <p:cNvPr id="69" name="TextBox 68"/>
          <p:cNvSpPr txBox="1"/>
          <p:nvPr/>
        </p:nvSpPr>
        <p:spPr>
          <a:xfrm>
            <a:off x="35496" y="4941168"/>
            <a:ext cx="8856984" cy="1477328"/>
          </a:xfrm>
          <a:prstGeom prst="rect">
            <a:avLst/>
          </a:prstGeom>
          <a:noFill/>
        </p:spPr>
        <p:txBody>
          <a:bodyPr wrap="square" rtlCol="0">
            <a:spAutoFit/>
          </a:bodyPr>
          <a:lstStyle/>
          <a:p>
            <a:pPr>
              <a:buFont typeface="Arial" pitchFamily="34" charset="0"/>
              <a:buChar char="•"/>
            </a:pPr>
            <a:r>
              <a:rPr lang="en-US" altLang="zh-CN" dirty="0" smtClean="0"/>
              <a:t> Problem # 1.1:  </a:t>
            </a:r>
            <a:r>
              <a:rPr lang="en-US" altLang="zh-CN" b="1" dirty="0" smtClean="0">
                <a:solidFill>
                  <a:srgbClr val="FF0000"/>
                </a:solidFill>
              </a:rPr>
              <a:t>Un-necessary CS paging</a:t>
            </a:r>
          </a:p>
          <a:p>
            <a:pPr>
              <a:buFont typeface="Arial" pitchFamily="34" charset="0"/>
              <a:buChar char="•"/>
            </a:pPr>
            <a:r>
              <a:rPr lang="en-US" altLang="zh-CN" dirty="0" smtClean="0"/>
              <a:t>MT-SMS arrives at MS/VLR, S1 paging sent, and S3 paging for CS/SMS forwarded to SGSN, in this case, SGSN is required to send CS  Paging via GERAN/UTRAN…..(See 8.2.5.f of TS23.272)</a:t>
            </a:r>
          </a:p>
          <a:p>
            <a:pPr>
              <a:buFont typeface="Arial" pitchFamily="34" charset="0"/>
              <a:buChar char="•"/>
            </a:pPr>
            <a:r>
              <a:rPr lang="en-US" altLang="zh-CN" dirty="0" smtClean="0"/>
              <a:t>MS, if camped on 2G/3G, may </a:t>
            </a:r>
            <a:r>
              <a:rPr lang="en-US" altLang="zh-CN" b="1" i="1" u="sng" dirty="0" smtClean="0">
                <a:solidFill>
                  <a:srgbClr val="FF0000"/>
                </a:solidFill>
              </a:rPr>
              <a:t>ignore CS paging </a:t>
            </a:r>
            <a:r>
              <a:rPr lang="en-US" altLang="zh-CN" dirty="0" smtClean="0"/>
              <a:t>if it is registered for “PS and SMS only services”, (See 4.5.1.4 of 7S24.008) .</a:t>
            </a:r>
          </a:p>
        </p:txBody>
      </p:sp>
      <p:sp>
        <p:nvSpPr>
          <p:cNvPr id="71" name="禁止符 70"/>
          <p:cNvSpPr/>
          <p:nvPr/>
        </p:nvSpPr>
        <p:spPr>
          <a:xfrm>
            <a:off x="323528" y="2564904"/>
            <a:ext cx="288032" cy="288032"/>
          </a:xfrm>
          <a:prstGeom prst="noSmoking">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48" name="灯片编号占位符 47"/>
          <p:cNvSpPr>
            <a:spLocks noGrp="1"/>
          </p:cNvSpPr>
          <p:nvPr>
            <p:ph type="sldNum" sz="quarter" idx="12"/>
          </p:nvPr>
        </p:nvSpPr>
        <p:spPr/>
        <p:txBody>
          <a:bodyPr/>
          <a:lstStyle/>
          <a:p>
            <a:fld id="{0C913308-F349-4B6D-A68A-DD1791B4A57B}" type="slidenum">
              <a:rPr lang="zh-CN" altLang="en-US" smtClean="0"/>
              <a:pPr/>
              <a:t>3</a:t>
            </a:fld>
            <a:endParaRPr lang="zh-CN" altLang="en-US" dirty="0"/>
          </a:p>
        </p:txBody>
      </p:sp>
      <p:sp>
        <p:nvSpPr>
          <p:cNvPr id="56" name="页脚占位符 55"/>
          <p:cNvSpPr>
            <a:spLocks noGrp="1"/>
          </p:cNvSpPr>
          <p:nvPr>
            <p:ph type="ftr" sz="quarter" idx="11"/>
          </p:nvPr>
        </p:nvSpPr>
        <p:spPr/>
        <p:txBody>
          <a:bodyPr/>
          <a:lstStyle/>
          <a:p>
            <a:r>
              <a:rPr lang="en-US" altLang="zh-CN" smtClean="0"/>
              <a:t>S2-150294</a:t>
            </a:r>
            <a:endParaRPr lang="zh-CN" altLang="en-US" dirty="0"/>
          </a:p>
        </p:txBody>
      </p:sp>
      <p:sp>
        <p:nvSpPr>
          <p:cNvPr id="58" name="日期占位符 57"/>
          <p:cNvSpPr>
            <a:spLocks noGrp="1"/>
          </p:cNvSpPr>
          <p:nvPr>
            <p:ph type="dt" sz="half" idx="10"/>
          </p:nvPr>
        </p:nvSpPr>
        <p:spPr/>
        <p:txBody>
          <a:bodyPr/>
          <a:lstStyle/>
          <a:p>
            <a:fld id="{32D29617-A694-4B69-9387-8155301F1675}" type="datetime1">
              <a:rPr lang="zh-CN" altLang="en-US" smtClean="0"/>
              <a:t>2015-1-20</a:t>
            </a:fld>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7384"/>
            <a:ext cx="9144000" cy="792088"/>
          </a:xfrm>
        </p:spPr>
        <p:txBody>
          <a:bodyPr>
            <a:normAutofit fontScale="90000"/>
          </a:bodyPr>
          <a:lstStyle/>
          <a:p>
            <a:r>
              <a:rPr lang="en-US" altLang="zh-CN" sz="2800" dirty="0" smtClean="0"/>
              <a:t>#3: “SMS in SGSN” and “SMS over SGs” Co-existing Scenario,</a:t>
            </a:r>
            <a:br>
              <a:rPr lang="en-US" altLang="zh-CN" sz="2800" dirty="0" smtClean="0"/>
            </a:br>
            <a:r>
              <a:rPr lang="en-US" altLang="zh-CN" sz="2800" dirty="0" smtClean="0"/>
              <a:t>Showing Problem # 1.2 </a:t>
            </a:r>
            <a:endParaRPr lang="zh-CN" altLang="en-US" sz="2800" dirty="0"/>
          </a:p>
        </p:txBody>
      </p:sp>
      <p:sp>
        <p:nvSpPr>
          <p:cNvPr id="4" name="矩形 3"/>
          <p:cNvSpPr/>
          <p:nvPr/>
        </p:nvSpPr>
        <p:spPr>
          <a:xfrm>
            <a:off x="1115616" y="908720"/>
            <a:ext cx="108012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E-UTRAN</a:t>
            </a:r>
            <a:endParaRPr lang="zh-CN" altLang="en-US" dirty="0">
              <a:solidFill>
                <a:schemeClr val="tx1"/>
              </a:solidFill>
            </a:endParaRPr>
          </a:p>
        </p:txBody>
      </p:sp>
      <p:sp>
        <p:nvSpPr>
          <p:cNvPr id="5" name="矩形 4"/>
          <p:cNvSpPr/>
          <p:nvPr/>
        </p:nvSpPr>
        <p:spPr>
          <a:xfrm>
            <a:off x="1115616" y="3140968"/>
            <a:ext cx="108012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GERAN/</a:t>
            </a:r>
          </a:p>
          <a:p>
            <a:pPr algn="ctr"/>
            <a:r>
              <a:rPr lang="en-US" altLang="zh-CN" dirty="0" smtClean="0">
                <a:solidFill>
                  <a:schemeClr val="tx1"/>
                </a:solidFill>
              </a:rPr>
              <a:t>UTRAN</a:t>
            </a:r>
            <a:endParaRPr lang="zh-CN" altLang="en-US" dirty="0">
              <a:solidFill>
                <a:schemeClr val="tx1"/>
              </a:solidFill>
            </a:endParaRPr>
          </a:p>
        </p:txBody>
      </p:sp>
      <p:sp>
        <p:nvSpPr>
          <p:cNvPr id="6" name="矩形 5"/>
          <p:cNvSpPr/>
          <p:nvPr/>
        </p:nvSpPr>
        <p:spPr>
          <a:xfrm>
            <a:off x="2699792" y="908720"/>
            <a:ext cx="1296144"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MME</a:t>
            </a:r>
            <a:endParaRPr lang="zh-CN" altLang="en-US" dirty="0">
              <a:solidFill>
                <a:schemeClr val="tx1"/>
              </a:solidFill>
            </a:endParaRPr>
          </a:p>
        </p:txBody>
      </p:sp>
      <p:sp>
        <p:nvSpPr>
          <p:cNvPr id="7" name="矩形 6"/>
          <p:cNvSpPr/>
          <p:nvPr/>
        </p:nvSpPr>
        <p:spPr>
          <a:xfrm>
            <a:off x="2699792" y="3140968"/>
            <a:ext cx="1296144"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SGSN</a:t>
            </a:r>
            <a:endParaRPr lang="zh-CN" altLang="en-US" dirty="0">
              <a:solidFill>
                <a:schemeClr val="tx1"/>
              </a:solidFill>
            </a:endParaRPr>
          </a:p>
        </p:txBody>
      </p:sp>
      <p:sp>
        <p:nvSpPr>
          <p:cNvPr id="8" name="矩形 7"/>
          <p:cNvSpPr/>
          <p:nvPr/>
        </p:nvSpPr>
        <p:spPr>
          <a:xfrm>
            <a:off x="6012160" y="908720"/>
            <a:ext cx="1728192"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HSS</a:t>
            </a:r>
            <a:endParaRPr lang="zh-CN" altLang="en-US" dirty="0">
              <a:solidFill>
                <a:schemeClr val="tx1"/>
              </a:solidFill>
            </a:endParaRPr>
          </a:p>
        </p:txBody>
      </p:sp>
      <p:sp>
        <p:nvSpPr>
          <p:cNvPr id="9" name="矩形 8"/>
          <p:cNvSpPr/>
          <p:nvPr/>
        </p:nvSpPr>
        <p:spPr>
          <a:xfrm>
            <a:off x="6012160" y="2924944"/>
            <a:ext cx="1728192" cy="10801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SMS-GMSC/</a:t>
            </a:r>
          </a:p>
          <a:p>
            <a:pPr algn="ctr"/>
            <a:r>
              <a:rPr lang="en-US" altLang="zh-CN" dirty="0" smtClean="0">
                <a:solidFill>
                  <a:schemeClr val="tx1"/>
                </a:solidFill>
              </a:rPr>
              <a:t>IWMSC/</a:t>
            </a:r>
          </a:p>
          <a:p>
            <a:pPr algn="ctr"/>
            <a:r>
              <a:rPr lang="en-US" altLang="zh-CN" dirty="0" smtClean="0">
                <a:solidFill>
                  <a:schemeClr val="tx1"/>
                </a:solidFill>
              </a:rPr>
              <a:t>SMS Router</a:t>
            </a:r>
            <a:endParaRPr lang="zh-CN" altLang="en-US" dirty="0">
              <a:solidFill>
                <a:schemeClr val="tx1"/>
              </a:solidFill>
            </a:endParaRPr>
          </a:p>
        </p:txBody>
      </p:sp>
      <p:cxnSp>
        <p:nvCxnSpPr>
          <p:cNvPr id="11" name="直接连接符 10"/>
          <p:cNvCxnSpPr>
            <a:stCxn id="6" idx="3"/>
            <a:endCxn id="8" idx="1"/>
          </p:cNvCxnSpPr>
          <p:nvPr/>
        </p:nvCxnSpPr>
        <p:spPr>
          <a:xfrm>
            <a:off x="3995936" y="1232756"/>
            <a:ext cx="20162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7" idx="3"/>
            <a:endCxn id="8" idx="1"/>
          </p:cNvCxnSpPr>
          <p:nvPr/>
        </p:nvCxnSpPr>
        <p:spPr>
          <a:xfrm flipV="1">
            <a:off x="3995936" y="1232756"/>
            <a:ext cx="2016224" cy="22322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4" idx="3"/>
            <a:endCxn id="6" idx="1"/>
          </p:cNvCxnSpPr>
          <p:nvPr/>
        </p:nvCxnSpPr>
        <p:spPr>
          <a:xfrm>
            <a:off x="2195736" y="1232756"/>
            <a:ext cx="5040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5" idx="3"/>
            <a:endCxn id="7" idx="1"/>
          </p:cNvCxnSpPr>
          <p:nvPr/>
        </p:nvCxnSpPr>
        <p:spPr>
          <a:xfrm>
            <a:off x="2195736" y="3465004"/>
            <a:ext cx="5040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915816" y="1556792"/>
            <a:ext cx="0" cy="15841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33" idx="3"/>
            <a:endCxn id="9" idx="1"/>
          </p:cNvCxnSpPr>
          <p:nvPr/>
        </p:nvCxnSpPr>
        <p:spPr>
          <a:xfrm>
            <a:off x="3995936" y="2492896"/>
            <a:ext cx="2016224" cy="9721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7" idx="3"/>
            <a:endCxn id="9" idx="1"/>
          </p:cNvCxnSpPr>
          <p:nvPr/>
        </p:nvCxnSpPr>
        <p:spPr>
          <a:xfrm>
            <a:off x="3995936" y="3465004"/>
            <a:ext cx="20162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8" idx="2"/>
            <a:endCxn id="9" idx="0"/>
          </p:cNvCxnSpPr>
          <p:nvPr/>
        </p:nvCxnSpPr>
        <p:spPr>
          <a:xfrm>
            <a:off x="6876256" y="1556792"/>
            <a:ext cx="0" cy="13681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4644008" y="1124744"/>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4413949" y="764704"/>
            <a:ext cx="518091" cy="369332"/>
          </a:xfrm>
          <a:prstGeom prst="rect">
            <a:avLst/>
          </a:prstGeom>
          <a:noFill/>
        </p:spPr>
        <p:txBody>
          <a:bodyPr wrap="none" rtlCol="0">
            <a:spAutoFit/>
          </a:bodyPr>
          <a:lstStyle/>
          <a:p>
            <a:r>
              <a:rPr lang="en-US" altLang="zh-CN" dirty="0" smtClean="0"/>
              <a:t>S6a</a:t>
            </a:r>
            <a:endParaRPr lang="zh-CN" altLang="en-US" dirty="0"/>
          </a:p>
        </p:txBody>
      </p:sp>
      <p:cxnSp>
        <p:nvCxnSpPr>
          <p:cNvPr id="50" name="直接连接符 49"/>
          <p:cNvCxnSpPr/>
          <p:nvPr/>
        </p:nvCxnSpPr>
        <p:spPr>
          <a:xfrm>
            <a:off x="4796408" y="3356992"/>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5364088" y="1916832"/>
            <a:ext cx="833883" cy="369332"/>
          </a:xfrm>
          <a:prstGeom prst="rect">
            <a:avLst/>
          </a:prstGeom>
          <a:noFill/>
        </p:spPr>
        <p:txBody>
          <a:bodyPr wrap="none" rtlCol="0">
            <a:spAutoFit/>
          </a:bodyPr>
          <a:lstStyle/>
          <a:p>
            <a:r>
              <a:rPr lang="en-US" altLang="zh-CN" dirty="0" smtClean="0"/>
              <a:t>S6a/</a:t>
            </a:r>
            <a:r>
              <a:rPr lang="en-US" altLang="zh-CN" dirty="0" err="1" smtClean="0"/>
              <a:t>Gr</a:t>
            </a:r>
            <a:endParaRPr lang="zh-CN" altLang="en-US" dirty="0"/>
          </a:p>
        </p:txBody>
      </p:sp>
      <p:cxnSp>
        <p:nvCxnSpPr>
          <p:cNvPr id="52" name="直接连接符 51"/>
          <p:cNvCxnSpPr/>
          <p:nvPr/>
        </p:nvCxnSpPr>
        <p:spPr>
          <a:xfrm flipH="1">
            <a:off x="3563889" y="1772816"/>
            <a:ext cx="2160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3757862" y="1619508"/>
            <a:ext cx="526106" cy="369332"/>
          </a:xfrm>
          <a:prstGeom prst="rect">
            <a:avLst/>
          </a:prstGeom>
          <a:noFill/>
        </p:spPr>
        <p:txBody>
          <a:bodyPr wrap="none" rtlCol="0">
            <a:spAutoFit/>
          </a:bodyPr>
          <a:lstStyle/>
          <a:p>
            <a:r>
              <a:rPr lang="en-US" altLang="zh-CN" dirty="0" smtClean="0"/>
              <a:t>SGs</a:t>
            </a:r>
            <a:endParaRPr lang="zh-CN" altLang="en-US" dirty="0"/>
          </a:p>
        </p:txBody>
      </p:sp>
      <p:cxnSp>
        <p:nvCxnSpPr>
          <p:cNvPr id="55" name="直接连接符 54"/>
          <p:cNvCxnSpPr/>
          <p:nvPr/>
        </p:nvCxnSpPr>
        <p:spPr>
          <a:xfrm>
            <a:off x="5220072" y="1916832"/>
            <a:ext cx="216025"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4644008" y="3573016"/>
            <a:ext cx="452368" cy="369332"/>
          </a:xfrm>
          <a:prstGeom prst="rect">
            <a:avLst/>
          </a:prstGeom>
          <a:noFill/>
        </p:spPr>
        <p:txBody>
          <a:bodyPr wrap="none" rtlCol="0">
            <a:spAutoFit/>
          </a:bodyPr>
          <a:lstStyle/>
          <a:p>
            <a:r>
              <a:rPr lang="en-US" altLang="zh-CN" dirty="0" err="1" smtClean="0"/>
              <a:t>Gd</a:t>
            </a:r>
            <a:endParaRPr lang="zh-CN" altLang="en-US" dirty="0"/>
          </a:p>
        </p:txBody>
      </p:sp>
      <p:sp>
        <p:nvSpPr>
          <p:cNvPr id="60" name="TextBox 59"/>
          <p:cNvSpPr txBox="1"/>
          <p:nvPr/>
        </p:nvSpPr>
        <p:spPr>
          <a:xfrm>
            <a:off x="7020272" y="1763524"/>
            <a:ext cx="718466" cy="369332"/>
          </a:xfrm>
          <a:prstGeom prst="rect">
            <a:avLst/>
          </a:prstGeom>
          <a:noFill/>
        </p:spPr>
        <p:txBody>
          <a:bodyPr wrap="none" rtlCol="0">
            <a:spAutoFit/>
          </a:bodyPr>
          <a:lstStyle/>
          <a:p>
            <a:r>
              <a:rPr lang="en-US" altLang="zh-CN" dirty="0" smtClean="0"/>
              <a:t>S6c/C</a:t>
            </a:r>
            <a:endParaRPr lang="zh-CN" altLang="en-US" dirty="0"/>
          </a:p>
        </p:txBody>
      </p:sp>
      <p:cxnSp>
        <p:nvCxnSpPr>
          <p:cNvPr id="63" name="直接连接符 62"/>
          <p:cNvCxnSpPr/>
          <p:nvPr/>
        </p:nvCxnSpPr>
        <p:spPr>
          <a:xfrm>
            <a:off x="6732240" y="1916832"/>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2771800" y="1844824"/>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2292308" y="1691516"/>
            <a:ext cx="407484" cy="369332"/>
          </a:xfrm>
          <a:prstGeom prst="rect">
            <a:avLst/>
          </a:prstGeom>
          <a:noFill/>
        </p:spPr>
        <p:txBody>
          <a:bodyPr wrap="none" rtlCol="0">
            <a:spAutoFit/>
          </a:bodyPr>
          <a:lstStyle/>
          <a:p>
            <a:r>
              <a:rPr lang="en-US" altLang="zh-CN" dirty="0" smtClean="0"/>
              <a:t>S3</a:t>
            </a:r>
            <a:endParaRPr lang="zh-CN" altLang="en-US" dirty="0"/>
          </a:p>
        </p:txBody>
      </p:sp>
      <p:pic>
        <p:nvPicPr>
          <p:cNvPr id="1026" name="Picture 2"/>
          <p:cNvPicPr>
            <a:picLocks noChangeAspect="1" noChangeArrowheads="1"/>
          </p:cNvPicPr>
          <p:nvPr/>
        </p:nvPicPr>
        <p:blipFill>
          <a:blip r:embed="rId3" cstate="print"/>
          <a:srcRect/>
          <a:stretch>
            <a:fillRect/>
          </a:stretch>
        </p:blipFill>
        <p:spPr bwMode="auto">
          <a:xfrm>
            <a:off x="467544" y="908720"/>
            <a:ext cx="216024" cy="553562"/>
          </a:xfrm>
          <a:prstGeom prst="rect">
            <a:avLst/>
          </a:prstGeom>
          <a:noFill/>
          <a:ln w="9525">
            <a:noFill/>
            <a:miter lim="800000"/>
            <a:headEnd/>
            <a:tailEnd/>
          </a:ln>
        </p:spPr>
      </p:pic>
      <p:sp>
        <p:nvSpPr>
          <p:cNvPr id="33" name="矩形 32"/>
          <p:cNvSpPr/>
          <p:nvPr/>
        </p:nvSpPr>
        <p:spPr>
          <a:xfrm>
            <a:off x="3275856" y="2060848"/>
            <a:ext cx="720080" cy="86409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MSC/VLR</a:t>
            </a:r>
            <a:endParaRPr lang="zh-CN" altLang="en-US" dirty="0">
              <a:solidFill>
                <a:schemeClr val="tx1"/>
              </a:solidFill>
            </a:endParaRPr>
          </a:p>
        </p:txBody>
      </p:sp>
      <p:cxnSp>
        <p:nvCxnSpPr>
          <p:cNvPr id="34" name="直接连接符 33"/>
          <p:cNvCxnSpPr>
            <a:endCxn id="33" idx="0"/>
          </p:cNvCxnSpPr>
          <p:nvPr/>
        </p:nvCxnSpPr>
        <p:spPr>
          <a:xfrm>
            <a:off x="3635896" y="1556792"/>
            <a:ext cx="0" cy="50405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3" idx="3"/>
            <a:endCxn id="8" idx="1"/>
          </p:cNvCxnSpPr>
          <p:nvPr/>
        </p:nvCxnSpPr>
        <p:spPr>
          <a:xfrm flipV="1">
            <a:off x="3995936" y="1232756"/>
            <a:ext cx="2016224" cy="12601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5283236" y="2627620"/>
            <a:ext cx="296876" cy="369332"/>
          </a:xfrm>
          <a:prstGeom prst="rect">
            <a:avLst/>
          </a:prstGeom>
          <a:noFill/>
        </p:spPr>
        <p:txBody>
          <a:bodyPr wrap="none" rtlCol="0">
            <a:spAutoFit/>
          </a:bodyPr>
          <a:lstStyle/>
          <a:p>
            <a:r>
              <a:rPr lang="en-US" altLang="zh-CN" dirty="0" smtClean="0"/>
              <a:t>E</a:t>
            </a:r>
            <a:endParaRPr lang="zh-CN" altLang="en-US" dirty="0"/>
          </a:p>
        </p:txBody>
      </p:sp>
      <p:cxnSp>
        <p:nvCxnSpPr>
          <p:cNvPr id="36" name="直接连接符 35"/>
          <p:cNvCxnSpPr/>
          <p:nvPr/>
        </p:nvCxnSpPr>
        <p:spPr>
          <a:xfrm flipH="1">
            <a:off x="5220072" y="2996952"/>
            <a:ext cx="144016" cy="2160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4355976" y="1988840"/>
            <a:ext cx="144016"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4191894" y="1700808"/>
            <a:ext cx="308098" cy="369332"/>
          </a:xfrm>
          <a:prstGeom prst="rect">
            <a:avLst/>
          </a:prstGeom>
          <a:noFill/>
        </p:spPr>
        <p:txBody>
          <a:bodyPr wrap="none" rtlCol="0">
            <a:spAutoFit/>
          </a:bodyPr>
          <a:lstStyle/>
          <a:p>
            <a:r>
              <a:rPr lang="en-US" altLang="zh-CN" dirty="0" smtClean="0"/>
              <a:t>C</a:t>
            </a:r>
            <a:endParaRPr lang="zh-CN" altLang="en-US" dirty="0"/>
          </a:p>
        </p:txBody>
      </p:sp>
      <p:pic>
        <p:nvPicPr>
          <p:cNvPr id="59" name="Picture 6" descr="http://c.hiphotos.bdimg.com/album/w%3D2048/sign=b9b1b13d37d12f2ece05a9607bfad462/d009b3de9c82d1580ee2895b810a19d8bd3e42fc.jp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a:off x="3573760" y="3429000"/>
            <a:ext cx="350168" cy="350168"/>
          </a:xfrm>
          <a:prstGeom prst="rect">
            <a:avLst/>
          </a:prstGeom>
          <a:noFill/>
        </p:spPr>
      </p:pic>
      <p:cxnSp>
        <p:nvCxnSpPr>
          <p:cNvPr id="67" name="直接箭头连接符 66"/>
          <p:cNvCxnSpPr/>
          <p:nvPr/>
        </p:nvCxnSpPr>
        <p:spPr>
          <a:xfrm flipH="1">
            <a:off x="3923928" y="3645024"/>
            <a:ext cx="2088232" cy="0"/>
          </a:xfrm>
          <a:prstGeom prst="straightConnector1">
            <a:avLst/>
          </a:prstGeom>
          <a:ln w="31750"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1" name="直接箭头连接符 60"/>
          <p:cNvCxnSpPr/>
          <p:nvPr/>
        </p:nvCxnSpPr>
        <p:spPr>
          <a:xfrm flipH="1">
            <a:off x="755576" y="3573016"/>
            <a:ext cx="2232248" cy="0"/>
          </a:xfrm>
          <a:prstGeom prst="straightConnector1">
            <a:avLst/>
          </a:prstGeom>
          <a:ln w="31750" cmpd="sng">
            <a:solidFill>
              <a:srgbClr val="C0000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a:xfrm>
            <a:off x="35496" y="4149080"/>
            <a:ext cx="8856984" cy="1200329"/>
          </a:xfrm>
          <a:prstGeom prst="rect">
            <a:avLst/>
          </a:prstGeom>
          <a:noFill/>
        </p:spPr>
        <p:txBody>
          <a:bodyPr wrap="square" rtlCol="0">
            <a:spAutoFit/>
          </a:bodyPr>
          <a:lstStyle/>
          <a:p>
            <a:pPr>
              <a:buFont typeface="Arial" pitchFamily="34" charset="0"/>
              <a:buChar char="•"/>
            </a:pPr>
            <a:r>
              <a:rPr lang="en-US" altLang="zh-CN" dirty="0" smtClean="0"/>
              <a:t> Problem # 1.2: </a:t>
            </a:r>
            <a:r>
              <a:rPr lang="en-US" altLang="zh-CN" b="1" dirty="0" smtClean="0">
                <a:solidFill>
                  <a:srgbClr val="FF0000"/>
                </a:solidFill>
              </a:rPr>
              <a:t> Second delivery  attempt  Fails.</a:t>
            </a:r>
            <a:endParaRPr lang="en-US" altLang="zh-CN" dirty="0" smtClean="0"/>
          </a:p>
          <a:p>
            <a:pPr>
              <a:buFont typeface="Arial" pitchFamily="34" charset="0"/>
              <a:buChar char="•"/>
            </a:pPr>
            <a:r>
              <a:rPr lang="en-US" altLang="zh-CN" dirty="0" smtClean="0"/>
              <a:t> GMSC may use SGSN as second route for MT-SMS, upon receipt of MT-SMS, SGSN pages in GERAN/UTRAN, if UE camped in GERAN/UTRAN, the MT-SMS is delivered.  </a:t>
            </a:r>
          </a:p>
          <a:p>
            <a:pPr>
              <a:buFont typeface="Arial" pitchFamily="34" charset="0"/>
              <a:buChar char="•"/>
            </a:pPr>
            <a:r>
              <a:rPr lang="en-US" altLang="zh-CN" dirty="0" smtClean="0"/>
              <a:t>However, if UE re-select to E-UTRAN, </a:t>
            </a:r>
            <a:r>
              <a:rPr lang="en-US" altLang="zh-CN" b="1" i="1" u="sng" dirty="0" smtClean="0">
                <a:solidFill>
                  <a:srgbClr val="FF0000"/>
                </a:solidFill>
              </a:rPr>
              <a:t>the second route delivery will fail. </a:t>
            </a:r>
          </a:p>
        </p:txBody>
      </p:sp>
      <p:sp>
        <p:nvSpPr>
          <p:cNvPr id="42" name="禁止符 41"/>
          <p:cNvSpPr/>
          <p:nvPr/>
        </p:nvSpPr>
        <p:spPr>
          <a:xfrm>
            <a:off x="323528" y="3356992"/>
            <a:ext cx="288032" cy="288032"/>
          </a:xfrm>
          <a:prstGeom prst="noSmoking">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43" name="灯片编号占位符 42"/>
          <p:cNvSpPr>
            <a:spLocks noGrp="1"/>
          </p:cNvSpPr>
          <p:nvPr>
            <p:ph type="sldNum" sz="quarter" idx="12"/>
          </p:nvPr>
        </p:nvSpPr>
        <p:spPr/>
        <p:txBody>
          <a:bodyPr/>
          <a:lstStyle/>
          <a:p>
            <a:fld id="{0C913308-F349-4B6D-A68A-DD1791B4A57B}" type="slidenum">
              <a:rPr lang="zh-CN" altLang="en-US" smtClean="0"/>
              <a:pPr/>
              <a:t>4</a:t>
            </a:fld>
            <a:endParaRPr lang="zh-CN" altLang="en-US" dirty="0"/>
          </a:p>
        </p:txBody>
      </p:sp>
      <p:sp>
        <p:nvSpPr>
          <p:cNvPr id="44" name="页脚占位符 43"/>
          <p:cNvSpPr>
            <a:spLocks noGrp="1"/>
          </p:cNvSpPr>
          <p:nvPr>
            <p:ph type="ftr" sz="quarter" idx="11"/>
          </p:nvPr>
        </p:nvSpPr>
        <p:spPr/>
        <p:txBody>
          <a:bodyPr/>
          <a:lstStyle/>
          <a:p>
            <a:r>
              <a:rPr lang="en-US" altLang="zh-CN" smtClean="0"/>
              <a:t>S2-150294</a:t>
            </a:r>
            <a:endParaRPr lang="zh-CN" altLang="en-US" dirty="0"/>
          </a:p>
        </p:txBody>
      </p:sp>
      <p:sp>
        <p:nvSpPr>
          <p:cNvPr id="45" name="日期占位符 44"/>
          <p:cNvSpPr>
            <a:spLocks noGrp="1"/>
          </p:cNvSpPr>
          <p:nvPr>
            <p:ph type="dt" sz="half" idx="10"/>
          </p:nvPr>
        </p:nvSpPr>
        <p:spPr/>
        <p:txBody>
          <a:bodyPr/>
          <a:lstStyle/>
          <a:p>
            <a:fld id="{AFC3AD75-EF8D-449D-B13A-B8D04B01583A}" type="datetime1">
              <a:rPr lang="zh-CN" altLang="en-US" smtClean="0"/>
              <a:t>2015-1-20</a:t>
            </a:fld>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7384"/>
            <a:ext cx="9144000" cy="720080"/>
          </a:xfrm>
        </p:spPr>
        <p:txBody>
          <a:bodyPr>
            <a:normAutofit fontScale="90000"/>
          </a:bodyPr>
          <a:lstStyle/>
          <a:p>
            <a:r>
              <a:rPr lang="en-US" altLang="zh-CN" dirty="0" smtClean="0"/>
              <a:t>Option #1 to Problem#1.1</a:t>
            </a:r>
            <a:endParaRPr lang="zh-CN" altLang="en-US" dirty="0"/>
          </a:p>
        </p:txBody>
      </p:sp>
      <p:sp>
        <p:nvSpPr>
          <p:cNvPr id="4" name="矩形 3"/>
          <p:cNvSpPr/>
          <p:nvPr/>
        </p:nvSpPr>
        <p:spPr>
          <a:xfrm>
            <a:off x="1115616" y="836712"/>
            <a:ext cx="108012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E-UTRAN</a:t>
            </a:r>
            <a:endParaRPr lang="zh-CN" altLang="en-US" dirty="0">
              <a:solidFill>
                <a:schemeClr val="tx1"/>
              </a:solidFill>
            </a:endParaRPr>
          </a:p>
        </p:txBody>
      </p:sp>
      <p:sp>
        <p:nvSpPr>
          <p:cNvPr id="5" name="矩形 4"/>
          <p:cNvSpPr/>
          <p:nvPr/>
        </p:nvSpPr>
        <p:spPr>
          <a:xfrm>
            <a:off x="1115616" y="3068960"/>
            <a:ext cx="108012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GERAN/</a:t>
            </a:r>
          </a:p>
          <a:p>
            <a:pPr algn="ctr"/>
            <a:r>
              <a:rPr lang="en-US" altLang="zh-CN" dirty="0" smtClean="0">
                <a:solidFill>
                  <a:schemeClr val="tx1"/>
                </a:solidFill>
              </a:rPr>
              <a:t>UTRAN</a:t>
            </a:r>
            <a:endParaRPr lang="zh-CN" altLang="en-US" dirty="0">
              <a:solidFill>
                <a:schemeClr val="tx1"/>
              </a:solidFill>
            </a:endParaRPr>
          </a:p>
        </p:txBody>
      </p:sp>
      <p:sp>
        <p:nvSpPr>
          <p:cNvPr id="6" name="矩形 5"/>
          <p:cNvSpPr/>
          <p:nvPr/>
        </p:nvSpPr>
        <p:spPr>
          <a:xfrm>
            <a:off x="2699792" y="836712"/>
            <a:ext cx="1296144"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MME</a:t>
            </a:r>
            <a:endParaRPr lang="zh-CN" altLang="en-US" dirty="0">
              <a:solidFill>
                <a:schemeClr val="tx1"/>
              </a:solidFill>
            </a:endParaRPr>
          </a:p>
        </p:txBody>
      </p:sp>
      <p:sp>
        <p:nvSpPr>
          <p:cNvPr id="7" name="矩形 6"/>
          <p:cNvSpPr/>
          <p:nvPr/>
        </p:nvSpPr>
        <p:spPr>
          <a:xfrm>
            <a:off x="2699792" y="3068960"/>
            <a:ext cx="1296144"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     SGSN</a:t>
            </a:r>
            <a:endParaRPr lang="zh-CN" altLang="en-US" dirty="0">
              <a:solidFill>
                <a:schemeClr val="tx1"/>
              </a:solidFill>
            </a:endParaRPr>
          </a:p>
        </p:txBody>
      </p:sp>
      <p:sp>
        <p:nvSpPr>
          <p:cNvPr id="8" name="矩形 7"/>
          <p:cNvSpPr/>
          <p:nvPr/>
        </p:nvSpPr>
        <p:spPr>
          <a:xfrm>
            <a:off x="6012160" y="836712"/>
            <a:ext cx="1728192"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HSS</a:t>
            </a:r>
            <a:endParaRPr lang="zh-CN" altLang="en-US" dirty="0">
              <a:solidFill>
                <a:schemeClr val="tx1"/>
              </a:solidFill>
            </a:endParaRPr>
          </a:p>
        </p:txBody>
      </p:sp>
      <p:sp>
        <p:nvSpPr>
          <p:cNvPr id="9" name="矩形 8"/>
          <p:cNvSpPr/>
          <p:nvPr/>
        </p:nvSpPr>
        <p:spPr>
          <a:xfrm>
            <a:off x="6012160" y="2852936"/>
            <a:ext cx="1728192" cy="10801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SMS-GMSC/</a:t>
            </a:r>
          </a:p>
          <a:p>
            <a:pPr algn="ctr"/>
            <a:r>
              <a:rPr lang="en-US" altLang="zh-CN" dirty="0" smtClean="0">
                <a:solidFill>
                  <a:schemeClr val="tx1"/>
                </a:solidFill>
              </a:rPr>
              <a:t>IWMSC/</a:t>
            </a:r>
          </a:p>
          <a:p>
            <a:pPr algn="ctr"/>
            <a:r>
              <a:rPr lang="en-US" altLang="zh-CN" dirty="0" smtClean="0">
                <a:solidFill>
                  <a:schemeClr val="tx1"/>
                </a:solidFill>
              </a:rPr>
              <a:t>SMS Router</a:t>
            </a:r>
            <a:endParaRPr lang="zh-CN" altLang="en-US" dirty="0">
              <a:solidFill>
                <a:schemeClr val="tx1"/>
              </a:solidFill>
            </a:endParaRPr>
          </a:p>
        </p:txBody>
      </p:sp>
      <p:cxnSp>
        <p:nvCxnSpPr>
          <p:cNvPr id="10" name="直接连接符 9"/>
          <p:cNvCxnSpPr>
            <a:stCxn id="6" idx="3"/>
            <a:endCxn id="8" idx="1"/>
          </p:cNvCxnSpPr>
          <p:nvPr/>
        </p:nvCxnSpPr>
        <p:spPr>
          <a:xfrm>
            <a:off x="3995936" y="1160748"/>
            <a:ext cx="20162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7" idx="3"/>
            <a:endCxn id="8" idx="1"/>
          </p:cNvCxnSpPr>
          <p:nvPr/>
        </p:nvCxnSpPr>
        <p:spPr>
          <a:xfrm flipV="1">
            <a:off x="3995936" y="1160748"/>
            <a:ext cx="2016224" cy="22322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4" idx="3"/>
            <a:endCxn id="6" idx="1"/>
          </p:cNvCxnSpPr>
          <p:nvPr/>
        </p:nvCxnSpPr>
        <p:spPr>
          <a:xfrm>
            <a:off x="2195736" y="1160748"/>
            <a:ext cx="5040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5" idx="3"/>
            <a:endCxn id="7" idx="1"/>
          </p:cNvCxnSpPr>
          <p:nvPr/>
        </p:nvCxnSpPr>
        <p:spPr>
          <a:xfrm>
            <a:off x="2195736" y="3392996"/>
            <a:ext cx="5040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2843808" y="1484784"/>
            <a:ext cx="0" cy="15841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31" idx="3"/>
            <a:endCxn id="9" idx="1"/>
          </p:cNvCxnSpPr>
          <p:nvPr/>
        </p:nvCxnSpPr>
        <p:spPr>
          <a:xfrm>
            <a:off x="3995936" y="2420888"/>
            <a:ext cx="2016224" cy="9721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7" idx="3"/>
            <a:endCxn id="9" idx="1"/>
          </p:cNvCxnSpPr>
          <p:nvPr/>
        </p:nvCxnSpPr>
        <p:spPr>
          <a:xfrm>
            <a:off x="3995936" y="3392996"/>
            <a:ext cx="20162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8" idx="2"/>
            <a:endCxn id="9" idx="0"/>
          </p:cNvCxnSpPr>
          <p:nvPr/>
        </p:nvCxnSpPr>
        <p:spPr>
          <a:xfrm>
            <a:off x="6876256" y="1484784"/>
            <a:ext cx="0" cy="13681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644008" y="1052736"/>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4413949" y="692696"/>
            <a:ext cx="518091" cy="369332"/>
          </a:xfrm>
          <a:prstGeom prst="rect">
            <a:avLst/>
          </a:prstGeom>
          <a:noFill/>
        </p:spPr>
        <p:txBody>
          <a:bodyPr wrap="none" rtlCol="0">
            <a:spAutoFit/>
          </a:bodyPr>
          <a:lstStyle/>
          <a:p>
            <a:r>
              <a:rPr lang="en-US" altLang="zh-CN" dirty="0" smtClean="0"/>
              <a:t>S6a</a:t>
            </a:r>
            <a:endParaRPr lang="zh-CN" altLang="en-US" dirty="0"/>
          </a:p>
        </p:txBody>
      </p:sp>
      <p:cxnSp>
        <p:nvCxnSpPr>
          <p:cNvPr id="20" name="直接连接符 19"/>
          <p:cNvCxnSpPr/>
          <p:nvPr/>
        </p:nvCxnSpPr>
        <p:spPr>
          <a:xfrm>
            <a:off x="4796408" y="3284984"/>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5364088" y="1844824"/>
            <a:ext cx="833883" cy="369332"/>
          </a:xfrm>
          <a:prstGeom prst="rect">
            <a:avLst/>
          </a:prstGeom>
          <a:noFill/>
        </p:spPr>
        <p:txBody>
          <a:bodyPr wrap="none" rtlCol="0">
            <a:spAutoFit/>
          </a:bodyPr>
          <a:lstStyle/>
          <a:p>
            <a:r>
              <a:rPr lang="en-US" altLang="zh-CN" dirty="0" smtClean="0"/>
              <a:t>S6a/</a:t>
            </a:r>
            <a:r>
              <a:rPr lang="en-US" altLang="zh-CN" dirty="0" err="1" smtClean="0"/>
              <a:t>Gr</a:t>
            </a:r>
            <a:endParaRPr lang="zh-CN" altLang="en-US" dirty="0"/>
          </a:p>
        </p:txBody>
      </p:sp>
      <p:cxnSp>
        <p:nvCxnSpPr>
          <p:cNvPr id="22" name="直接连接符 21"/>
          <p:cNvCxnSpPr/>
          <p:nvPr/>
        </p:nvCxnSpPr>
        <p:spPr>
          <a:xfrm flipH="1">
            <a:off x="3563889" y="1700808"/>
            <a:ext cx="2160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3757862" y="1547500"/>
            <a:ext cx="526106" cy="369332"/>
          </a:xfrm>
          <a:prstGeom prst="rect">
            <a:avLst/>
          </a:prstGeom>
          <a:noFill/>
        </p:spPr>
        <p:txBody>
          <a:bodyPr wrap="none" rtlCol="0">
            <a:spAutoFit/>
          </a:bodyPr>
          <a:lstStyle/>
          <a:p>
            <a:r>
              <a:rPr lang="en-US" altLang="zh-CN" dirty="0" smtClean="0"/>
              <a:t>SGs</a:t>
            </a:r>
            <a:endParaRPr lang="zh-CN" altLang="en-US" dirty="0"/>
          </a:p>
        </p:txBody>
      </p:sp>
      <p:cxnSp>
        <p:nvCxnSpPr>
          <p:cNvPr id="24" name="直接连接符 23"/>
          <p:cNvCxnSpPr/>
          <p:nvPr/>
        </p:nvCxnSpPr>
        <p:spPr>
          <a:xfrm>
            <a:off x="5220072" y="1844824"/>
            <a:ext cx="216025"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4644008" y="3501008"/>
            <a:ext cx="452368" cy="369332"/>
          </a:xfrm>
          <a:prstGeom prst="rect">
            <a:avLst/>
          </a:prstGeom>
          <a:noFill/>
        </p:spPr>
        <p:txBody>
          <a:bodyPr wrap="none" rtlCol="0">
            <a:spAutoFit/>
          </a:bodyPr>
          <a:lstStyle/>
          <a:p>
            <a:r>
              <a:rPr lang="en-US" altLang="zh-CN" dirty="0" err="1" smtClean="0"/>
              <a:t>Gd</a:t>
            </a:r>
            <a:endParaRPr lang="zh-CN" altLang="en-US" dirty="0"/>
          </a:p>
        </p:txBody>
      </p:sp>
      <p:sp>
        <p:nvSpPr>
          <p:cNvPr id="26" name="TextBox 25"/>
          <p:cNvSpPr txBox="1"/>
          <p:nvPr/>
        </p:nvSpPr>
        <p:spPr>
          <a:xfrm>
            <a:off x="7020272" y="1691516"/>
            <a:ext cx="718466" cy="369332"/>
          </a:xfrm>
          <a:prstGeom prst="rect">
            <a:avLst/>
          </a:prstGeom>
          <a:noFill/>
        </p:spPr>
        <p:txBody>
          <a:bodyPr wrap="none" rtlCol="0">
            <a:spAutoFit/>
          </a:bodyPr>
          <a:lstStyle/>
          <a:p>
            <a:r>
              <a:rPr lang="en-US" altLang="zh-CN" dirty="0" smtClean="0"/>
              <a:t>S6c/C</a:t>
            </a:r>
            <a:endParaRPr lang="zh-CN" altLang="en-US" dirty="0"/>
          </a:p>
        </p:txBody>
      </p:sp>
      <p:cxnSp>
        <p:nvCxnSpPr>
          <p:cNvPr id="27" name="直接连接符 26"/>
          <p:cNvCxnSpPr/>
          <p:nvPr/>
        </p:nvCxnSpPr>
        <p:spPr>
          <a:xfrm>
            <a:off x="6732240" y="1844824"/>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2699792" y="1772816"/>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2292308" y="1619508"/>
            <a:ext cx="407484" cy="369332"/>
          </a:xfrm>
          <a:prstGeom prst="rect">
            <a:avLst/>
          </a:prstGeom>
          <a:noFill/>
        </p:spPr>
        <p:txBody>
          <a:bodyPr wrap="none" rtlCol="0">
            <a:spAutoFit/>
          </a:bodyPr>
          <a:lstStyle/>
          <a:p>
            <a:r>
              <a:rPr lang="en-US" altLang="zh-CN" dirty="0" smtClean="0"/>
              <a:t>S3</a:t>
            </a:r>
            <a:endParaRPr lang="zh-CN" altLang="en-US" dirty="0"/>
          </a:p>
        </p:txBody>
      </p:sp>
      <p:pic>
        <p:nvPicPr>
          <p:cNvPr id="30" name="Picture 2"/>
          <p:cNvPicPr>
            <a:picLocks noChangeAspect="1" noChangeArrowheads="1"/>
          </p:cNvPicPr>
          <p:nvPr/>
        </p:nvPicPr>
        <p:blipFill>
          <a:blip r:embed="rId3" cstate="print"/>
          <a:srcRect/>
          <a:stretch>
            <a:fillRect/>
          </a:stretch>
        </p:blipFill>
        <p:spPr bwMode="auto">
          <a:xfrm>
            <a:off x="395536" y="2978950"/>
            <a:ext cx="231831" cy="594066"/>
          </a:xfrm>
          <a:prstGeom prst="rect">
            <a:avLst/>
          </a:prstGeom>
          <a:noFill/>
          <a:ln w="9525">
            <a:noFill/>
            <a:miter lim="800000"/>
            <a:headEnd/>
            <a:tailEnd/>
          </a:ln>
        </p:spPr>
      </p:pic>
      <p:sp>
        <p:nvSpPr>
          <p:cNvPr id="31" name="矩形 30"/>
          <p:cNvSpPr/>
          <p:nvPr/>
        </p:nvSpPr>
        <p:spPr>
          <a:xfrm>
            <a:off x="3275856" y="1988840"/>
            <a:ext cx="720080" cy="86409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MSC/VLR</a:t>
            </a:r>
            <a:endParaRPr lang="zh-CN" altLang="en-US" dirty="0">
              <a:solidFill>
                <a:schemeClr val="tx1"/>
              </a:solidFill>
            </a:endParaRPr>
          </a:p>
        </p:txBody>
      </p:sp>
      <p:cxnSp>
        <p:nvCxnSpPr>
          <p:cNvPr id="32" name="直接连接符 31"/>
          <p:cNvCxnSpPr>
            <a:endCxn id="31" idx="0"/>
          </p:cNvCxnSpPr>
          <p:nvPr/>
        </p:nvCxnSpPr>
        <p:spPr>
          <a:xfrm>
            <a:off x="3635896" y="1484784"/>
            <a:ext cx="0" cy="50405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31" idx="3"/>
            <a:endCxn id="8" idx="1"/>
          </p:cNvCxnSpPr>
          <p:nvPr/>
        </p:nvCxnSpPr>
        <p:spPr>
          <a:xfrm flipV="1">
            <a:off x="3995936" y="1160748"/>
            <a:ext cx="2016224" cy="12601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5283236" y="2555612"/>
            <a:ext cx="296876" cy="369332"/>
          </a:xfrm>
          <a:prstGeom prst="rect">
            <a:avLst/>
          </a:prstGeom>
          <a:noFill/>
        </p:spPr>
        <p:txBody>
          <a:bodyPr wrap="none" rtlCol="0">
            <a:spAutoFit/>
          </a:bodyPr>
          <a:lstStyle/>
          <a:p>
            <a:r>
              <a:rPr lang="en-US" altLang="zh-CN" dirty="0" smtClean="0"/>
              <a:t>E</a:t>
            </a:r>
            <a:endParaRPr lang="zh-CN" altLang="en-US" dirty="0"/>
          </a:p>
        </p:txBody>
      </p:sp>
      <p:cxnSp>
        <p:nvCxnSpPr>
          <p:cNvPr id="35" name="直接连接符 34"/>
          <p:cNvCxnSpPr/>
          <p:nvPr/>
        </p:nvCxnSpPr>
        <p:spPr>
          <a:xfrm flipH="1">
            <a:off x="5220072" y="2924944"/>
            <a:ext cx="144016" cy="2160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4355976" y="1916832"/>
            <a:ext cx="144016"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4191894" y="1628800"/>
            <a:ext cx="308098" cy="369332"/>
          </a:xfrm>
          <a:prstGeom prst="rect">
            <a:avLst/>
          </a:prstGeom>
          <a:noFill/>
        </p:spPr>
        <p:txBody>
          <a:bodyPr wrap="none" rtlCol="0">
            <a:spAutoFit/>
          </a:bodyPr>
          <a:lstStyle/>
          <a:p>
            <a:r>
              <a:rPr lang="en-US" altLang="zh-CN" dirty="0" smtClean="0"/>
              <a:t>C</a:t>
            </a:r>
            <a:endParaRPr lang="zh-CN" altLang="en-US" dirty="0"/>
          </a:p>
        </p:txBody>
      </p:sp>
      <p:pic>
        <p:nvPicPr>
          <p:cNvPr id="38" name="Picture 6" descr="http://c.hiphotos.bdimg.com/album/w%3D2048/sign=b9b1b13d37d12f2ece05a9607bfad462/d009b3de9c82d1580ee2895b810a19d8bd3e42fc.jp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a:off x="3861792" y="2492896"/>
            <a:ext cx="350168" cy="350168"/>
          </a:xfrm>
          <a:prstGeom prst="rect">
            <a:avLst/>
          </a:prstGeom>
          <a:noFill/>
        </p:spPr>
      </p:pic>
      <p:cxnSp>
        <p:nvCxnSpPr>
          <p:cNvPr id="39" name="直接箭头连接符 38"/>
          <p:cNvCxnSpPr/>
          <p:nvPr/>
        </p:nvCxnSpPr>
        <p:spPr>
          <a:xfrm flipH="1" flipV="1">
            <a:off x="4139952" y="2708920"/>
            <a:ext cx="1872208" cy="864096"/>
          </a:xfrm>
          <a:prstGeom prst="straightConnector1">
            <a:avLst/>
          </a:prstGeom>
          <a:ln w="31750"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flipH="1" flipV="1">
            <a:off x="3347864" y="1340768"/>
            <a:ext cx="8384" cy="936104"/>
          </a:xfrm>
          <a:prstGeom prst="straightConnector1">
            <a:avLst/>
          </a:prstGeom>
          <a:ln w="31750" cmpd="sng">
            <a:solidFill>
              <a:srgbClr val="C0000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flipH="1">
            <a:off x="755576" y="1268760"/>
            <a:ext cx="2160240" cy="0"/>
          </a:xfrm>
          <a:prstGeom prst="straightConnector1">
            <a:avLst/>
          </a:prstGeom>
          <a:ln w="31750" cmpd="sng">
            <a:solidFill>
              <a:srgbClr val="C0000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a:xfrm>
            <a:off x="3059832" y="1268760"/>
            <a:ext cx="0" cy="2016224"/>
          </a:xfrm>
          <a:prstGeom prst="straightConnector1">
            <a:avLst/>
          </a:prstGeom>
          <a:ln w="31750" cmpd="sng">
            <a:solidFill>
              <a:srgbClr val="C0000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44" name="禁止符 43"/>
          <p:cNvSpPr/>
          <p:nvPr/>
        </p:nvSpPr>
        <p:spPr>
          <a:xfrm>
            <a:off x="2843808" y="3356992"/>
            <a:ext cx="288032" cy="288032"/>
          </a:xfrm>
          <a:prstGeom prst="noSmoking">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46" name="TextBox 45"/>
          <p:cNvSpPr txBox="1"/>
          <p:nvPr/>
        </p:nvSpPr>
        <p:spPr>
          <a:xfrm>
            <a:off x="0" y="4005064"/>
            <a:ext cx="8856984" cy="1477328"/>
          </a:xfrm>
          <a:prstGeom prst="rect">
            <a:avLst/>
          </a:prstGeom>
          <a:noFill/>
        </p:spPr>
        <p:txBody>
          <a:bodyPr wrap="square" rtlCol="0">
            <a:spAutoFit/>
          </a:bodyPr>
          <a:lstStyle/>
          <a:p>
            <a:pPr>
              <a:buFont typeface="Arial" pitchFamily="34" charset="0"/>
              <a:buChar char="•"/>
            </a:pPr>
            <a:r>
              <a:rPr lang="en-US" altLang="zh-CN" dirty="0" smtClean="0"/>
              <a:t>Option  #1      to    Problem # 1.1:</a:t>
            </a:r>
          </a:p>
          <a:p>
            <a:pPr lvl="1">
              <a:buFont typeface="Arial" pitchFamily="34" charset="0"/>
              <a:buChar char="•"/>
            </a:pPr>
            <a:r>
              <a:rPr lang="en-US" altLang="zh-CN" dirty="0" smtClean="0"/>
              <a:t>If SMS in SGSN is used for a UE, this SGSN discard S3 CS Paging message received for this UE;</a:t>
            </a:r>
          </a:p>
          <a:p>
            <a:pPr lvl="1">
              <a:buFont typeface="Arial" pitchFamily="34" charset="0"/>
              <a:buChar char="•"/>
            </a:pPr>
            <a:r>
              <a:rPr lang="en-US" altLang="zh-CN" dirty="0" smtClean="0"/>
              <a:t>Pros:  Un-necessary CS paging avoided for  PS only </a:t>
            </a:r>
            <a:r>
              <a:rPr lang="en-US" altLang="zh-CN" dirty="0" err="1" smtClean="0"/>
              <a:t>Ues</a:t>
            </a:r>
            <a:r>
              <a:rPr lang="en-US" altLang="zh-CN" dirty="0" smtClean="0"/>
              <a:t>;</a:t>
            </a:r>
          </a:p>
          <a:p>
            <a:pPr lvl="1">
              <a:buFont typeface="Arial" pitchFamily="34" charset="0"/>
              <a:buChar char="•"/>
            </a:pPr>
            <a:r>
              <a:rPr lang="en-US" altLang="zh-CN" dirty="0" smtClean="0"/>
              <a:t>Cons:  MT-SMS maybe delayed, if PS only UE is implemented to answer CS-</a:t>
            </a:r>
            <a:r>
              <a:rPr lang="en-US" altLang="zh-CN" dirty="0" err="1" smtClean="0"/>
              <a:t>Paing</a:t>
            </a:r>
            <a:r>
              <a:rPr lang="en-US" altLang="zh-CN" dirty="0" smtClean="0"/>
              <a:t>;</a:t>
            </a:r>
          </a:p>
        </p:txBody>
      </p:sp>
      <p:sp>
        <p:nvSpPr>
          <p:cNvPr id="45" name="灯片编号占位符 44"/>
          <p:cNvSpPr>
            <a:spLocks noGrp="1"/>
          </p:cNvSpPr>
          <p:nvPr>
            <p:ph type="sldNum" sz="quarter" idx="12"/>
          </p:nvPr>
        </p:nvSpPr>
        <p:spPr/>
        <p:txBody>
          <a:bodyPr/>
          <a:lstStyle/>
          <a:p>
            <a:fld id="{0C913308-F349-4B6D-A68A-DD1791B4A57B}" type="slidenum">
              <a:rPr lang="zh-CN" altLang="en-US" smtClean="0"/>
              <a:pPr/>
              <a:t>5</a:t>
            </a:fld>
            <a:endParaRPr lang="zh-CN" altLang="en-US" dirty="0"/>
          </a:p>
        </p:txBody>
      </p:sp>
      <p:sp>
        <p:nvSpPr>
          <p:cNvPr id="47" name="页脚占位符 46"/>
          <p:cNvSpPr>
            <a:spLocks noGrp="1"/>
          </p:cNvSpPr>
          <p:nvPr>
            <p:ph type="ftr" sz="quarter" idx="11"/>
          </p:nvPr>
        </p:nvSpPr>
        <p:spPr/>
        <p:txBody>
          <a:bodyPr/>
          <a:lstStyle/>
          <a:p>
            <a:r>
              <a:rPr lang="en-US" altLang="zh-CN" smtClean="0"/>
              <a:t>S2-150294</a:t>
            </a:r>
            <a:endParaRPr lang="zh-CN" altLang="en-US" dirty="0"/>
          </a:p>
        </p:txBody>
      </p:sp>
      <p:sp>
        <p:nvSpPr>
          <p:cNvPr id="48" name="日期占位符 47"/>
          <p:cNvSpPr>
            <a:spLocks noGrp="1"/>
          </p:cNvSpPr>
          <p:nvPr>
            <p:ph type="dt" sz="half" idx="10"/>
          </p:nvPr>
        </p:nvSpPr>
        <p:spPr/>
        <p:txBody>
          <a:bodyPr/>
          <a:lstStyle/>
          <a:p>
            <a:fld id="{8A3FC895-B26C-4638-A616-7C4D03C2C14E}" type="datetime1">
              <a:rPr lang="zh-CN" altLang="en-US" smtClean="0"/>
              <a:t>2015-1-20</a:t>
            </a:fld>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7384"/>
            <a:ext cx="9144000" cy="720080"/>
          </a:xfrm>
        </p:spPr>
        <p:txBody>
          <a:bodyPr>
            <a:normAutofit fontScale="90000"/>
          </a:bodyPr>
          <a:lstStyle/>
          <a:p>
            <a:r>
              <a:rPr lang="en-US" altLang="zh-CN" dirty="0" smtClean="0"/>
              <a:t>Option #2 to Problem#1.1</a:t>
            </a:r>
            <a:endParaRPr lang="zh-CN" altLang="en-US" dirty="0"/>
          </a:p>
        </p:txBody>
      </p:sp>
      <p:sp>
        <p:nvSpPr>
          <p:cNvPr id="4" name="矩形 3"/>
          <p:cNvSpPr/>
          <p:nvPr/>
        </p:nvSpPr>
        <p:spPr>
          <a:xfrm>
            <a:off x="1115616" y="836712"/>
            <a:ext cx="108012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E-UTRAN</a:t>
            </a:r>
            <a:endParaRPr lang="zh-CN" altLang="en-US" dirty="0">
              <a:solidFill>
                <a:schemeClr val="tx1"/>
              </a:solidFill>
            </a:endParaRPr>
          </a:p>
        </p:txBody>
      </p:sp>
      <p:sp>
        <p:nvSpPr>
          <p:cNvPr id="5" name="矩形 4"/>
          <p:cNvSpPr/>
          <p:nvPr/>
        </p:nvSpPr>
        <p:spPr>
          <a:xfrm>
            <a:off x="1115616" y="3068960"/>
            <a:ext cx="108012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GERAN/</a:t>
            </a:r>
          </a:p>
          <a:p>
            <a:pPr algn="ctr"/>
            <a:r>
              <a:rPr lang="en-US" altLang="zh-CN" dirty="0" smtClean="0">
                <a:solidFill>
                  <a:schemeClr val="tx1"/>
                </a:solidFill>
              </a:rPr>
              <a:t>UTRAN</a:t>
            </a:r>
            <a:endParaRPr lang="zh-CN" altLang="en-US" dirty="0">
              <a:solidFill>
                <a:schemeClr val="tx1"/>
              </a:solidFill>
            </a:endParaRPr>
          </a:p>
        </p:txBody>
      </p:sp>
      <p:sp>
        <p:nvSpPr>
          <p:cNvPr id="6" name="矩形 5"/>
          <p:cNvSpPr/>
          <p:nvPr/>
        </p:nvSpPr>
        <p:spPr>
          <a:xfrm>
            <a:off x="2699792" y="836712"/>
            <a:ext cx="1296144"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MME</a:t>
            </a:r>
            <a:endParaRPr lang="zh-CN" altLang="en-US" dirty="0">
              <a:solidFill>
                <a:schemeClr val="tx1"/>
              </a:solidFill>
            </a:endParaRPr>
          </a:p>
        </p:txBody>
      </p:sp>
      <p:sp>
        <p:nvSpPr>
          <p:cNvPr id="7" name="矩形 6"/>
          <p:cNvSpPr/>
          <p:nvPr/>
        </p:nvSpPr>
        <p:spPr>
          <a:xfrm>
            <a:off x="2699792" y="3068960"/>
            <a:ext cx="1296144"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     SGSN</a:t>
            </a:r>
            <a:endParaRPr lang="zh-CN" altLang="en-US" dirty="0">
              <a:solidFill>
                <a:schemeClr val="tx1"/>
              </a:solidFill>
            </a:endParaRPr>
          </a:p>
        </p:txBody>
      </p:sp>
      <p:sp>
        <p:nvSpPr>
          <p:cNvPr id="8" name="矩形 7"/>
          <p:cNvSpPr/>
          <p:nvPr/>
        </p:nvSpPr>
        <p:spPr>
          <a:xfrm>
            <a:off x="6012160" y="836712"/>
            <a:ext cx="1728192"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HSS</a:t>
            </a:r>
            <a:endParaRPr lang="zh-CN" altLang="en-US" dirty="0">
              <a:solidFill>
                <a:schemeClr val="tx1"/>
              </a:solidFill>
            </a:endParaRPr>
          </a:p>
        </p:txBody>
      </p:sp>
      <p:sp>
        <p:nvSpPr>
          <p:cNvPr id="9" name="矩形 8"/>
          <p:cNvSpPr/>
          <p:nvPr/>
        </p:nvSpPr>
        <p:spPr>
          <a:xfrm>
            <a:off x="6012160" y="2852936"/>
            <a:ext cx="1728192" cy="10801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SMS-GMSC/</a:t>
            </a:r>
          </a:p>
          <a:p>
            <a:pPr algn="ctr"/>
            <a:r>
              <a:rPr lang="en-US" altLang="zh-CN" dirty="0" smtClean="0">
                <a:solidFill>
                  <a:schemeClr val="tx1"/>
                </a:solidFill>
              </a:rPr>
              <a:t>IWMSC/</a:t>
            </a:r>
          </a:p>
          <a:p>
            <a:pPr algn="ctr"/>
            <a:r>
              <a:rPr lang="en-US" altLang="zh-CN" dirty="0" smtClean="0">
                <a:solidFill>
                  <a:schemeClr val="tx1"/>
                </a:solidFill>
              </a:rPr>
              <a:t>SMS Router</a:t>
            </a:r>
            <a:endParaRPr lang="zh-CN" altLang="en-US" dirty="0">
              <a:solidFill>
                <a:schemeClr val="tx1"/>
              </a:solidFill>
            </a:endParaRPr>
          </a:p>
        </p:txBody>
      </p:sp>
      <p:cxnSp>
        <p:nvCxnSpPr>
          <p:cNvPr id="10" name="直接连接符 9"/>
          <p:cNvCxnSpPr>
            <a:stCxn id="6" idx="3"/>
            <a:endCxn id="8" idx="1"/>
          </p:cNvCxnSpPr>
          <p:nvPr/>
        </p:nvCxnSpPr>
        <p:spPr>
          <a:xfrm>
            <a:off x="3995936" y="1160748"/>
            <a:ext cx="20162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7" idx="3"/>
            <a:endCxn id="8" idx="1"/>
          </p:cNvCxnSpPr>
          <p:nvPr/>
        </p:nvCxnSpPr>
        <p:spPr>
          <a:xfrm flipV="1">
            <a:off x="3995936" y="1160748"/>
            <a:ext cx="2016224" cy="22322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4" idx="3"/>
            <a:endCxn id="6" idx="1"/>
          </p:cNvCxnSpPr>
          <p:nvPr/>
        </p:nvCxnSpPr>
        <p:spPr>
          <a:xfrm>
            <a:off x="2195736" y="1160748"/>
            <a:ext cx="5040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5" idx="3"/>
            <a:endCxn id="7" idx="1"/>
          </p:cNvCxnSpPr>
          <p:nvPr/>
        </p:nvCxnSpPr>
        <p:spPr>
          <a:xfrm>
            <a:off x="2195736" y="3392996"/>
            <a:ext cx="5040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2843808" y="1484784"/>
            <a:ext cx="0" cy="15841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31" idx="3"/>
            <a:endCxn id="9" idx="1"/>
          </p:cNvCxnSpPr>
          <p:nvPr/>
        </p:nvCxnSpPr>
        <p:spPr>
          <a:xfrm>
            <a:off x="3995936" y="2420888"/>
            <a:ext cx="2016224" cy="9721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7" idx="3"/>
            <a:endCxn id="9" idx="1"/>
          </p:cNvCxnSpPr>
          <p:nvPr/>
        </p:nvCxnSpPr>
        <p:spPr>
          <a:xfrm>
            <a:off x="3995936" y="3392996"/>
            <a:ext cx="20162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8" idx="2"/>
            <a:endCxn id="9" idx="0"/>
          </p:cNvCxnSpPr>
          <p:nvPr/>
        </p:nvCxnSpPr>
        <p:spPr>
          <a:xfrm>
            <a:off x="6876256" y="1484784"/>
            <a:ext cx="0" cy="13681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644008" y="1052736"/>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4413949" y="692696"/>
            <a:ext cx="518091" cy="369332"/>
          </a:xfrm>
          <a:prstGeom prst="rect">
            <a:avLst/>
          </a:prstGeom>
          <a:noFill/>
        </p:spPr>
        <p:txBody>
          <a:bodyPr wrap="none" rtlCol="0">
            <a:spAutoFit/>
          </a:bodyPr>
          <a:lstStyle/>
          <a:p>
            <a:r>
              <a:rPr lang="en-US" altLang="zh-CN" dirty="0" smtClean="0"/>
              <a:t>S6a</a:t>
            </a:r>
            <a:endParaRPr lang="zh-CN" altLang="en-US" dirty="0"/>
          </a:p>
        </p:txBody>
      </p:sp>
      <p:cxnSp>
        <p:nvCxnSpPr>
          <p:cNvPr id="20" name="直接连接符 19"/>
          <p:cNvCxnSpPr/>
          <p:nvPr/>
        </p:nvCxnSpPr>
        <p:spPr>
          <a:xfrm>
            <a:off x="4796408" y="3284984"/>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5364088" y="1844824"/>
            <a:ext cx="833883" cy="369332"/>
          </a:xfrm>
          <a:prstGeom prst="rect">
            <a:avLst/>
          </a:prstGeom>
          <a:noFill/>
        </p:spPr>
        <p:txBody>
          <a:bodyPr wrap="none" rtlCol="0">
            <a:spAutoFit/>
          </a:bodyPr>
          <a:lstStyle/>
          <a:p>
            <a:r>
              <a:rPr lang="en-US" altLang="zh-CN" dirty="0" smtClean="0"/>
              <a:t>S6a/</a:t>
            </a:r>
            <a:r>
              <a:rPr lang="en-US" altLang="zh-CN" dirty="0" err="1" smtClean="0"/>
              <a:t>Gr</a:t>
            </a:r>
            <a:endParaRPr lang="zh-CN" altLang="en-US" dirty="0"/>
          </a:p>
        </p:txBody>
      </p:sp>
      <p:cxnSp>
        <p:nvCxnSpPr>
          <p:cNvPr id="22" name="直接连接符 21"/>
          <p:cNvCxnSpPr/>
          <p:nvPr/>
        </p:nvCxnSpPr>
        <p:spPr>
          <a:xfrm flipH="1">
            <a:off x="3563889" y="1700808"/>
            <a:ext cx="2160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3757862" y="1547500"/>
            <a:ext cx="526106" cy="369332"/>
          </a:xfrm>
          <a:prstGeom prst="rect">
            <a:avLst/>
          </a:prstGeom>
          <a:noFill/>
        </p:spPr>
        <p:txBody>
          <a:bodyPr wrap="none" rtlCol="0">
            <a:spAutoFit/>
          </a:bodyPr>
          <a:lstStyle/>
          <a:p>
            <a:r>
              <a:rPr lang="en-US" altLang="zh-CN" dirty="0" smtClean="0"/>
              <a:t>SGs</a:t>
            </a:r>
            <a:endParaRPr lang="zh-CN" altLang="en-US" dirty="0"/>
          </a:p>
        </p:txBody>
      </p:sp>
      <p:cxnSp>
        <p:nvCxnSpPr>
          <p:cNvPr id="24" name="直接连接符 23"/>
          <p:cNvCxnSpPr/>
          <p:nvPr/>
        </p:nvCxnSpPr>
        <p:spPr>
          <a:xfrm>
            <a:off x="5220072" y="1844824"/>
            <a:ext cx="216025"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4644008" y="3501008"/>
            <a:ext cx="452368" cy="369332"/>
          </a:xfrm>
          <a:prstGeom prst="rect">
            <a:avLst/>
          </a:prstGeom>
          <a:noFill/>
        </p:spPr>
        <p:txBody>
          <a:bodyPr wrap="none" rtlCol="0">
            <a:spAutoFit/>
          </a:bodyPr>
          <a:lstStyle/>
          <a:p>
            <a:r>
              <a:rPr lang="en-US" altLang="zh-CN" dirty="0" err="1" smtClean="0"/>
              <a:t>Gd</a:t>
            </a:r>
            <a:endParaRPr lang="zh-CN" altLang="en-US" dirty="0"/>
          </a:p>
        </p:txBody>
      </p:sp>
      <p:sp>
        <p:nvSpPr>
          <p:cNvPr id="26" name="TextBox 25"/>
          <p:cNvSpPr txBox="1"/>
          <p:nvPr/>
        </p:nvSpPr>
        <p:spPr>
          <a:xfrm>
            <a:off x="7020272" y="1691516"/>
            <a:ext cx="718466" cy="369332"/>
          </a:xfrm>
          <a:prstGeom prst="rect">
            <a:avLst/>
          </a:prstGeom>
          <a:noFill/>
        </p:spPr>
        <p:txBody>
          <a:bodyPr wrap="none" rtlCol="0">
            <a:spAutoFit/>
          </a:bodyPr>
          <a:lstStyle/>
          <a:p>
            <a:r>
              <a:rPr lang="en-US" altLang="zh-CN" dirty="0" smtClean="0"/>
              <a:t>S6c/C</a:t>
            </a:r>
            <a:endParaRPr lang="zh-CN" altLang="en-US" dirty="0"/>
          </a:p>
        </p:txBody>
      </p:sp>
      <p:cxnSp>
        <p:nvCxnSpPr>
          <p:cNvPr id="27" name="直接连接符 26"/>
          <p:cNvCxnSpPr/>
          <p:nvPr/>
        </p:nvCxnSpPr>
        <p:spPr>
          <a:xfrm>
            <a:off x="6732240" y="1844824"/>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2699792" y="1772816"/>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2292308" y="1619508"/>
            <a:ext cx="407484" cy="369332"/>
          </a:xfrm>
          <a:prstGeom prst="rect">
            <a:avLst/>
          </a:prstGeom>
          <a:noFill/>
        </p:spPr>
        <p:txBody>
          <a:bodyPr wrap="none" rtlCol="0">
            <a:spAutoFit/>
          </a:bodyPr>
          <a:lstStyle/>
          <a:p>
            <a:r>
              <a:rPr lang="en-US" altLang="zh-CN" dirty="0" smtClean="0"/>
              <a:t>S3</a:t>
            </a:r>
            <a:endParaRPr lang="zh-CN" altLang="en-US" dirty="0"/>
          </a:p>
        </p:txBody>
      </p:sp>
      <p:pic>
        <p:nvPicPr>
          <p:cNvPr id="30" name="Picture 2"/>
          <p:cNvPicPr>
            <a:picLocks noChangeAspect="1" noChangeArrowheads="1"/>
          </p:cNvPicPr>
          <p:nvPr/>
        </p:nvPicPr>
        <p:blipFill>
          <a:blip r:embed="rId3" cstate="print"/>
          <a:srcRect/>
          <a:stretch>
            <a:fillRect/>
          </a:stretch>
        </p:blipFill>
        <p:spPr bwMode="auto">
          <a:xfrm>
            <a:off x="395536" y="2978950"/>
            <a:ext cx="231831" cy="594066"/>
          </a:xfrm>
          <a:prstGeom prst="rect">
            <a:avLst/>
          </a:prstGeom>
          <a:noFill/>
          <a:ln w="9525">
            <a:noFill/>
            <a:miter lim="800000"/>
            <a:headEnd/>
            <a:tailEnd/>
          </a:ln>
        </p:spPr>
      </p:pic>
      <p:sp>
        <p:nvSpPr>
          <p:cNvPr id="31" name="矩形 30"/>
          <p:cNvSpPr/>
          <p:nvPr/>
        </p:nvSpPr>
        <p:spPr>
          <a:xfrm>
            <a:off x="3275856" y="1988840"/>
            <a:ext cx="720080" cy="86409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MSC/VLR</a:t>
            </a:r>
            <a:endParaRPr lang="zh-CN" altLang="en-US" dirty="0">
              <a:solidFill>
                <a:schemeClr val="tx1"/>
              </a:solidFill>
            </a:endParaRPr>
          </a:p>
        </p:txBody>
      </p:sp>
      <p:cxnSp>
        <p:nvCxnSpPr>
          <p:cNvPr id="32" name="直接连接符 31"/>
          <p:cNvCxnSpPr>
            <a:endCxn id="31" idx="0"/>
          </p:cNvCxnSpPr>
          <p:nvPr/>
        </p:nvCxnSpPr>
        <p:spPr>
          <a:xfrm>
            <a:off x="3635896" y="1484784"/>
            <a:ext cx="0" cy="50405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31" idx="3"/>
            <a:endCxn id="8" idx="1"/>
          </p:cNvCxnSpPr>
          <p:nvPr/>
        </p:nvCxnSpPr>
        <p:spPr>
          <a:xfrm flipV="1">
            <a:off x="3995936" y="1160748"/>
            <a:ext cx="2016224" cy="12601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5283236" y="2555612"/>
            <a:ext cx="296876" cy="369332"/>
          </a:xfrm>
          <a:prstGeom prst="rect">
            <a:avLst/>
          </a:prstGeom>
          <a:noFill/>
        </p:spPr>
        <p:txBody>
          <a:bodyPr wrap="none" rtlCol="0">
            <a:spAutoFit/>
          </a:bodyPr>
          <a:lstStyle/>
          <a:p>
            <a:r>
              <a:rPr lang="en-US" altLang="zh-CN" dirty="0" smtClean="0"/>
              <a:t>E</a:t>
            </a:r>
            <a:endParaRPr lang="zh-CN" altLang="en-US" dirty="0"/>
          </a:p>
        </p:txBody>
      </p:sp>
      <p:cxnSp>
        <p:nvCxnSpPr>
          <p:cNvPr id="35" name="直接连接符 34"/>
          <p:cNvCxnSpPr/>
          <p:nvPr/>
        </p:nvCxnSpPr>
        <p:spPr>
          <a:xfrm flipH="1">
            <a:off x="5220072" y="2924944"/>
            <a:ext cx="144016" cy="2160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4355976" y="1916832"/>
            <a:ext cx="144016"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4191894" y="1628800"/>
            <a:ext cx="308098" cy="369332"/>
          </a:xfrm>
          <a:prstGeom prst="rect">
            <a:avLst/>
          </a:prstGeom>
          <a:noFill/>
        </p:spPr>
        <p:txBody>
          <a:bodyPr wrap="none" rtlCol="0">
            <a:spAutoFit/>
          </a:bodyPr>
          <a:lstStyle/>
          <a:p>
            <a:r>
              <a:rPr lang="en-US" altLang="zh-CN" dirty="0" smtClean="0"/>
              <a:t>C</a:t>
            </a:r>
            <a:endParaRPr lang="zh-CN" altLang="en-US" dirty="0"/>
          </a:p>
        </p:txBody>
      </p:sp>
      <p:pic>
        <p:nvPicPr>
          <p:cNvPr id="38" name="Picture 6" descr="http://c.hiphotos.bdimg.com/album/w%3D2048/sign=b9b1b13d37d12f2ece05a9607bfad462/d009b3de9c82d1580ee2895b810a19d8bd3e42fc.jp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a:off x="3861792" y="2492896"/>
            <a:ext cx="350168" cy="350168"/>
          </a:xfrm>
          <a:prstGeom prst="rect">
            <a:avLst/>
          </a:prstGeom>
          <a:noFill/>
        </p:spPr>
      </p:pic>
      <p:cxnSp>
        <p:nvCxnSpPr>
          <p:cNvPr id="39" name="直接箭头连接符 38"/>
          <p:cNvCxnSpPr/>
          <p:nvPr/>
        </p:nvCxnSpPr>
        <p:spPr>
          <a:xfrm flipH="1" flipV="1">
            <a:off x="4139952" y="2708920"/>
            <a:ext cx="1872208" cy="864096"/>
          </a:xfrm>
          <a:prstGeom prst="straightConnector1">
            <a:avLst/>
          </a:prstGeom>
          <a:ln w="31750"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flipH="1">
            <a:off x="755576" y="1268760"/>
            <a:ext cx="2160240" cy="0"/>
          </a:xfrm>
          <a:prstGeom prst="straightConnector1">
            <a:avLst/>
          </a:prstGeom>
          <a:ln w="31750" cmpd="sng">
            <a:solidFill>
              <a:srgbClr val="00B05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0" y="4122946"/>
            <a:ext cx="8856984" cy="1754326"/>
          </a:xfrm>
          <a:prstGeom prst="rect">
            <a:avLst/>
          </a:prstGeom>
          <a:noFill/>
        </p:spPr>
        <p:txBody>
          <a:bodyPr wrap="square" rtlCol="0">
            <a:spAutoFit/>
          </a:bodyPr>
          <a:lstStyle/>
          <a:p>
            <a:pPr>
              <a:buFont typeface="Arial" pitchFamily="34" charset="0"/>
              <a:buChar char="•"/>
            </a:pPr>
            <a:r>
              <a:rPr lang="en-US" altLang="zh-CN" dirty="0" smtClean="0"/>
              <a:t>Option #2      to    Problem # 1.1:</a:t>
            </a:r>
          </a:p>
          <a:p>
            <a:pPr lvl="1">
              <a:buFont typeface="Arial" pitchFamily="34" charset="0"/>
              <a:buChar char="•"/>
            </a:pPr>
            <a:r>
              <a:rPr lang="en-US" altLang="zh-CN" dirty="0" smtClean="0"/>
              <a:t>MSC/VLR  forward MT-SMS to MME, then MME forward MT-SMS to SGSN, SGSN and MME page with “PS domain” indicator;</a:t>
            </a:r>
          </a:p>
          <a:p>
            <a:pPr lvl="1">
              <a:buFont typeface="Arial" pitchFamily="34" charset="0"/>
              <a:buChar char="•"/>
            </a:pPr>
            <a:r>
              <a:rPr lang="en-US" altLang="zh-CN" dirty="0" smtClean="0"/>
              <a:t>Pros:  In time MT-SMS delivery .</a:t>
            </a:r>
          </a:p>
          <a:p>
            <a:pPr lvl="1">
              <a:buFont typeface="Arial" pitchFamily="34" charset="0"/>
              <a:buChar char="•"/>
            </a:pPr>
            <a:r>
              <a:rPr lang="en-US" altLang="zh-CN" dirty="0" smtClean="0"/>
              <a:t>Cons:  network entities enhancement needed. </a:t>
            </a:r>
          </a:p>
          <a:p>
            <a:pPr lvl="1">
              <a:buFont typeface="Arial" pitchFamily="34" charset="0"/>
              <a:buChar char="•"/>
            </a:pPr>
            <a:endParaRPr lang="en-US" altLang="zh-CN" dirty="0" smtClean="0"/>
          </a:p>
        </p:txBody>
      </p:sp>
      <p:pic>
        <p:nvPicPr>
          <p:cNvPr id="49" name="Picture 6" descr="http://c.hiphotos.bdimg.com/album/w%3D2048/sign=b9b1b13d37d12f2ece05a9607bfad462/d009b3de9c82d1580ee2895b810a19d8bd3e42fc.jpg"/>
          <p:cNvPicPr>
            <a:picLocks noChangeAspect="1" noChangeArrowheads="1"/>
          </p:cNvPicPr>
          <p:nvPr/>
        </p:nvPicPr>
        <p:blipFill>
          <a:blip r:embed="rId4" cstate="print">
            <a:duotone>
              <a:schemeClr val="accent3">
                <a:shade val="45000"/>
                <a:satMod val="135000"/>
              </a:schemeClr>
              <a:prstClr val="white"/>
            </a:duotone>
          </a:blip>
          <a:stretch>
            <a:fillRect/>
          </a:stretch>
        </p:blipFill>
        <p:spPr bwMode="auto">
          <a:xfrm>
            <a:off x="2854697" y="919609"/>
            <a:ext cx="349151" cy="349151"/>
          </a:xfrm>
          <a:prstGeom prst="rect">
            <a:avLst/>
          </a:prstGeom>
          <a:noFill/>
          <a:ln>
            <a:noFill/>
          </a:ln>
        </p:spPr>
      </p:pic>
      <p:cxnSp>
        <p:nvCxnSpPr>
          <p:cNvPr id="50" name="直接箭头连接符 49"/>
          <p:cNvCxnSpPr/>
          <p:nvPr/>
        </p:nvCxnSpPr>
        <p:spPr>
          <a:xfrm flipV="1">
            <a:off x="3779912" y="980728"/>
            <a:ext cx="0" cy="1152128"/>
          </a:xfrm>
          <a:prstGeom prst="straightConnector1">
            <a:avLst/>
          </a:prstGeom>
          <a:ln w="31750" cmpd="sng">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52" name="直接箭头连接符 51"/>
          <p:cNvCxnSpPr/>
          <p:nvPr/>
        </p:nvCxnSpPr>
        <p:spPr>
          <a:xfrm flipH="1">
            <a:off x="2987824" y="1268760"/>
            <a:ext cx="31068" cy="2088232"/>
          </a:xfrm>
          <a:prstGeom prst="straightConnector1">
            <a:avLst/>
          </a:prstGeom>
          <a:ln w="31750" cmpd="sng">
            <a:solidFill>
              <a:srgbClr val="00B050"/>
            </a:solidFill>
            <a:tailEnd type="arrow"/>
          </a:ln>
        </p:spPr>
        <p:style>
          <a:lnRef idx="1">
            <a:schemeClr val="accent1"/>
          </a:lnRef>
          <a:fillRef idx="0">
            <a:schemeClr val="accent1"/>
          </a:fillRef>
          <a:effectRef idx="0">
            <a:schemeClr val="accent1"/>
          </a:effectRef>
          <a:fontRef idx="minor">
            <a:schemeClr val="tx1"/>
          </a:fontRef>
        </p:style>
      </p:cxnSp>
      <p:pic>
        <p:nvPicPr>
          <p:cNvPr id="56" name="Picture 6" descr="http://c.hiphotos.bdimg.com/album/w%3D2048/sign=b9b1b13d37d12f2ece05a9607bfad462/d009b3de9c82d1580ee2895b810a19d8bd3e42fc.jpg"/>
          <p:cNvPicPr>
            <a:picLocks noChangeAspect="1" noChangeArrowheads="1"/>
          </p:cNvPicPr>
          <p:nvPr/>
        </p:nvPicPr>
        <p:blipFill>
          <a:blip r:embed="rId4" cstate="print">
            <a:duotone>
              <a:schemeClr val="accent3">
                <a:shade val="45000"/>
                <a:satMod val="135000"/>
              </a:schemeClr>
              <a:prstClr val="white"/>
            </a:duotone>
          </a:blip>
          <a:stretch>
            <a:fillRect/>
          </a:stretch>
        </p:blipFill>
        <p:spPr bwMode="auto">
          <a:xfrm>
            <a:off x="2771800" y="3356992"/>
            <a:ext cx="349151" cy="349151"/>
          </a:xfrm>
          <a:prstGeom prst="rect">
            <a:avLst/>
          </a:prstGeom>
          <a:noFill/>
          <a:ln>
            <a:noFill/>
          </a:ln>
        </p:spPr>
      </p:pic>
      <p:cxnSp>
        <p:nvCxnSpPr>
          <p:cNvPr id="63" name="直接箭头连接符 62"/>
          <p:cNvCxnSpPr/>
          <p:nvPr/>
        </p:nvCxnSpPr>
        <p:spPr>
          <a:xfrm flipH="1">
            <a:off x="683568" y="3284984"/>
            <a:ext cx="2160240" cy="0"/>
          </a:xfrm>
          <a:prstGeom prst="straightConnector1">
            <a:avLst/>
          </a:prstGeom>
          <a:ln w="31750" cmpd="sng">
            <a:solidFill>
              <a:srgbClr val="00B05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47" name="灯片编号占位符 46"/>
          <p:cNvSpPr>
            <a:spLocks noGrp="1"/>
          </p:cNvSpPr>
          <p:nvPr>
            <p:ph type="sldNum" sz="quarter" idx="12"/>
          </p:nvPr>
        </p:nvSpPr>
        <p:spPr/>
        <p:txBody>
          <a:bodyPr/>
          <a:lstStyle/>
          <a:p>
            <a:fld id="{0C913308-F349-4B6D-A68A-DD1791B4A57B}" type="slidenum">
              <a:rPr lang="zh-CN" altLang="en-US" smtClean="0"/>
              <a:pPr/>
              <a:t>6</a:t>
            </a:fld>
            <a:endParaRPr lang="zh-CN" altLang="en-US" dirty="0"/>
          </a:p>
        </p:txBody>
      </p:sp>
      <p:sp>
        <p:nvSpPr>
          <p:cNvPr id="48" name="页脚占位符 47"/>
          <p:cNvSpPr>
            <a:spLocks noGrp="1"/>
          </p:cNvSpPr>
          <p:nvPr>
            <p:ph type="ftr" sz="quarter" idx="11"/>
          </p:nvPr>
        </p:nvSpPr>
        <p:spPr/>
        <p:txBody>
          <a:bodyPr/>
          <a:lstStyle/>
          <a:p>
            <a:r>
              <a:rPr lang="en-US" altLang="zh-CN" smtClean="0"/>
              <a:t>S2-150294</a:t>
            </a:r>
            <a:endParaRPr lang="zh-CN" altLang="en-US" dirty="0"/>
          </a:p>
        </p:txBody>
      </p:sp>
      <p:sp>
        <p:nvSpPr>
          <p:cNvPr id="51" name="日期占位符 50"/>
          <p:cNvSpPr>
            <a:spLocks noGrp="1"/>
          </p:cNvSpPr>
          <p:nvPr>
            <p:ph type="dt" sz="half" idx="10"/>
          </p:nvPr>
        </p:nvSpPr>
        <p:spPr/>
        <p:txBody>
          <a:bodyPr/>
          <a:lstStyle/>
          <a:p>
            <a:fld id="{DD1EC56C-AD79-4677-AC1C-AB859E5E1D1A}" type="datetime1">
              <a:rPr lang="zh-CN" altLang="en-US" smtClean="0"/>
              <a:t>2015-1-20</a:t>
            </a:fld>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7384"/>
            <a:ext cx="9144000" cy="720080"/>
          </a:xfrm>
        </p:spPr>
        <p:txBody>
          <a:bodyPr>
            <a:normAutofit fontScale="90000"/>
          </a:bodyPr>
          <a:lstStyle/>
          <a:p>
            <a:r>
              <a:rPr lang="en-US" altLang="zh-CN" dirty="0" smtClean="0"/>
              <a:t>Option #3 to Problem#1.2</a:t>
            </a:r>
            <a:endParaRPr lang="zh-CN" altLang="en-US" dirty="0"/>
          </a:p>
        </p:txBody>
      </p:sp>
      <p:sp>
        <p:nvSpPr>
          <p:cNvPr id="4" name="矩形 3"/>
          <p:cNvSpPr/>
          <p:nvPr/>
        </p:nvSpPr>
        <p:spPr>
          <a:xfrm>
            <a:off x="1115616" y="836712"/>
            <a:ext cx="108012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E-UTRAN</a:t>
            </a:r>
            <a:endParaRPr lang="zh-CN" altLang="en-US" dirty="0">
              <a:solidFill>
                <a:schemeClr val="tx1"/>
              </a:solidFill>
            </a:endParaRPr>
          </a:p>
        </p:txBody>
      </p:sp>
      <p:sp>
        <p:nvSpPr>
          <p:cNvPr id="5" name="矩形 4"/>
          <p:cNvSpPr/>
          <p:nvPr/>
        </p:nvSpPr>
        <p:spPr>
          <a:xfrm>
            <a:off x="1115616" y="3068960"/>
            <a:ext cx="108012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GERAN/</a:t>
            </a:r>
          </a:p>
          <a:p>
            <a:pPr algn="ctr"/>
            <a:r>
              <a:rPr lang="en-US" altLang="zh-CN" dirty="0" smtClean="0">
                <a:solidFill>
                  <a:schemeClr val="tx1"/>
                </a:solidFill>
              </a:rPr>
              <a:t>UTRAN</a:t>
            </a:r>
            <a:endParaRPr lang="zh-CN" altLang="en-US" dirty="0">
              <a:solidFill>
                <a:schemeClr val="tx1"/>
              </a:solidFill>
            </a:endParaRPr>
          </a:p>
        </p:txBody>
      </p:sp>
      <p:sp>
        <p:nvSpPr>
          <p:cNvPr id="6" name="矩形 5"/>
          <p:cNvSpPr/>
          <p:nvPr/>
        </p:nvSpPr>
        <p:spPr>
          <a:xfrm>
            <a:off x="2699792" y="836712"/>
            <a:ext cx="1296144"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MME</a:t>
            </a:r>
            <a:endParaRPr lang="zh-CN" altLang="en-US" dirty="0">
              <a:solidFill>
                <a:schemeClr val="tx1"/>
              </a:solidFill>
            </a:endParaRPr>
          </a:p>
        </p:txBody>
      </p:sp>
      <p:sp>
        <p:nvSpPr>
          <p:cNvPr id="7" name="矩形 6"/>
          <p:cNvSpPr/>
          <p:nvPr/>
        </p:nvSpPr>
        <p:spPr>
          <a:xfrm>
            <a:off x="2699792" y="3068960"/>
            <a:ext cx="1296144"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     SGSN</a:t>
            </a:r>
            <a:endParaRPr lang="zh-CN" altLang="en-US" dirty="0">
              <a:solidFill>
                <a:schemeClr val="tx1"/>
              </a:solidFill>
            </a:endParaRPr>
          </a:p>
        </p:txBody>
      </p:sp>
      <p:sp>
        <p:nvSpPr>
          <p:cNvPr id="8" name="矩形 7"/>
          <p:cNvSpPr/>
          <p:nvPr/>
        </p:nvSpPr>
        <p:spPr>
          <a:xfrm>
            <a:off x="6012160" y="836712"/>
            <a:ext cx="1728192"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HSS</a:t>
            </a:r>
            <a:endParaRPr lang="zh-CN" altLang="en-US" dirty="0">
              <a:solidFill>
                <a:schemeClr val="tx1"/>
              </a:solidFill>
            </a:endParaRPr>
          </a:p>
        </p:txBody>
      </p:sp>
      <p:sp>
        <p:nvSpPr>
          <p:cNvPr id="9" name="矩形 8"/>
          <p:cNvSpPr/>
          <p:nvPr/>
        </p:nvSpPr>
        <p:spPr>
          <a:xfrm>
            <a:off x="6012160" y="2852936"/>
            <a:ext cx="1728192" cy="10801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SMS-GMSC/</a:t>
            </a:r>
          </a:p>
          <a:p>
            <a:pPr algn="ctr"/>
            <a:r>
              <a:rPr lang="en-US" altLang="zh-CN" dirty="0" smtClean="0">
                <a:solidFill>
                  <a:schemeClr val="tx1"/>
                </a:solidFill>
              </a:rPr>
              <a:t>IWMSC/</a:t>
            </a:r>
          </a:p>
          <a:p>
            <a:pPr algn="ctr"/>
            <a:r>
              <a:rPr lang="en-US" altLang="zh-CN" dirty="0" smtClean="0">
                <a:solidFill>
                  <a:schemeClr val="tx1"/>
                </a:solidFill>
              </a:rPr>
              <a:t>SMS Router</a:t>
            </a:r>
            <a:endParaRPr lang="zh-CN" altLang="en-US" dirty="0">
              <a:solidFill>
                <a:schemeClr val="tx1"/>
              </a:solidFill>
            </a:endParaRPr>
          </a:p>
        </p:txBody>
      </p:sp>
      <p:cxnSp>
        <p:nvCxnSpPr>
          <p:cNvPr id="10" name="直接连接符 9"/>
          <p:cNvCxnSpPr>
            <a:stCxn id="6" idx="3"/>
            <a:endCxn id="8" idx="1"/>
          </p:cNvCxnSpPr>
          <p:nvPr/>
        </p:nvCxnSpPr>
        <p:spPr>
          <a:xfrm>
            <a:off x="3995936" y="1160748"/>
            <a:ext cx="20162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7" idx="3"/>
            <a:endCxn id="8" idx="1"/>
          </p:cNvCxnSpPr>
          <p:nvPr/>
        </p:nvCxnSpPr>
        <p:spPr>
          <a:xfrm flipV="1">
            <a:off x="3995936" y="1160748"/>
            <a:ext cx="2016224" cy="22322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4" idx="3"/>
            <a:endCxn id="6" idx="1"/>
          </p:cNvCxnSpPr>
          <p:nvPr/>
        </p:nvCxnSpPr>
        <p:spPr>
          <a:xfrm>
            <a:off x="2195736" y="1160748"/>
            <a:ext cx="5040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5" idx="3"/>
            <a:endCxn id="7" idx="1"/>
          </p:cNvCxnSpPr>
          <p:nvPr/>
        </p:nvCxnSpPr>
        <p:spPr>
          <a:xfrm>
            <a:off x="2195736" y="3392996"/>
            <a:ext cx="5040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2843808" y="1484784"/>
            <a:ext cx="0" cy="15841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31" idx="3"/>
            <a:endCxn id="9" idx="1"/>
          </p:cNvCxnSpPr>
          <p:nvPr/>
        </p:nvCxnSpPr>
        <p:spPr>
          <a:xfrm>
            <a:off x="3995936" y="2420888"/>
            <a:ext cx="2016224" cy="9721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7" idx="3"/>
            <a:endCxn id="9" idx="1"/>
          </p:cNvCxnSpPr>
          <p:nvPr/>
        </p:nvCxnSpPr>
        <p:spPr>
          <a:xfrm>
            <a:off x="3995936" y="3392996"/>
            <a:ext cx="20162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8" idx="2"/>
            <a:endCxn id="9" idx="0"/>
          </p:cNvCxnSpPr>
          <p:nvPr/>
        </p:nvCxnSpPr>
        <p:spPr>
          <a:xfrm>
            <a:off x="6876256" y="1484784"/>
            <a:ext cx="0" cy="13681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644008" y="1052736"/>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4413949" y="692696"/>
            <a:ext cx="518091" cy="369332"/>
          </a:xfrm>
          <a:prstGeom prst="rect">
            <a:avLst/>
          </a:prstGeom>
          <a:noFill/>
        </p:spPr>
        <p:txBody>
          <a:bodyPr wrap="none" rtlCol="0">
            <a:spAutoFit/>
          </a:bodyPr>
          <a:lstStyle/>
          <a:p>
            <a:r>
              <a:rPr lang="en-US" altLang="zh-CN" dirty="0" smtClean="0"/>
              <a:t>S6a</a:t>
            </a:r>
            <a:endParaRPr lang="zh-CN" altLang="en-US" dirty="0"/>
          </a:p>
        </p:txBody>
      </p:sp>
      <p:cxnSp>
        <p:nvCxnSpPr>
          <p:cNvPr id="20" name="直接连接符 19"/>
          <p:cNvCxnSpPr/>
          <p:nvPr/>
        </p:nvCxnSpPr>
        <p:spPr>
          <a:xfrm>
            <a:off x="4796408" y="3284984"/>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5364088" y="1844824"/>
            <a:ext cx="833883" cy="369332"/>
          </a:xfrm>
          <a:prstGeom prst="rect">
            <a:avLst/>
          </a:prstGeom>
          <a:noFill/>
        </p:spPr>
        <p:txBody>
          <a:bodyPr wrap="none" rtlCol="0">
            <a:spAutoFit/>
          </a:bodyPr>
          <a:lstStyle/>
          <a:p>
            <a:r>
              <a:rPr lang="en-US" altLang="zh-CN" dirty="0" smtClean="0"/>
              <a:t>S6a/</a:t>
            </a:r>
            <a:r>
              <a:rPr lang="en-US" altLang="zh-CN" dirty="0" err="1" smtClean="0"/>
              <a:t>Gr</a:t>
            </a:r>
            <a:endParaRPr lang="zh-CN" altLang="en-US" dirty="0"/>
          </a:p>
        </p:txBody>
      </p:sp>
      <p:cxnSp>
        <p:nvCxnSpPr>
          <p:cNvPr id="22" name="直接连接符 21"/>
          <p:cNvCxnSpPr/>
          <p:nvPr/>
        </p:nvCxnSpPr>
        <p:spPr>
          <a:xfrm flipH="1">
            <a:off x="3563889" y="1700808"/>
            <a:ext cx="2160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3757862" y="1547500"/>
            <a:ext cx="526106" cy="369332"/>
          </a:xfrm>
          <a:prstGeom prst="rect">
            <a:avLst/>
          </a:prstGeom>
          <a:noFill/>
        </p:spPr>
        <p:txBody>
          <a:bodyPr wrap="none" rtlCol="0">
            <a:spAutoFit/>
          </a:bodyPr>
          <a:lstStyle/>
          <a:p>
            <a:r>
              <a:rPr lang="en-US" altLang="zh-CN" dirty="0" smtClean="0"/>
              <a:t>SGs</a:t>
            </a:r>
            <a:endParaRPr lang="zh-CN" altLang="en-US" dirty="0"/>
          </a:p>
        </p:txBody>
      </p:sp>
      <p:cxnSp>
        <p:nvCxnSpPr>
          <p:cNvPr id="24" name="直接连接符 23"/>
          <p:cNvCxnSpPr/>
          <p:nvPr/>
        </p:nvCxnSpPr>
        <p:spPr>
          <a:xfrm>
            <a:off x="5220072" y="1844824"/>
            <a:ext cx="216025"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4644008" y="3501008"/>
            <a:ext cx="452368" cy="369332"/>
          </a:xfrm>
          <a:prstGeom prst="rect">
            <a:avLst/>
          </a:prstGeom>
          <a:noFill/>
        </p:spPr>
        <p:txBody>
          <a:bodyPr wrap="none" rtlCol="0">
            <a:spAutoFit/>
          </a:bodyPr>
          <a:lstStyle/>
          <a:p>
            <a:r>
              <a:rPr lang="en-US" altLang="zh-CN" dirty="0" err="1" smtClean="0"/>
              <a:t>Gd</a:t>
            </a:r>
            <a:endParaRPr lang="zh-CN" altLang="en-US" dirty="0"/>
          </a:p>
        </p:txBody>
      </p:sp>
      <p:sp>
        <p:nvSpPr>
          <p:cNvPr id="26" name="TextBox 25"/>
          <p:cNvSpPr txBox="1"/>
          <p:nvPr/>
        </p:nvSpPr>
        <p:spPr>
          <a:xfrm>
            <a:off x="7020272" y="1691516"/>
            <a:ext cx="718466" cy="369332"/>
          </a:xfrm>
          <a:prstGeom prst="rect">
            <a:avLst/>
          </a:prstGeom>
          <a:noFill/>
        </p:spPr>
        <p:txBody>
          <a:bodyPr wrap="none" rtlCol="0">
            <a:spAutoFit/>
          </a:bodyPr>
          <a:lstStyle/>
          <a:p>
            <a:r>
              <a:rPr lang="en-US" altLang="zh-CN" dirty="0" smtClean="0"/>
              <a:t>S6c/C</a:t>
            </a:r>
            <a:endParaRPr lang="zh-CN" altLang="en-US" dirty="0"/>
          </a:p>
        </p:txBody>
      </p:sp>
      <p:cxnSp>
        <p:nvCxnSpPr>
          <p:cNvPr id="27" name="直接连接符 26"/>
          <p:cNvCxnSpPr/>
          <p:nvPr/>
        </p:nvCxnSpPr>
        <p:spPr>
          <a:xfrm>
            <a:off x="6732240" y="1844824"/>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2699792" y="1772816"/>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2292308" y="1619508"/>
            <a:ext cx="407484" cy="369332"/>
          </a:xfrm>
          <a:prstGeom prst="rect">
            <a:avLst/>
          </a:prstGeom>
          <a:noFill/>
        </p:spPr>
        <p:txBody>
          <a:bodyPr wrap="none" rtlCol="0">
            <a:spAutoFit/>
          </a:bodyPr>
          <a:lstStyle/>
          <a:p>
            <a:r>
              <a:rPr lang="en-US" altLang="zh-CN" dirty="0" smtClean="0"/>
              <a:t>S3</a:t>
            </a:r>
            <a:endParaRPr lang="zh-CN" altLang="en-US" dirty="0"/>
          </a:p>
        </p:txBody>
      </p:sp>
      <p:pic>
        <p:nvPicPr>
          <p:cNvPr id="30" name="Picture 2"/>
          <p:cNvPicPr>
            <a:picLocks noChangeAspect="1" noChangeArrowheads="1"/>
          </p:cNvPicPr>
          <p:nvPr/>
        </p:nvPicPr>
        <p:blipFill>
          <a:blip r:embed="rId3" cstate="print"/>
          <a:srcRect/>
          <a:stretch>
            <a:fillRect/>
          </a:stretch>
        </p:blipFill>
        <p:spPr bwMode="auto">
          <a:xfrm>
            <a:off x="323528" y="908720"/>
            <a:ext cx="231831" cy="594066"/>
          </a:xfrm>
          <a:prstGeom prst="rect">
            <a:avLst/>
          </a:prstGeom>
          <a:noFill/>
          <a:ln w="9525">
            <a:noFill/>
            <a:miter lim="800000"/>
            <a:headEnd/>
            <a:tailEnd/>
          </a:ln>
        </p:spPr>
      </p:pic>
      <p:sp>
        <p:nvSpPr>
          <p:cNvPr id="31" name="矩形 30"/>
          <p:cNvSpPr/>
          <p:nvPr/>
        </p:nvSpPr>
        <p:spPr>
          <a:xfrm>
            <a:off x="3275856" y="1988840"/>
            <a:ext cx="720080" cy="86409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MSC/VLR</a:t>
            </a:r>
            <a:endParaRPr lang="zh-CN" altLang="en-US" dirty="0">
              <a:solidFill>
                <a:schemeClr val="tx1"/>
              </a:solidFill>
            </a:endParaRPr>
          </a:p>
        </p:txBody>
      </p:sp>
      <p:cxnSp>
        <p:nvCxnSpPr>
          <p:cNvPr id="32" name="直接连接符 31"/>
          <p:cNvCxnSpPr>
            <a:endCxn id="31" idx="0"/>
          </p:cNvCxnSpPr>
          <p:nvPr/>
        </p:nvCxnSpPr>
        <p:spPr>
          <a:xfrm>
            <a:off x="3635896" y="1484784"/>
            <a:ext cx="0" cy="50405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31" idx="3"/>
            <a:endCxn id="8" idx="1"/>
          </p:cNvCxnSpPr>
          <p:nvPr/>
        </p:nvCxnSpPr>
        <p:spPr>
          <a:xfrm flipV="1">
            <a:off x="3995936" y="1160748"/>
            <a:ext cx="2016224" cy="12601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5283236" y="2555612"/>
            <a:ext cx="296876" cy="369332"/>
          </a:xfrm>
          <a:prstGeom prst="rect">
            <a:avLst/>
          </a:prstGeom>
          <a:noFill/>
        </p:spPr>
        <p:txBody>
          <a:bodyPr wrap="none" rtlCol="0">
            <a:spAutoFit/>
          </a:bodyPr>
          <a:lstStyle/>
          <a:p>
            <a:r>
              <a:rPr lang="en-US" altLang="zh-CN" dirty="0" smtClean="0"/>
              <a:t>E</a:t>
            </a:r>
            <a:endParaRPr lang="zh-CN" altLang="en-US" dirty="0"/>
          </a:p>
        </p:txBody>
      </p:sp>
      <p:cxnSp>
        <p:nvCxnSpPr>
          <p:cNvPr id="35" name="直接连接符 34"/>
          <p:cNvCxnSpPr/>
          <p:nvPr/>
        </p:nvCxnSpPr>
        <p:spPr>
          <a:xfrm flipH="1">
            <a:off x="5220072" y="2924944"/>
            <a:ext cx="144016" cy="2160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4355976" y="1916832"/>
            <a:ext cx="144016"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4191894" y="1628800"/>
            <a:ext cx="308098" cy="369332"/>
          </a:xfrm>
          <a:prstGeom prst="rect">
            <a:avLst/>
          </a:prstGeom>
          <a:noFill/>
        </p:spPr>
        <p:txBody>
          <a:bodyPr wrap="none" rtlCol="0">
            <a:spAutoFit/>
          </a:bodyPr>
          <a:lstStyle/>
          <a:p>
            <a:r>
              <a:rPr lang="en-US" altLang="zh-CN" dirty="0" smtClean="0"/>
              <a:t>C</a:t>
            </a:r>
            <a:endParaRPr lang="zh-CN" altLang="en-US" dirty="0"/>
          </a:p>
        </p:txBody>
      </p:sp>
      <p:pic>
        <p:nvPicPr>
          <p:cNvPr id="38" name="Picture 6" descr="http://c.hiphotos.bdimg.com/album/w%3D2048/sign=b9b1b13d37d12f2ece05a9607bfad462/d009b3de9c82d1580ee2895b810a19d8bd3e42fc.jp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a:off x="3563888" y="3356992"/>
            <a:ext cx="350168" cy="350168"/>
          </a:xfrm>
          <a:prstGeom prst="rect">
            <a:avLst/>
          </a:prstGeom>
          <a:noFill/>
        </p:spPr>
      </p:pic>
      <p:cxnSp>
        <p:nvCxnSpPr>
          <p:cNvPr id="39" name="直接箭头连接符 38"/>
          <p:cNvCxnSpPr>
            <a:endCxn id="38" idx="3"/>
          </p:cNvCxnSpPr>
          <p:nvPr/>
        </p:nvCxnSpPr>
        <p:spPr>
          <a:xfrm flipH="1" flipV="1">
            <a:off x="3914056" y="3532076"/>
            <a:ext cx="2098104" cy="40940"/>
          </a:xfrm>
          <a:prstGeom prst="straightConnector1">
            <a:avLst/>
          </a:prstGeom>
          <a:ln w="31750"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flipH="1">
            <a:off x="755576" y="1268760"/>
            <a:ext cx="2160240" cy="0"/>
          </a:xfrm>
          <a:prstGeom prst="straightConnector1">
            <a:avLst/>
          </a:prstGeom>
          <a:ln w="31750" cmpd="sng">
            <a:solidFill>
              <a:srgbClr val="00B05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0" y="4122946"/>
            <a:ext cx="8856984" cy="1754326"/>
          </a:xfrm>
          <a:prstGeom prst="rect">
            <a:avLst/>
          </a:prstGeom>
          <a:noFill/>
        </p:spPr>
        <p:txBody>
          <a:bodyPr wrap="square" rtlCol="0">
            <a:spAutoFit/>
          </a:bodyPr>
          <a:lstStyle/>
          <a:p>
            <a:pPr>
              <a:buFont typeface="Arial" pitchFamily="34" charset="0"/>
              <a:buChar char="•"/>
            </a:pPr>
            <a:r>
              <a:rPr lang="en-US" altLang="zh-CN" dirty="0" smtClean="0"/>
              <a:t>Option #3      to    Problem # 1.2:</a:t>
            </a:r>
          </a:p>
          <a:p>
            <a:pPr lvl="1">
              <a:buFont typeface="Arial" pitchFamily="34" charset="0"/>
              <a:buChar char="•"/>
            </a:pPr>
            <a:r>
              <a:rPr lang="en-US" altLang="zh-CN" dirty="0" smtClean="0"/>
              <a:t>If SMS in SGSN is used for UE, SGSN forward received MT-SMS to MME, then SGSN and MME page with “PS domain” indicator;</a:t>
            </a:r>
          </a:p>
          <a:p>
            <a:pPr lvl="1">
              <a:buFont typeface="Arial" pitchFamily="34" charset="0"/>
              <a:buChar char="•"/>
            </a:pPr>
            <a:r>
              <a:rPr lang="en-US" altLang="zh-CN" dirty="0" smtClean="0"/>
              <a:t>Pros:  In time MT-SMS delivery .</a:t>
            </a:r>
          </a:p>
          <a:p>
            <a:pPr lvl="1">
              <a:buFont typeface="Arial" pitchFamily="34" charset="0"/>
              <a:buChar char="•"/>
            </a:pPr>
            <a:r>
              <a:rPr lang="en-US" altLang="zh-CN" dirty="0" smtClean="0"/>
              <a:t>Cons:  network entities enhancement needed.</a:t>
            </a:r>
          </a:p>
          <a:p>
            <a:pPr lvl="1">
              <a:buFont typeface="Arial" pitchFamily="34" charset="0"/>
              <a:buChar char="•"/>
            </a:pPr>
            <a:endParaRPr lang="en-US" altLang="zh-CN" dirty="0" smtClean="0"/>
          </a:p>
        </p:txBody>
      </p:sp>
      <p:pic>
        <p:nvPicPr>
          <p:cNvPr id="49" name="Picture 6" descr="http://c.hiphotos.bdimg.com/album/w%3D2048/sign=b9b1b13d37d12f2ece05a9607bfad462/d009b3de9c82d1580ee2895b810a19d8bd3e42fc.jpg"/>
          <p:cNvPicPr>
            <a:picLocks noChangeAspect="1" noChangeArrowheads="1"/>
          </p:cNvPicPr>
          <p:nvPr/>
        </p:nvPicPr>
        <p:blipFill>
          <a:blip r:embed="rId4" cstate="print">
            <a:duotone>
              <a:schemeClr val="accent3">
                <a:shade val="45000"/>
                <a:satMod val="135000"/>
              </a:schemeClr>
              <a:prstClr val="white"/>
            </a:duotone>
          </a:blip>
          <a:stretch>
            <a:fillRect/>
          </a:stretch>
        </p:blipFill>
        <p:spPr bwMode="auto">
          <a:xfrm>
            <a:off x="2699792" y="764704"/>
            <a:ext cx="349151" cy="349151"/>
          </a:xfrm>
          <a:prstGeom prst="rect">
            <a:avLst/>
          </a:prstGeom>
          <a:noFill/>
          <a:ln>
            <a:noFill/>
          </a:ln>
        </p:spPr>
      </p:pic>
      <p:cxnSp>
        <p:nvCxnSpPr>
          <p:cNvPr id="52" name="直接箭头连接符 51"/>
          <p:cNvCxnSpPr/>
          <p:nvPr/>
        </p:nvCxnSpPr>
        <p:spPr>
          <a:xfrm flipV="1">
            <a:off x="3059832" y="1268760"/>
            <a:ext cx="0" cy="2016224"/>
          </a:xfrm>
          <a:prstGeom prst="straightConnector1">
            <a:avLst/>
          </a:prstGeom>
          <a:ln w="31750" cmpd="sng">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63" name="直接箭头连接符 62"/>
          <p:cNvCxnSpPr/>
          <p:nvPr/>
        </p:nvCxnSpPr>
        <p:spPr>
          <a:xfrm flipH="1">
            <a:off x="683568" y="3284984"/>
            <a:ext cx="2160240" cy="0"/>
          </a:xfrm>
          <a:prstGeom prst="straightConnector1">
            <a:avLst/>
          </a:prstGeom>
          <a:ln w="31750" cmpd="sng">
            <a:solidFill>
              <a:srgbClr val="00B05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44" name="灯片编号占位符 43"/>
          <p:cNvSpPr>
            <a:spLocks noGrp="1"/>
          </p:cNvSpPr>
          <p:nvPr>
            <p:ph type="sldNum" sz="quarter" idx="12"/>
          </p:nvPr>
        </p:nvSpPr>
        <p:spPr/>
        <p:txBody>
          <a:bodyPr/>
          <a:lstStyle/>
          <a:p>
            <a:fld id="{0C913308-F349-4B6D-A68A-DD1791B4A57B}" type="slidenum">
              <a:rPr lang="zh-CN" altLang="en-US" smtClean="0"/>
              <a:pPr/>
              <a:t>7</a:t>
            </a:fld>
            <a:endParaRPr lang="zh-CN" altLang="en-US" dirty="0"/>
          </a:p>
        </p:txBody>
      </p:sp>
      <p:sp>
        <p:nvSpPr>
          <p:cNvPr id="45" name="页脚占位符 44"/>
          <p:cNvSpPr>
            <a:spLocks noGrp="1"/>
          </p:cNvSpPr>
          <p:nvPr>
            <p:ph type="ftr" sz="quarter" idx="11"/>
          </p:nvPr>
        </p:nvSpPr>
        <p:spPr/>
        <p:txBody>
          <a:bodyPr/>
          <a:lstStyle/>
          <a:p>
            <a:r>
              <a:rPr lang="en-US" altLang="zh-CN" smtClean="0"/>
              <a:t>S2-150294</a:t>
            </a:r>
            <a:endParaRPr lang="zh-CN" altLang="en-US" dirty="0"/>
          </a:p>
        </p:txBody>
      </p:sp>
      <p:sp>
        <p:nvSpPr>
          <p:cNvPr id="47" name="日期占位符 46"/>
          <p:cNvSpPr>
            <a:spLocks noGrp="1"/>
          </p:cNvSpPr>
          <p:nvPr>
            <p:ph type="dt" sz="half" idx="10"/>
          </p:nvPr>
        </p:nvSpPr>
        <p:spPr/>
        <p:txBody>
          <a:bodyPr/>
          <a:lstStyle/>
          <a:p>
            <a:fld id="{4B3472C9-3C66-4AED-8AC8-7F9920CFE451}" type="datetime1">
              <a:rPr lang="zh-CN" altLang="en-US" smtClean="0"/>
              <a:t>2015-1-20</a:t>
            </a:fld>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53752"/>
            <a:ext cx="8229600" cy="638944"/>
          </a:xfrm>
        </p:spPr>
        <p:txBody>
          <a:bodyPr>
            <a:normAutofit fontScale="90000"/>
          </a:bodyPr>
          <a:lstStyle/>
          <a:p>
            <a:r>
              <a:rPr lang="en-US" altLang="zh-CN" dirty="0" smtClean="0"/>
              <a:t>Proposals for Scenario #3 – (1)</a:t>
            </a:r>
            <a:endParaRPr lang="zh-CN" altLang="en-US" dirty="0"/>
          </a:p>
        </p:txBody>
      </p:sp>
      <p:sp>
        <p:nvSpPr>
          <p:cNvPr id="4" name="内容占位符 2"/>
          <p:cNvSpPr>
            <a:spLocks noGrp="1"/>
          </p:cNvSpPr>
          <p:nvPr>
            <p:ph idx="1"/>
          </p:nvPr>
        </p:nvSpPr>
        <p:spPr>
          <a:xfrm>
            <a:off x="179512" y="919261"/>
            <a:ext cx="8784976" cy="5678091"/>
          </a:xfrm>
        </p:spPr>
        <p:txBody>
          <a:bodyPr>
            <a:normAutofit/>
          </a:bodyPr>
          <a:lstStyle/>
          <a:p>
            <a:r>
              <a:rPr lang="en-US" altLang="zh-CN" sz="2400" dirty="0" smtClean="0"/>
              <a:t>Normally,  operator should be able to deploy/upgrade MME and SGSN from different releases. Thus we propose that:</a:t>
            </a:r>
          </a:p>
          <a:p>
            <a:pPr lvl="1"/>
            <a:r>
              <a:rPr lang="en-US" altLang="zh-CN" sz="2000" dirty="0" smtClean="0"/>
              <a:t>Adopt option #1 to problem #1.1;</a:t>
            </a:r>
          </a:p>
          <a:p>
            <a:pPr lvl="1"/>
            <a:r>
              <a:rPr lang="en-US" altLang="zh-CN" sz="2000" dirty="0" smtClean="0"/>
              <a:t>Adopt option #3 to problem #1.2; </a:t>
            </a:r>
          </a:p>
          <a:p>
            <a:pPr lvl="1"/>
            <a:r>
              <a:rPr lang="en-US" altLang="zh-CN" sz="2000" dirty="0" smtClean="0"/>
              <a:t>Not adopt Option #2, since it  impacts MSC/VLR a lot;</a:t>
            </a:r>
          </a:p>
          <a:p>
            <a:r>
              <a:rPr lang="en-US" altLang="zh-CN" sz="2400" dirty="0" smtClean="0"/>
              <a:t>Why can not let MME deactivate ISR in Scenario #3?</a:t>
            </a:r>
          </a:p>
          <a:p>
            <a:pPr lvl="1"/>
            <a:r>
              <a:rPr lang="en-US" altLang="zh-CN" sz="2000" dirty="0" smtClean="0"/>
              <a:t>ISR is support capability exchanged between MME and SGSN is not per UE basis, is per MME/SGSN node basis;</a:t>
            </a:r>
            <a:endParaRPr lang="en-US" altLang="zh-CN" sz="2400" dirty="0" smtClean="0"/>
          </a:p>
          <a:p>
            <a:pPr lvl="1"/>
            <a:r>
              <a:rPr lang="en-GB" altLang="zh-CN" sz="2000" dirty="0" smtClean="0"/>
              <a:t>In  current TS23.272, “So an </a:t>
            </a:r>
            <a:r>
              <a:rPr lang="en-GB" altLang="zh-CN" sz="2000" i="1" u="sng" dirty="0" smtClean="0"/>
              <a:t>SGSN in a CSFB/SMS over SGs configuration</a:t>
            </a:r>
            <a:r>
              <a:rPr lang="en-GB" altLang="zh-CN" sz="2000" dirty="0" smtClean="0"/>
              <a:t> </a:t>
            </a:r>
            <a:r>
              <a:rPr lang="en-GB" altLang="zh-CN" sz="2000" b="1" dirty="0" smtClean="0">
                <a:solidFill>
                  <a:srgbClr val="FF0000"/>
                </a:solidFill>
              </a:rPr>
              <a:t>never indicates </a:t>
            </a:r>
            <a:r>
              <a:rPr lang="en-GB" altLang="zh-CN" sz="2000" dirty="0" smtClean="0"/>
              <a:t>ISR activated in combined RAU procedures for a UE that supports CSFB/SMS over SGs. “</a:t>
            </a:r>
          </a:p>
          <a:p>
            <a:pPr lvl="2"/>
            <a:r>
              <a:rPr lang="en-GB" altLang="zh-CN" sz="1800" b="1" dirty="0" smtClean="0">
                <a:solidFill>
                  <a:srgbClr val="FF0000"/>
                </a:solidFill>
              </a:rPr>
              <a:t>WHY ?  </a:t>
            </a:r>
            <a:r>
              <a:rPr lang="en-GB" altLang="zh-CN" sz="1800" b="1" i="1" u="sng" dirty="0" smtClean="0"/>
              <a:t>Only deactivate ISR for CSFB enabled UE, in order to take full ISR benefits for non-CSFB enabled UE</a:t>
            </a:r>
            <a:r>
              <a:rPr lang="en-GB" altLang="zh-CN" sz="1800" dirty="0" smtClean="0"/>
              <a:t>, e.g. SRVCC UE ( Introduced by</a:t>
            </a:r>
            <a:r>
              <a:rPr lang="en-GB" altLang="zh-CN" sz="1800" b="1" i="1" u="sng" dirty="0" smtClean="0"/>
              <a:t>S2-090804</a:t>
            </a:r>
            <a:r>
              <a:rPr lang="en-GB" altLang="zh-CN" sz="1800" dirty="0" smtClean="0"/>
              <a:t>, Do Co Mo, ISR deactivation based on UE's CS Fallback capability)</a:t>
            </a:r>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8</a:t>
            </a:fld>
            <a:endParaRPr lang="zh-CN" altLang="en-US" dirty="0"/>
          </a:p>
        </p:txBody>
      </p:sp>
      <p:sp>
        <p:nvSpPr>
          <p:cNvPr id="6" name="页脚占位符 5"/>
          <p:cNvSpPr>
            <a:spLocks noGrp="1"/>
          </p:cNvSpPr>
          <p:nvPr>
            <p:ph type="ftr" sz="quarter" idx="11"/>
          </p:nvPr>
        </p:nvSpPr>
        <p:spPr/>
        <p:txBody>
          <a:bodyPr/>
          <a:lstStyle/>
          <a:p>
            <a:r>
              <a:rPr lang="en-US" altLang="zh-CN" smtClean="0"/>
              <a:t>S2-150294</a:t>
            </a:r>
            <a:endParaRPr lang="zh-CN" altLang="en-US" dirty="0"/>
          </a:p>
        </p:txBody>
      </p:sp>
      <p:sp>
        <p:nvSpPr>
          <p:cNvPr id="7" name="日期占位符 6"/>
          <p:cNvSpPr>
            <a:spLocks noGrp="1"/>
          </p:cNvSpPr>
          <p:nvPr>
            <p:ph type="dt" sz="half" idx="10"/>
          </p:nvPr>
        </p:nvSpPr>
        <p:spPr/>
        <p:txBody>
          <a:bodyPr/>
          <a:lstStyle/>
          <a:p>
            <a:fld id="{9A1CCF21-DEF6-4413-90B6-8DBA8401D77E}" type="datetime1">
              <a:rPr lang="zh-CN" altLang="en-US" smtClean="0"/>
              <a:t>2015-1-20</a:t>
            </a:fld>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53752"/>
            <a:ext cx="8229600" cy="638944"/>
          </a:xfrm>
        </p:spPr>
        <p:txBody>
          <a:bodyPr>
            <a:normAutofit fontScale="90000"/>
          </a:bodyPr>
          <a:lstStyle/>
          <a:p>
            <a:r>
              <a:rPr lang="en-US" altLang="zh-CN" dirty="0" smtClean="0"/>
              <a:t>Proposals for Scenario #3 – (2)</a:t>
            </a:r>
            <a:endParaRPr lang="zh-CN" altLang="en-US" dirty="0"/>
          </a:p>
        </p:txBody>
      </p:sp>
      <p:sp>
        <p:nvSpPr>
          <p:cNvPr id="4" name="内容占位符 2"/>
          <p:cNvSpPr>
            <a:spLocks noGrp="1"/>
          </p:cNvSpPr>
          <p:nvPr>
            <p:ph idx="1"/>
          </p:nvPr>
        </p:nvSpPr>
        <p:spPr>
          <a:xfrm>
            <a:off x="179512" y="919261"/>
            <a:ext cx="8784976" cy="5678091"/>
          </a:xfrm>
        </p:spPr>
        <p:txBody>
          <a:bodyPr>
            <a:normAutofit/>
          </a:bodyPr>
          <a:lstStyle/>
          <a:p>
            <a:pPr marL="342900" lvl="1" indent="-342900">
              <a:buFont typeface="Arial" pitchFamily="34" charset="0"/>
              <a:buChar char="•"/>
            </a:pPr>
            <a:r>
              <a:rPr lang="en-US" altLang="zh-CN" sz="3200" dirty="0" smtClean="0"/>
              <a:t>How to handle ISR in SMS in SGSN case, is not clear;</a:t>
            </a:r>
          </a:p>
          <a:p>
            <a:r>
              <a:rPr lang="en-US" altLang="zh-CN" dirty="0" smtClean="0"/>
              <a:t>Based on above consideration, i.e. to take full ISR benefits, it is proposed that: </a:t>
            </a:r>
          </a:p>
          <a:p>
            <a:pPr lvl="1"/>
            <a:r>
              <a:rPr lang="en-US" altLang="zh-CN" sz="2400" dirty="0" smtClean="0"/>
              <a:t>If “SMS in SGSN” is used for a UE, this SGSN </a:t>
            </a:r>
            <a:r>
              <a:rPr lang="en-GB" altLang="zh-CN" sz="2400" dirty="0" smtClean="0"/>
              <a:t>also Activated  ISR for this UE; </a:t>
            </a:r>
            <a:endParaRPr lang="en-GB" altLang="zh-CN" sz="2000" dirty="0" smtClean="0"/>
          </a:p>
          <a:p>
            <a:pPr lvl="1"/>
            <a:r>
              <a:rPr lang="en-GB" altLang="zh-CN" sz="2400" dirty="0" smtClean="0"/>
              <a:t>Pros:  </a:t>
            </a:r>
          </a:p>
          <a:p>
            <a:pPr lvl="2"/>
            <a:r>
              <a:rPr lang="en-GB" altLang="zh-CN" sz="2000" dirty="0" smtClean="0"/>
              <a:t>Full ISR benefits:</a:t>
            </a:r>
          </a:p>
          <a:p>
            <a:pPr lvl="2"/>
            <a:r>
              <a:rPr lang="en-GB" altLang="zh-CN" sz="2000" dirty="0" smtClean="0"/>
              <a:t>In time MT-SMS delivery:</a:t>
            </a:r>
          </a:p>
          <a:p>
            <a:pPr lvl="2"/>
            <a:r>
              <a:rPr lang="en-GB" altLang="zh-CN" sz="2000" dirty="0" smtClean="0"/>
              <a:t>No more CS-Paging for PS-Only UE;</a:t>
            </a:r>
          </a:p>
          <a:p>
            <a:pPr lvl="1"/>
            <a:r>
              <a:rPr lang="en-GB" altLang="zh-CN" sz="2400" dirty="0" smtClean="0"/>
              <a:t>Cons:</a:t>
            </a:r>
          </a:p>
          <a:p>
            <a:pPr lvl="2"/>
            <a:r>
              <a:rPr lang="en-GB" altLang="zh-CN" sz="2000" dirty="0" smtClean="0"/>
              <a:t>Impacts on MME, SGSN, and MSC/VLR;</a:t>
            </a:r>
          </a:p>
          <a:p>
            <a:pPr lvl="2"/>
            <a:r>
              <a:rPr lang="en-GB" altLang="zh-CN" sz="2000" dirty="0" smtClean="0"/>
              <a:t>No UE impacts;</a:t>
            </a:r>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9</a:t>
            </a:fld>
            <a:endParaRPr lang="zh-CN" altLang="en-US" dirty="0"/>
          </a:p>
        </p:txBody>
      </p:sp>
      <p:sp>
        <p:nvSpPr>
          <p:cNvPr id="6" name="页脚占位符 5"/>
          <p:cNvSpPr>
            <a:spLocks noGrp="1"/>
          </p:cNvSpPr>
          <p:nvPr>
            <p:ph type="ftr" sz="quarter" idx="11"/>
          </p:nvPr>
        </p:nvSpPr>
        <p:spPr/>
        <p:txBody>
          <a:bodyPr/>
          <a:lstStyle/>
          <a:p>
            <a:r>
              <a:rPr lang="en-US" altLang="zh-CN" smtClean="0"/>
              <a:t>S2-150294</a:t>
            </a:r>
            <a:endParaRPr lang="zh-CN" altLang="en-US" dirty="0"/>
          </a:p>
        </p:txBody>
      </p:sp>
      <p:sp>
        <p:nvSpPr>
          <p:cNvPr id="7" name="日期占位符 6"/>
          <p:cNvSpPr>
            <a:spLocks noGrp="1"/>
          </p:cNvSpPr>
          <p:nvPr>
            <p:ph type="dt" sz="half" idx="10"/>
          </p:nvPr>
        </p:nvSpPr>
        <p:spPr/>
        <p:txBody>
          <a:bodyPr/>
          <a:lstStyle/>
          <a:p>
            <a:fld id="{8732302D-0AE2-4580-94A4-9CE8E1AE3839}" type="datetime1">
              <a:rPr lang="zh-CN" altLang="en-US" smtClean="0"/>
              <a:t>2015-1-20</a:t>
            </a:fld>
            <a:endParaRPr lang="zh-CN" altLang="en-US"/>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solidFill>
            <a:srgbClr val="FF0000"/>
          </a:solidFill>
        </a:ln>
      </a:spPr>
      <a:bodyPr rtlCol="0" anchor="ctr"/>
      <a:lstStyle>
        <a:defPPr algn="ctr">
          <a:defRPr/>
        </a:defPPr>
      </a:lstStyle>
      <a:style>
        <a:lnRef idx="1">
          <a:schemeClr val="accent1"/>
        </a:lnRef>
        <a:fillRef idx="0">
          <a:schemeClr val="accent1"/>
        </a:fillRef>
        <a:effectRef idx="0">
          <a:schemeClr val="accent1"/>
        </a:effectRef>
        <a:fontRef idx="minor">
          <a:schemeClr val="tx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1709</TotalTime>
  <Words>1649</Words>
  <Application>Microsoft Office PowerPoint</Application>
  <PresentationFormat>全屏显示(4:3)</PresentationFormat>
  <Paragraphs>307</Paragraphs>
  <Slides>13</Slides>
  <Notes>13</Notes>
  <HiddenSlides>0</HiddenSlides>
  <MMClips>0</MMClips>
  <ScaleCrop>false</ScaleCrop>
  <HeadingPairs>
    <vt:vector size="4" baseType="variant">
      <vt:variant>
        <vt:lpstr>主题</vt:lpstr>
      </vt:variant>
      <vt:variant>
        <vt:i4>1</vt:i4>
      </vt:variant>
      <vt:variant>
        <vt:lpstr>幻灯片标题</vt:lpstr>
      </vt:variant>
      <vt:variant>
        <vt:i4>13</vt:i4>
      </vt:variant>
    </vt:vector>
  </HeadingPairs>
  <TitlesOfParts>
    <vt:vector size="14" baseType="lpstr">
      <vt:lpstr>Office 主题</vt:lpstr>
      <vt:lpstr>Problems and solutions  for Co-existing of  “SMSoverSGs”, “SMSinSGSN”, “SMSinMME”</vt:lpstr>
      <vt:lpstr>Possible Co-existing Scenarios</vt:lpstr>
      <vt:lpstr>#3: “SMS in SGSN” and “SMS over SGs” Co-existing Scenario, Showing Problem # 1.1 </vt:lpstr>
      <vt:lpstr>#3: “SMS in SGSN” and “SMS over SGs” Co-existing Scenario, Showing Problem # 1.2 </vt:lpstr>
      <vt:lpstr>Option #1 to Problem#1.1</vt:lpstr>
      <vt:lpstr>Option #2 to Problem#1.1</vt:lpstr>
      <vt:lpstr>Option #3 to Problem#1.2</vt:lpstr>
      <vt:lpstr>Proposals for Scenario #3 – (1)</vt:lpstr>
      <vt:lpstr>Proposals for Scenario #3 – (2)</vt:lpstr>
      <vt:lpstr>Possible Co-existing Scenarios</vt:lpstr>
      <vt:lpstr>#1: “SMS in SGSN” and “SMS in MME”   Co-existing Scenario, with S3 enhancements ( i.e. option 2 to P1.1, option1 to P1.2 )</vt:lpstr>
      <vt:lpstr>#2: “SGSN in CSFB configuration” and “SMS in MME” Co-existing , with S3 enhancements ( i.e. option 2 to P1.1, option1 to P1.2 )</vt:lpstr>
      <vt:lpstr>Summary of Proposals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Enable ISR for “PS only” UE</dc:title>
  <cp:lastModifiedBy>AiMing-09</cp:lastModifiedBy>
  <cp:revision>145</cp:revision>
  <dcterms:modified xsi:type="dcterms:W3CDTF">2015-01-20T08:38:25Z</dcterms:modified>
</cp:coreProperties>
</file>