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121951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9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00188"/>
            <a:ext cx="12195175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Users\vivianting\Desktop\123413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8030" y="214314"/>
            <a:ext cx="1983834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>
            <a:lvl1pPr>
              <a:defRPr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971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0956603" y="6421439"/>
            <a:ext cx="558946" cy="365125"/>
          </a:xfrm>
        </p:spPr>
        <p:txBody>
          <a:bodyPr/>
          <a:lstStyle>
            <a:lvl1pPr>
              <a:defRPr/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9489371" cy="5111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000125"/>
            <a:ext cx="10975658" cy="51260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0956603" y="6421439"/>
            <a:ext cx="558946" cy="365125"/>
          </a:xfrm>
        </p:spPr>
        <p:txBody>
          <a:bodyPr/>
          <a:lstStyle>
            <a:lvl1pPr>
              <a:defRPr/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9489371" cy="5111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759" y="1000125"/>
            <a:ext cx="10975658" cy="5126038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0956603" y="6421439"/>
            <a:ext cx="558946" cy="365125"/>
          </a:xfrm>
        </p:spPr>
        <p:txBody>
          <a:bodyPr/>
          <a:lstStyle>
            <a:lvl1pPr>
              <a:defRPr/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黑体" pitchFamily="49" charset="-122"/>
                <a:ea typeface="黑体" pitchFamily="49" charset="-122"/>
              </a:defRPr>
            </a:lvl1pPr>
            <a:lvl2pPr>
              <a:defRPr>
                <a:latin typeface="黑体" pitchFamily="49" charset="-122"/>
                <a:ea typeface="黑体" pitchFamily="49" charset="-122"/>
              </a:defRPr>
            </a:lvl2pPr>
            <a:lvl3pPr>
              <a:defRPr>
                <a:latin typeface="黑体" pitchFamily="49" charset="-122"/>
                <a:ea typeface="黑体" pitchFamily="49" charset="-122"/>
              </a:defRPr>
            </a:lvl3pPr>
            <a:lvl4pPr>
              <a:defRPr>
                <a:latin typeface="黑体" pitchFamily="49" charset="-122"/>
                <a:ea typeface="黑体" pitchFamily="49" charset="-122"/>
              </a:defRPr>
            </a:lvl4pPr>
            <a:lvl5pPr>
              <a:defRPr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238540" y="274639"/>
            <a:ext cx="8003140" cy="51117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连接符 7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32221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fld id="{3EC4B90E-599C-4357-9BA5-1E2E812B3582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6" cstate="print"/>
          <a:srcRect l="4971" t="1717" r="74190" b="70428"/>
          <a:stretch>
            <a:fillRect/>
          </a:stretch>
        </p:blipFill>
        <p:spPr bwMode="auto">
          <a:xfrm>
            <a:off x="10384954" y="5286376"/>
            <a:ext cx="1810221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609759" y="274639"/>
            <a:ext cx="9489371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759" y="1000125"/>
            <a:ext cx="10975658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56603" y="6421439"/>
            <a:ext cx="55894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Times New Roman" pitchFamily="18" charset="0"/>
                <a:cs typeface="Tahoma" pitchFamily="34" charset="0"/>
              </a:defRPr>
            </a:lvl1pPr>
          </a:lstStyle>
          <a:p>
            <a:fld id="{D5950BBB-91EE-4D9F-AF4E-F6E25F1D60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0" y="955675"/>
            <a:ext cx="12195175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32" name="Picture 9"/>
          <p:cNvPicPr>
            <a:picLocks noChangeAspect="1" noChangeArrowheads="1"/>
          </p:cNvPicPr>
          <p:nvPr/>
        </p:nvPicPr>
        <p:blipFill>
          <a:blip r:embed="rId17" cstate="print"/>
          <a:srcRect l="10513" t="10342" r="12415" b="6898"/>
          <a:stretch>
            <a:fillRect/>
          </a:stretch>
        </p:blipFill>
        <p:spPr bwMode="auto">
          <a:xfrm>
            <a:off x="9963627" y="52388"/>
            <a:ext cx="1839863" cy="10033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 bwMode="auto">
          <a:xfrm>
            <a:off x="457871" y="2060848"/>
            <a:ext cx="11737304" cy="227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14" rIns="91427" bIns="45714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Tx/>
              <a:buNone/>
              <a:defRPr/>
            </a:pPr>
            <a:r>
              <a:rPr lang="en-GB" altLang="zh-CN" sz="3500" b="1" kern="0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Mobile Terminated call optimization in case of Ultra-Flash CSFB(SRVCC based CSFB)</a:t>
            </a:r>
          </a:p>
          <a:p>
            <a:pPr lvl="0">
              <a:buClrTx/>
              <a:buNone/>
              <a:defRPr/>
            </a:pPr>
            <a:endParaRPr lang="en-US" altLang="zh-CN" sz="3600" b="1" kern="0" dirty="0" smtClean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buClrTx/>
              <a:buNone/>
              <a:defRPr/>
            </a:pPr>
            <a:r>
              <a:rPr lang="en-US" altLang="zh-CN" sz="3600" b="1" kern="0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Source Company: China Unicom, Huawei,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600" b="1" kern="0" dirty="0" err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Hisilicon</a:t>
            </a:r>
            <a:endParaRPr lang="en-US" altLang="zh-CN" sz="3600" b="1" kern="0" dirty="0" smtClean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08955" y="188640"/>
            <a:ext cx="10975975" cy="10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14" rIns="91427" bIns="45714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  <a:buNone/>
              <a:defRPr/>
            </a:pPr>
            <a:r>
              <a:rPr lang="en-US" altLang="zh-CN" sz="3100" kern="0" dirty="0" smtClean="0">
                <a:solidFill>
                  <a:srgbClr val="C00000"/>
                </a:solidFill>
                <a:latin typeface="+mj-lt"/>
                <a:ea typeface="黑体" pitchFamily="49" charset="-122"/>
                <a:cs typeface="+mj-cs"/>
              </a:rPr>
              <a:t>SA WG2 Meeting #100	                                  </a:t>
            </a:r>
            <a:r>
              <a:rPr lang="en-US" altLang="zh-CN" sz="3100" kern="0" dirty="0" smtClean="0">
                <a:solidFill>
                  <a:srgbClr val="C00000"/>
                </a:solidFill>
                <a:latin typeface="+mj-lt"/>
                <a:ea typeface="黑体" pitchFamily="49" charset="-122"/>
                <a:cs typeface="+mj-cs"/>
              </a:rPr>
              <a:t>    </a:t>
            </a:r>
            <a:r>
              <a:rPr lang="en-AU" altLang="zh-CN" sz="3100" kern="0" dirty="0" smtClean="0">
                <a:solidFill>
                  <a:srgbClr val="C00000"/>
                </a:solidFill>
                <a:latin typeface="+mj-lt"/>
                <a:ea typeface="黑体" pitchFamily="49" charset="-122"/>
                <a:cs typeface="+mj-cs"/>
              </a:rPr>
              <a:t>S2-134171</a:t>
            </a:r>
            <a:endParaRPr lang="zh-CN" altLang="zh-CN" sz="3100" kern="0" dirty="0" smtClean="0">
              <a:solidFill>
                <a:srgbClr val="C00000"/>
              </a:solidFill>
              <a:latin typeface="+mj-lt"/>
              <a:ea typeface="黑体" pitchFamily="49" charset="-122"/>
              <a:cs typeface="+mj-cs"/>
            </a:endParaRPr>
          </a:p>
          <a:p>
            <a:pPr lvl="0">
              <a:buClrTx/>
              <a:buNone/>
              <a:defRPr/>
            </a:pPr>
            <a:r>
              <a:rPr lang="en-US" altLang="zh-CN" sz="3100" kern="0" dirty="0" smtClean="0">
                <a:solidFill>
                  <a:srgbClr val="C00000"/>
                </a:solidFill>
                <a:latin typeface="+mj-lt"/>
                <a:ea typeface="黑体" pitchFamily="49" charset="-122"/>
                <a:cs typeface="+mj-cs"/>
              </a:rPr>
              <a:t>11 </a:t>
            </a:r>
            <a:r>
              <a:rPr lang="en-US" altLang="zh-CN" sz="3100" kern="0" dirty="0" smtClean="0">
                <a:solidFill>
                  <a:srgbClr val="C00000"/>
                </a:solidFill>
                <a:latin typeface="+mj-lt"/>
                <a:ea typeface="黑体" pitchFamily="49" charset="-122"/>
                <a:cs typeface="+mj-cs"/>
              </a:rPr>
              <a:t>- 15 November 2013, San Francisco, USA</a:t>
            </a:r>
            <a:endParaRPr kumimoji="0" lang="zh-CN" altLang="en-US" sz="3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39" y="1052736"/>
            <a:ext cx="11593288" cy="56630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Tx/>
              <a:buFont typeface="Wingdings" pitchFamily="2" charset="2"/>
              <a:buChar char="u"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23272-8b0 </a:t>
            </a:r>
          </a:p>
          <a:p>
            <a:pPr hangingPunct="0">
              <a:buNone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7.3	Mobile Terminating call in Active Mode - PS HO supported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buNone/>
            </a:pPr>
            <a:r>
              <a:rPr lang="en-GB" altLang="zh-CN" sz="1600" b="0" dirty="0" smtClean="0">
                <a:latin typeface="Times New Roman" pitchFamily="18" charset="0"/>
                <a:cs typeface="Times New Roman" pitchFamily="18" charset="0"/>
              </a:rPr>
              <a:t>1a.	The MSC receives an incoming voice call and responds by sending a Paging Request (IMSI or TMSI, </a:t>
            </a:r>
            <a:r>
              <a:rPr lang="en-GB" altLang="zh-CN" sz="1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optional Caller Line Identification </a:t>
            </a:r>
            <a:r>
              <a:rPr lang="en-GB" altLang="zh-CN" sz="1600" b="0" dirty="0" smtClean="0">
                <a:latin typeface="Times New Roman" pitchFamily="18" charset="0"/>
                <a:cs typeface="Times New Roman" pitchFamily="18" charset="0"/>
              </a:rPr>
              <a:t>and Connection Management information, CS call indicator) to the MME over a SGs interface.</a:t>
            </a:r>
          </a:p>
          <a:p>
            <a:pPr hangingPunct="0">
              <a:buNone/>
            </a:pPr>
            <a:r>
              <a:rPr lang="en-GB" altLang="zh-CN" sz="1600" b="0" dirty="0" smtClean="0">
                <a:latin typeface="Times New Roman" pitchFamily="18" charset="0"/>
                <a:cs typeface="Times New Roman" pitchFamily="18" charset="0"/>
              </a:rPr>
              <a:t>The eNodeB forwards the paging message to the UE. The message contains CN Domain indicator and, </a:t>
            </a:r>
            <a:r>
              <a:rPr lang="en-GB" altLang="zh-CN" sz="1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received from the MSC, the Caller Line Identification.</a:t>
            </a:r>
          </a:p>
          <a:p>
            <a:pPr hangingPunct="0">
              <a:buNone/>
            </a:pPr>
            <a:r>
              <a:rPr lang="en-GB" altLang="zh-CN" sz="1600" b="0" dirty="0" smtClean="0">
                <a:latin typeface="Times New Roman" pitchFamily="18" charset="0"/>
                <a:cs typeface="Times New Roman" pitchFamily="18" charset="0"/>
              </a:rPr>
              <a:t>1b.	UE sends an Extended Service Request (Reject or Accept) message to the MME for mobile terminating CS fallback. The Extended Service Request message is encapsulated in RRC and S1‑AP messages. </a:t>
            </a:r>
            <a:r>
              <a:rPr lang="en-GB" altLang="zh-CN" sz="1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UE may decide to reject CSFB based on Caller Line Identification</a:t>
            </a:r>
            <a:r>
              <a:rPr lang="en-GB" altLang="zh-CN" sz="1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u"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Background</a:t>
            </a:r>
          </a:p>
          <a:p>
            <a:pPr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Mobile terminated call, UE has to fall back to 2/3G to enter in Alerting and the CLI will be displayed to user at this time. This means UE will always fall back to 2/3G for MT call even the user does not want to accept the MT call that results in following issues: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data calls in LTE will be interrupted  that results in bad user experience.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 return back to LTE could take a longer time and user cannot enjoy the high speed of LTE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Unnecessary inter-mobility between LTE and 2/3G that results in signaling burden in operator networks</a:t>
            </a:r>
          </a:p>
          <a:p>
            <a:pPr>
              <a:spcBef>
                <a:spcPts val="600"/>
              </a:spcBef>
              <a:buClrTx/>
              <a:buNone/>
            </a:pPr>
            <a:endParaRPr lang="en-US" altLang="zh-CN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In Rel-8, MME indicates CLI (if available/allowed) to the terminated user in order to have a chance to decide whether or not accept the call.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36947" y="188640"/>
            <a:ext cx="10418066" cy="511175"/>
          </a:xfrm>
        </p:spPr>
        <p:txBody>
          <a:bodyPr/>
          <a:lstStyle/>
          <a:p>
            <a:r>
              <a:rPr lang="en-GB" altLang="zh-CN" sz="2800" b="1" dirty="0" smtClean="0">
                <a:solidFill>
                  <a:srgbClr val="C00000"/>
                </a:solidFill>
              </a:rPr>
              <a:t>Caller Line Identification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optimization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/>
            </a:r>
            <a:br>
              <a:rPr lang="en-US" altLang="zh-CN" sz="2800" b="1" dirty="0" smtClean="0">
                <a:solidFill>
                  <a:srgbClr val="C00000"/>
                </a:solidFill>
              </a:rPr>
            </a:br>
            <a:r>
              <a:rPr lang="en-US" altLang="zh-CN" sz="2800" b="1" dirty="0" smtClean="0">
                <a:solidFill>
                  <a:srgbClr val="C00000"/>
                </a:solidFill>
              </a:rPr>
              <a:t>for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normal CSFB 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24979" y="1196752"/>
            <a:ext cx="10525402" cy="48782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Tx/>
              <a:buNone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u"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Problem  for current mechanism</a:t>
            </a:r>
          </a:p>
          <a:p>
            <a:pPr>
              <a:spcBef>
                <a:spcPts val="600"/>
              </a:spcBef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How to display CLI in UE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legacy 2/3G call, the UE will enter into Alerting state when displaying CLI to user. 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But this is nor possible for CSFB MT UE as the UE will fall back to 2/3G and enter into Altering sate after a  normal MT call procedure. </a:t>
            </a:r>
          </a:p>
          <a:p>
            <a:pPr>
              <a:spcBef>
                <a:spcPts val="600"/>
              </a:spcBef>
              <a:buClrTx/>
              <a:buNone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User experience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  Assuming the UE is able to display CLI to user and the user is decided to answer the call.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   After that, the user would like to communicate with the peer side but cannot hear </a:t>
            </a:r>
            <a:r>
              <a:rPr lang="en-US" altLang="zh-CN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anything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several seconds.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  However, the UE still need to fallback to 2/3G and finish MT call procedure that will take a long time. </a:t>
            </a:r>
          </a:p>
          <a:p>
            <a:pPr lvl="1">
              <a:spcBef>
                <a:spcPts val="600"/>
              </a:spcBef>
              <a:buClrTx/>
              <a:buFont typeface="Wingdings" pitchFamily="2" charset="2"/>
              <a:buChar char="Ø"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u"/>
            </a:pP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Due to these two problems, this feature is not implemented as the time being.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768995" y="260648"/>
            <a:ext cx="8003140" cy="511175"/>
          </a:xfrm>
        </p:spPr>
        <p:txBody>
          <a:bodyPr/>
          <a:lstStyle/>
          <a:p>
            <a:r>
              <a:rPr lang="en-GB" altLang="zh-CN" sz="2800" b="1" dirty="0" smtClean="0">
                <a:solidFill>
                  <a:srgbClr val="C00000"/>
                </a:solidFill>
              </a:rPr>
              <a:t>Caller Line Identification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optimization for normal CSFB(Cont) 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0963" y="274639"/>
            <a:ext cx="8760717" cy="511175"/>
          </a:xfrm>
        </p:spPr>
        <p:txBody>
          <a:bodyPr/>
          <a:lstStyle/>
          <a:p>
            <a:r>
              <a:rPr lang="en-GB" altLang="zh-CN" sz="2800" b="1" dirty="0" smtClean="0">
                <a:solidFill>
                  <a:srgbClr val="C00000"/>
                </a:solidFill>
              </a:rPr>
              <a:t>Caller Line Identification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+mj-ea"/>
              </a:rPr>
              <a:t>&amp;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Ultra Flash CSFB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368800" y="982790"/>
          <a:ext cx="8013156" cy="6092825"/>
        </p:xfrm>
        <a:graphic>
          <a:graphicData uri="http://schemas.openxmlformats.org/presentationml/2006/ole">
            <p:oleObj spid="_x0000_s2052" name="Visio" r:id="rId3" imgW="5841285" imgH="7477665" progId="Visio.Drawing.11">
              <p:embed/>
            </p:oleObj>
          </a:graphicData>
        </a:graphic>
      </p:graphicFrame>
      <p:sp>
        <p:nvSpPr>
          <p:cNvPr id="27" name="线形标注 1(带强调线) 26"/>
          <p:cNvSpPr/>
          <p:nvPr/>
        </p:nvSpPr>
        <p:spPr bwMode="auto">
          <a:xfrm>
            <a:off x="8817836" y="1536374"/>
            <a:ext cx="2612120" cy="504056"/>
          </a:xfrm>
          <a:prstGeom prst="accentCallout1">
            <a:avLst>
              <a:gd name="adj1" fmla="val 18750"/>
              <a:gd name="adj2" fmla="val -8333"/>
              <a:gd name="adj3" fmla="val 91418"/>
              <a:gd name="adj4" fmla="val -275250"/>
            </a:avLst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Upon receiving CSFB page with CLI, UE enters into Alerting State.</a:t>
            </a:r>
            <a:endParaRPr lang="zh-CN" altLang="en-US" b="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28" name="线形标注 1(带强调线) 27"/>
          <p:cNvSpPr/>
          <p:nvPr/>
        </p:nvSpPr>
        <p:spPr bwMode="auto">
          <a:xfrm>
            <a:off x="8906759" y="3645024"/>
            <a:ext cx="2987273" cy="1177974"/>
          </a:xfrm>
          <a:prstGeom prst="accentCallout1">
            <a:avLst>
              <a:gd name="adj1" fmla="val 18750"/>
              <a:gd name="adj2" fmla="val -8333"/>
              <a:gd name="adj3" fmla="val 94685"/>
              <a:gd name="adj4" fmla="val -236126"/>
            </a:avLst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600" indent="-228600">
              <a:buNone/>
            </a:pPr>
            <a:r>
              <a:rPr lang="en-US" altLang="zh-CN" sz="16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(1) MSC/UE create MT call (TI=0,TI Flag=1) during SRVCC HO </a:t>
            </a:r>
          </a:p>
          <a:p>
            <a:pPr marL="228600" indent="-228600">
              <a:buNone/>
            </a:pPr>
            <a:endParaRPr lang="en-US" altLang="zh-CN" sz="16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marL="228600" indent="-228600">
              <a:buNone/>
            </a:pPr>
            <a:r>
              <a:rPr lang="en-US" altLang="zh-CN" sz="16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(2) As MSC/UE reuse the MT call, there is no need of MT call procedure.</a:t>
            </a:r>
          </a:p>
        </p:txBody>
      </p:sp>
      <p:cxnSp>
        <p:nvCxnSpPr>
          <p:cNvPr id="29" name="直接连接符 28"/>
          <p:cNvCxnSpPr/>
          <p:nvPr/>
        </p:nvCxnSpPr>
        <p:spPr bwMode="auto">
          <a:xfrm flipH="1">
            <a:off x="7269436" y="3890455"/>
            <a:ext cx="1396000" cy="207264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直接连接符 29"/>
          <p:cNvCxnSpPr/>
          <p:nvPr/>
        </p:nvCxnSpPr>
        <p:spPr bwMode="auto">
          <a:xfrm flipH="1" flipV="1">
            <a:off x="7787596" y="3645024"/>
            <a:ext cx="877840" cy="24543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>
            <a:off x="670516" y="2259775"/>
            <a:ext cx="640080" cy="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直接连接符 31"/>
          <p:cNvCxnSpPr/>
          <p:nvPr/>
        </p:nvCxnSpPr>
        <p:spPr bwMode="auto">
          <a:xfrm flipH="1" flipV="1">
            <a:off x="60916" y="2255381"/>
            <a:ext cx="1185680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/>
          <p:nvPr/>
        </p:nvCxnSpPr>
        <p:spPr bwMode="auto">
          <a:xfrm flipH="1" flipV="1">
            <a:off x="213316" y="5033454"/>
            <a:ext cx="1185680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直接箭头连接符 33"/>
          <p:cNvCxnSpPr/>
          <p:nvPr/>
        </p:nvCxnSpPr>
        <p:spPr bwMode="auto">
          <a:xfrm>
            <a:off x="670516" y="2259775"/>
            <a:ext cx="0" cy="97536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5" name="直接箭头连接符 34"/>
          <p:cNvCxnSpPr/>
          <p:nvPr/>
        </p:nvCxnSpPr>
        <p:spPr bwMode="auto">
          <a:xfrm>
            <a:off x="670516" y="4058094"/>
            <a:ext cx="0" cy="97536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lg" len="lg"/>
          </a:ln>
          <a:effectLst/>
        </p:spPr>
      </p:cxnSp>
      <p:sp>
        <p:nvSpPr>
          <p:cNvPr id="36" name="矩形 35"/>
          <p:cNvSpPr/>
          <p:nvPr/>
        </p:nvSpPr>
        <p:spPr bwMode="auto">
          <a:xfrm>
            <a:off x="0" y="3233544"/>
            <a:ext cx="1398996" cy="82295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None/>
              <a:tabLst/>
            </a:pPr>
            <a:r>
              <a:rPr lang="en-US" altLang="zh-CN" sz="1200" b="0" dirty="0" smtClean="0">
                <a:solidFill>
                  <a:srgbClr val="FF0000"/>
                </a:solidFill>
                <a:ea typeface="SimSun" pitchFamily="2" charset="-122"/>
              </a:rPr>
              <a:t>According to the testing in </a:t>
            </a:r>
            <a:r>
              <a:rPr lang="en-US" altLang="zh-CN" sz="1200" b="0" dirty="0" err="1" smtClean="0">
                <a:solidFill>
                  <a:srgbClr val="FF0000"/>
                </a:solidFill>
                <a:ea typeface="SimSun" pitchFamily="2" charset="-122"/>
              </a:rPr>
              <a:t>Huawei</a:t>
            </a:r>
            <a:r>
              <a:rPr lang="en-US" altLang="zh-CN" sz="1200" b="0" dirty="0" smtClean="0">
                <a:solidFill>
                  <a:srgbClr val="FF0000"/>
                </a:solidFill>
                <a:ea typeface="SimSun" pitchFamily="2" charset="-122"/>
              </a:rPr>
              <a:t> lab, </a:t>
            </a:r>
            <a:r>
              <a:rPr lang="en-US" altLang="zh-CN" sz="1200" b="0" dirty="0" smtClean="0">
                <a:solidFill>
                  <a:srgbClr val="FF0000"/>
                </a:solidFill>
                <a:ea typeface="SimSun" pitchFamily="2" charset="-122"/>
              </a:rPr>
              <a:t>it takes about 1 seconds to have active CS Bearer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08955" y="260648"/>
            <a:ext cx="8976741" cy="511175"/>
          </a:xfrm>
        </p:spPr>
        <p:txBody>
          <a:bodyPr/>
          <a:lstStyle/>
          <a:p>
            <a:r>
              <a:rPr lang="en-GB" altLang="zh-CN" sz="2800" b="1" dirty="0" smtClean="0">
                <a:solidFill>
                  <a:srgbClr val="C00000"/>
                </a:solidFill>
              </a:rPr>
              <a:t>Caller Line Identification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+mj-ea"/>
              </a:rPr>
              <a:t>&amp;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Ultra Flash CSFB(Cont)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971" y="980728"/>
            <a:ext cx="11330214" cy="56938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Tx/>
              <a:buFont typeface="Wingdings" pitchFamily="2" charset="2"/>
              <a:buChar char="u"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Call flows description</a:t>
            </a:r>
          </a:p>
          <a:p>
            <a:pPr lvl="1"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Regarding MT call for Ultra-Flash CSFB, upon receiving CSFB page with CLI, the UE enters into Alerting State and wait for user’s decision in LTE.</a:t>
            </a:r>
          </a:p>
          <a:p>
            <a:pPr lvl="2"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the user decides to pick up the call, the UE sends Extended Service  Request(Accept) to MME and trigger Ultra-Flash CSFB. The MSC/UE will reuse the MT call created during SRVCC HO and therefore there is no need of MT call procedure.</a:t>
            </a:r>
          </a:p>
          <a:p>
            <a:pPr lvl="2"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choosing to reject , the UE sends Extended Service  Request(Reject) to terminate the CSFB.</a:t>
            </a:r>
          </a:p>
          <a:p>
            <a:pPr lvl="2">
              <a:buClrTx/>
              <a:buNone/>
            </a:pPr>
            <a:endParaRPr lang="en-US" altLang="zh-CN" sz="10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u"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Open Discussion 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After discussion with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and according to the testing in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lab,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it takes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about 1 seconds to make active CS bearer ready after UE accept the CSFB call and send Extended Service Request.</a:t>
            </a:r>
          </a:p>
          <a:p>
            <a:pPr lvl="1">
              <a:buClrTx/>
              <a:buFont typeface="Wingdings" pitchFamily="2" charset="2"/>
              <a:buChar char="u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It looks acceptable for user experience as it will takes 1 or 2 seconds for user to accept the MT call and put the phone to the ears. Further, it looks similar to the legacy CS call with late assignment</a:t>
            </a:r>
          </a:p>
          <a:p>
            <a:pPr>
              <a:spcBef>
                <a:spcPts val="600"/>
              </a:spcBef>
              <a:buClrTx/>
              <a:buNone/>
            </a:pPr>
            <a:endParaRPr lang="en-US" altLang="zh-CN" sz="10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u"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Advantages and proposal 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ClrTx/>
              <a:buNone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(1) For MT call, the UE can be in Alerting state in LTE and does not impact the high-speed data in LTE.</a:t>
            </a:r>
          </a:p>
          <a:p>
            <a:pPr>
              <a:spcBef>
                <a:spcPts val="600"/>
              </a:spcBef>
              <a:buClrTx/>
              <a:buNone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(2) The UE will enter into Alerting State upon receiving CSFB page that further reduce the call setup time e.g. the E2E call setup time could be less than 3 seconds.</a:t>
            </a:r>
          </a:p>
          <a:p>
            <a:pPr>
              <a:spcBef>
                <a:spcPts val="600"/>
              </a:spcBef>
              <a:buClrTx/>
              <a:buNone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(3)Propose to discuss this and have this feature in Rel-12.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>
            <a:spLocks/>
          </p:cNvSpPr>
          <p:nvPr/>
        </p:nvSpPr>
        <p:spPr bwMode="auto">
          <a:xfrm>
            <a:off x="4513411" y="2924944"/>
            <a:ext cx="10415814" cy="76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14" rIns="91427" bIns="45714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Tx/>
              <a:buNone/>
              <a:defRPr/>
            </a:pPr>
            <a:r>
              <a:rPr lang="en-US" altLang="zh-CN" sz="4400" b="1" kern="0" dirty="0" smtClean="0">
                <a:solidFill>
                  <a:schemeClr val="bg1"/>
                </a:solidFill>
                <a:ea typeface="黑体" pitchFamily="49" charset="-122"/>
              </a:rPr>
              <a:t>Thank You !</a:t>
            </a:r>
            <a:endParaRPr lang="en-US" altLang="zh-CN" sz="4400" b="1" kern="0" dirty="0" smtClean="0">
              <a:solidFill>
                <a:schemeClr val="bg1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联通PPT新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Signalling load statistics &amp; usecsae</Template>
  <TotalTime>11</TotalTime>
  <Words>514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联通PPT新模板</vt:lpstr>
      <vt:lpstr>Visio</vt:lpstr>
      <vt:lpstr>幻灯片 1</vt:lpstr>
      <vt:lpstr>Caller Line Identification optimization  for normal CSFB </vt:lpstr>
      <vt:lpstr>Caller Line Identification optimization for normal CSFB(Cont) </vt:lpstr>
      <vt:lpstr>Caller Line Identification &amp; Ultra Flash CSFB</vt:lpstr>
      <vt:lpstr>Caller Line Identification &amp; Ultra Flash CSFB(Cont)</vt:lpstr>
      <vt:lpstr>幻灯片 6</vt:lpstr>
    </vt:vector>
  </TitlesOfParts>
  <Company>chinaunicom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Young</dc:creator>
  <cp:lastModifiedBy>Young</cp:lastModifiedBy>
  <cp:revision>1</cp:revision>
  <dcterms:created xsi:type="dcterms:W3CDTF">2013-11-05T07:37:41Z</dcterms:created>
  <dcterms:modified xsi:type="dcterms:W3CDTF">2013-11-05T07:49:25Z</dcterms:modified>
</cp:coreProperties>
</file>