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788" r:id="rId5"/>
    <p:sldId id="1121" r:id="rId6"/>
    <p:sldId id="1127" r:id="rId7"/>
    <p:sldId id="1128" r:id="rId8"/>
    <p:sldId id="1130" r:id="rId9"/>
    <p:sldId id="1132" r:id="rId10"/>
    <p:sldId id="1129" r:id="rId11"/>
    <p:sldId id="113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B27FA9-925B-491B-A338-AB01551822F4}" v="11" dt="2022-06-30T07:53:17.385"/>
    <p1510:client id="{2844606E-976B-4936-A714-950BFB1C9F87}" v="2" dt="2022-06-30T11:57:10.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3883" autoAdjust="0"/>
  </p:normalViewPr>
  <p:slideViewPr>
    <p:cSldViewPr snapToGrid="0">
      <p:cViewPr varScale="1">
        <p:scale>
          <a:sx n="105" d="100"/>
          <a:sy n="105" d="100"/>
        </p:scale>
        <p:origin x="132" y="1296"/>
      </p:cViewPr>
      <p:guideLst/>
    </p:cSldViewPr>
  </p:slideViewPr>
  <p:notesTextViewPr>
    <p:cViewPr>
      <p:scale>
        <a:sx n="1" d="1"/>
        <a:sy n="1" d="1"/>
      </p:scale>
      <p:origin x="0" y="0"/>
    </p:cViewPr>
  </p:notesTextViewPr>
  <p:notesViewPr>
    <p:cSldViewPr snapToGrid="0">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modovar Chico, J.L. (José)" userId="a62dfe5c-12c3-4ea4-b533-3fdccedcaee5" providerId="ADAL" clId="{2844606E-976B-4936-A714-950BFB1C9F87}"/>
    <pc:docChg chg="custSel modSld">
      <pc:chgData name="Almodovar Chico, J.L. (José)" userId="a62dfe5c-12c3-4ea4-b533-3fdccedcaee5" providerId="ADAL" clId="{2844606E-976B-4936-A714-950BFB1C9F87}" dt="2022-06-30T11:57:29.680" v="143" actId="6549"/>
      <pc:docMkLst>
        <pc:docMk/>
      </pc:docMkLst>
      <pc:sldChg chg="modSp mod">
        <pc:chgData name="Almodovar Chico, J.L. (José)" userId="a62dfe5c-12c3-4ea4-b533-3fdccedcaee5" providerId="ADAL" clId="{2844606E-976B-4936-A714-950BFB1C9F87}" dt="2022-06-30T11:57:29.680" v="143" actId="6549"/>
        <pc:sldMkLst>
          <pc:docMk/>
          <pc:sldMk cId="87646601" sldId="1121"/>
        </pc:sldMkLst>
        <pc:spChg chg="mod">
          <ac:chgData name="Almodovar Chico, J.L. (José)" userId="a62dfe5c-12c3-4ea4-b533-3fdccedcaee5" providerId="ADAL" clId="{2844606E-976B-4936-A714-950BFB1C9F87}" dt="2022-06-30T11:57:29.680" v="143" actId="6549"/>
          <ac:spMkLst>
            <pc:docMk/>
            <pc:sldMk cId="87646601" sldId="1121"/>
            <ac:spMk id="5" creationId="{2A0A7453-12B1-4E42-822C-8E375EBF33F5}"/>
          </ac:spMkLst>
        </pc:spChg>
      </pc:sldChg>
      <pc:sldChg chg="modSp mod">
        <pc:chgData name="Almodovar Chico, J.L. (José)" userId="a62dfe5c-12c3-4ea4-b533-3fdccedcaee5" providerId="ADAL" clId="{2844606E-976B-4936-A714-950BFB1C9F87}" dt="2022-06-30T11:51:18.235" v="27" actId="20577"/>
        <pc:sldMkLst>
          <pc:docMk/>
          <pc:sldMk cId="3924577997" sldId="1127"/>
        </pc:sldMkLst>
        <pc:spChg chg="mod">
          <ac:chgData name="Almodovar Chico, J.L. (José)" userId="a62dfe5c-12c3-4ea4-b533-3fdccedcaee5" providerId="ADAL" clId="{2844606E-976B-4936-A714-950BFB1C9F87}" dt="2022-06-30T11:51:18.235" v="27" actId="20577"/>
          <ac:spMkLst>
            <pc:docMk/>
            <pc:sldMk cId="3924577997" sldId="1127"/>
            <ac:spMk id="5" creationId="{8831F17A-51E6-4CE9-9387-2B8EC8C783C3}"/>
          </ac:spMkLst>
        </pc:spChg>
      </pc:sldChg>
      <pc:sldChg chg="modSp mod">
        <pc:chgData name="Almodovar Chico, J.L. (José)" userId="a62dfe5c-12c3-4ea4-b533-3fdccedcaee5" providerId="ADAL" clId="{2844606E-976B-4936-A714-950BFB1C9F87}" dt="2022-06-30T07:58:24.414" v="3" actId="20577"/>
        <pc:sldMkLst>
          <pc:docMk/>
          <pc:sldMk cId="3028153801" sldId="1132"/>
        </pc:sldMkLst>
        <pc:spChg chg="mod">
          <ac:chgData name="Almodovar Chico, J.L. (José)" userId="a62dfe5c-12c3-4ea4-b533-3fdccedcaee5" providerId="ADAL" clId="{2844606E-976B-4936-A714-950BFB1C9F87}" dt="2022-06-30T07:58:24.414" v="3" actId="20577"/>
          <ac:spMkLst>
            <pc:docMk/>
            <pc:sldMk cId="3028153801" sldId="1132"/>
            <ac:spMk id="8" creationId="{9CF131B6-5F3F-4F6B-B2F8-9B879DF3156A}"/>
          </ac:spMkLst>
        </pc:spChg>
      </pc:sldChg>
      <pc:sldChg chg="modSp mod">
        <pc:chgData name="Almodovar Chico, J.L. (José)" userId="a62dfe5c-12c3-4ea4-b533-3fdccedcaee5" providerId="ADAL" clId="{2844606E-976B-4936-A714-950BFB1C9F87}" dt="2022-06-30T11:51:43.204" v="52" actId="20577"/>
        <pc:sldMkLst>
          <pc:docMk/>
          <pc:sldMk cId="3157312726" sldId="1134"/>
        </pc:sldMkLst>
        <pc:graphicFrameChg chg="mod modGraphic">
          <ac:chgData name="Almodovar Chico, J.L. (José)" userId="a62dfe5c-12c3-4ea4-b533-3fdccedcaee5" providerId="ADAL" clId="{2844606E-976B-4936-A714-950BFB1C9F87}" dt="2022-06-30T11:51:43.204" v="52" actId="20577"/>
          <ac:graphicFrameMkLst>
            <pc:docMk/>
            <pc:sldMk cId="3157312726" sldId="1134"/>
            <ac:graphicFrameMk id="3" creationId="{83213912-2FF5-4B85-AE7A-B19572C6566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7C6828-C21A-4893-80E3-ECE06EB382C0}" type="datetimeFigureOut">
              <a:rPr lang="nl-NL" smtClean="0"/>
              <a:t>30-6-2022</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4EE83B-746E-43A6-9C5E-172FCC41D561}" type="slidenum">
              <a:rPr lang="nl-NL" smtClean="0"/>
              <a:t>‹#›</a:t>
            </a:fld>
            <a:endParaRPr lang="nl-NL"/>
          </a:p>
        </p:txBody>
      </p:sp>
    </p:spTree>
    <p:extLst>
      <p:ext uri="{BB962C8B-B14F-4D97-AF65-F5344CB8AC3E}">
        <p14:creationId xmlns:p14="http://schemas.microsoft.com/office/powerpoint/2010/main" val="253010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F9EDE-B1ED-4087-9416-FED74F7ECB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76A2CFA0-D36C-4239-804D-542E9AAECCBC}"/>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480425F3-2635-452A-A812-F391C838CA63}"/>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5" name="Footer Placeholder 4">
            <a:extLst>
              <a:ext uri="{FF2B5EF4-FFF2-40B4-BE49-F238E27FC236}">
                <a16:creationId xmlns:a16="http://schemas.microsoft.com/office/drawing/2014/main" id="{D872CCB8-A981-4684-8AF0-27B409223B48}"/>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66BE62BF-A493-441E-92C9-2A505ABA8816}"/>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32368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734A1-8403-43C2-A44F-8AF1D0598E06}"/>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B8224D1C-AA5D-4EFB-9337-60D79B14483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A0732C2C-2209-475D-AF97-A39429B27C66}"/>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5" name="Footer Placeholder 4">
            <a:extLst>
              <a:ext uri="{FF2B5EF4-FFF2-40B4-BE49-F238E27FC236}">
                <a16:creationId xmlns:a16="http://schemas.microsoft.com/office/drawing/2014/main" id="{A0C8B59B-920C-4EDF-969B-7B6FAAB2ECE8}"/>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5477B431-09B4-44CE-8DE6-531A767E9481}"/>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282509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DDADE5-72DB-4F7A-8E12-743A9AED99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66B0C8F8-9899-40BC-A595-6B6AA66A79DC}"/>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8C24BFB0-C8C4-47A5-A130-883A24215C81}"/>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5" name="Footer Placeholder 4">
            <a:extLst>
              <a:ext uri="{FF2B5EF4-FFF2-40B4-BE49-F238E27FC236}">
                <a16:creationId xmlns:a16="http://schemas.microsoft.com/office/drawing/2014/main" id="{C1AC6581-22EE-4B7C-9161-44C6C40EA862}"/>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76E41B13-AA7A-466C-941C-DB932E9CEBD0}"/>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34218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4C376-AE66-44E7-B44A-F6D541D86262}"/>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8F4EA2E3-EEB3-432A-9FAE-350878C05AB5}"/>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E0C4396B-B83B-484A-89E9-B0F2674659D6}"/>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5" name="Footer Placeholder 4">
            <a:extLst>
              <a:ext uri="{FF2B5EF4-FFF2-40B4-BE49-F238E27FC236}">
                <a16:creationId xmlns:a16="http://schemas.microsoft.com/office/drawing/2014/main" id="{9F1527FC-8AA0-4440-8A44-FEAA0237D7AE}"/>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A44452A8-7B53-451A-93CF-2125FD1DE6FE}"/>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6238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F1205-B655-4957-95EE-030523F7F2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4E805851-C9DC-4527-9B5E-6EA886E944A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0DD9475-54E8-4768-8805-A720DCE909F6}"/>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5" name="Footer Placeholder 4">
            <a:extLst>
              <a:ext uri="{FF2B5EF4-FFF2-40B4-BE49-F238E27FC236}">
                <a16:creationId xmlns:a16="http://schemas.microsoft.com/office/drawing/2014/main" id="{DF7E8CF1-BB80-4D99-94CA-9B2106C0ACF6}"/>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EBA6C8B9-DC3F-44DB-9B8C-4BED7B6BCAC7}"/>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279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83646-C83E-4BE4-BE70-1850327969B0}"/>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16AF6985-CA8A-4B48-A76B-4A299952996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FC43B104-EFAC-496D-90D5-32F903C73DB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D2DFD481-7E84-4C36-80B6-013343A66BE7}"/>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6" name="Footer Placeholder 5">
            <a:extLst>
              <a:ext uri="{FF2B5EF4-FFF2-40B4-BE49-F238E27FC236}">
                <a16:creationId xmlns:a16="http://schemas.microsoft.com/office/drawing/2014/main" id="{57CD7F58-0507-4EFC-AD64-CB6C09D5963D}"/>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9CAAD429-E8DB-4AE6-8A91-CAF6124F5218}"/>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528899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5146-033E-4356-9FE1-5C462994F285}"/>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571DA3B8-2C0C-4195-803F-09CC80906FA4}"/>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48C609-9E7D-48F1-942C-5092CF3D028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13BABD7C-0ADB-45AF-AF8F-2A5D0965140B}"/>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E77A598-C4A4-4D2D-AFC1-63160B396C0C}"/>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2D966F39-97A3-4B9A-BA73-9D9903E838F3}"/>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8" name="Footer Placeholder 7">
            <a:extLst>
              <a:ext uri="{FF2B5EF4-FFF2-40B4-BE49-F238E27FC236}">
                <a16:creationId xmlns:a16="http://schemas.microsoft.com/office/drawing/2014/main" id="{46720874-D38A-4705-9AC4-F43DFC25F71F}"/>
              </a:ext>
            </a:extLst>
          </p:cNvPr>
          <p:cNvSpPr>
            <a:spLocks noGrp="1"/>
          </p:cNvSpPr>
          <p:nvPr>
            <p:ph type="ftr" sz="quarter" idx="11"/>
          </p:nvPr>
        </p:nvSpPr>
        <p:spPr/>
        <p:txBody>
          <a:bodyPr/>
          <a:lstStyle/>
          <a:p>
            <a:endParaRPr lang="nl-NL"/>
          </a:p>
        </p:txBody>
      </p:sp>
      <p:sp>
        <p:nvSpPr>
          <p:cNvPr id="9" name="Slide Number Placeholder 8">
            <a:extLst>
              <a:ext uri="{FF2B5EF4-FFF2-40B4-BE49-F238E27FC236}">
                <a16:creationId xmlns:a16="http://schemas.microsoft.com/office/drawing/2014/main" id="{F82E5445-7283-49C3-9211-ACE885189F1F}"/>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23328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61A99-F9D6-4472-8C01-209A93682B9C}"/>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0EF8043C-4009-4CB8-912D-9BBEAF010DAA}"/>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4" name="Footer Placeholder 3">
            <a:extLst>
              <a:ext uri="{FF2B5EF4-FFF2-40B4-BE49-F238E27FC236}">
                <a16:creationId xmlns:a16="http://schemas.microsoft.com/office/drawing/2014/main" id="{1C0804D7-B0D4-4470-81A2-34BB1A22FACA}"/>
              </a:ext>
            </a:extLst>
          </p:cNvPr>
          <p:cNvSpPr>
            <a:spLocks noGrp="1"/>
          </p:cNvSpPr>
          <p:nvPr>
            <p:ph type="ftr" sz="quarter" idx="11"/>
          </p:nvPr>
        </p:nvSpPr>
        <p:spPr/>
        <p:txBody>
          <a:bodyPr/>
          <a:lstStyle/>
          <a:p>
            <a:endParaRPr lang="nl-NL"/>
          </a:p>
        </p:txBody>
      </p:sp>
      <p:sp>
        <p:nvSpPr>
          <p:cNvPr id="5" name="Slide Number Placeholder 4">
            <a:extLst>
              <a:ext uri="{FF2B5EF4-FFF2-40B4-BE49-F238E27FC236}">
                <a16:creationId xmlns:a16="http://schemas.microsoft.com/office/drawing/2014/main" id="{848A05A4-CDDB-4990-867A-AAC7AF9B1688}"/>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1163176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358335-CE58-414F-9A42-F8C1C7BB9DBE}"/>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3" name="Footer Placeholder 2">
            <a:extLst>
              <a:ext uri="{FF2B5EF4-FFF2-40B4-BE49-F238E27FC236}">
                <a16:creationId xmlns:a16="http://schemas.microsoft.com/office/drawing/2014/main" id="{1E443D98-FC95-4ECD-B800-DBF644085EA6}"/>
              </a:ext>
            </a:extLst>
          </p:cNvPr>
          <p:cNvSpPr>
            <a:spLocks noGrp="1"/>
          </p:cNvSpPr>
          <p:nvPr>
            <p:ph type="ftr" sz="quarter" idx="11"/>
          </p:nvPr>
        </p:nvSpPr>
        <p:spPr/>
        <p:txBody>
          <a:bodyPr/>
          <a:lstStyle/>
          <a:p>
            <a:endParaRPr lang="nl-NL"/>
          </a:p>
        </p:txBody>
      </p:sp>
      <p:sp>
        <p:nvSpPr>
          <p:cNvPr id="4" name="Slide Number Placeholder 3">
            <a:extLst>
              <a:ext uri="{FF2B5EF4-FFF2-40B4-BE49-F238E27FC236}">
                <a16:creationId xmlns:a16="http://schemas.microsoft.com/office/drawing/2014/main" id="{4CC3EBA5-CC4C-4A92-8EE1-56B935A9E403}"/>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13276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6046-B8CD-4A14-BEEE-02D88339F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1E756FFC-9953-4688-BD2E-12460FEB836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39E661EA-9941-496D-96FC-38953CA4F82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70841-E90F-4BC6-9922-0CBFDBFDE0F1}"/>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6" name="Footer Placeholder 5">
            <a:extLst>
              <a:ext uri="{FF2B5EF4-FFF2-40B4-BE49-F238E27FC236}">
                <a16:creationId xmlns:a16="http://schemas.microsoft.com/office/drawing/2014/main" id="{4F67B74E-7DB5-4394-8E03-4CF615A07D63}"/>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6F0BBEF4-7A8D-4336-9ABC-8D687A324A03}"/>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2210544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07BA8-E962-472D-B3DA-7F7ED1DBF2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768C5BFC-10EF-49B9-9441-87EC41DBD70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a:extLst>
              <a:ext uri="{FF2B5EF4-FFF2-40B4-BE49-F238E27FC236}">
                <a16:creationId xmlns:a16="http://schemas.microsoft.com/office/drawing/2014/main" id="{5D391CA0-2FBC-4B26-81AC-D4F40F9D6D1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15243A-5CA8-47E6-B1C6-1F03253B2C2E}"/>
              </a:ext>
            </a:extLst>
          </p:cNvPr>
          <p:cNvSpPr>
            <a:spLocks noGrp="1"/>
          </p:cNvSpPr>
          <p:nvPr>
            <p:ph type="dt" sz="half" idx="10"/>
          </p:nvPr>
        </p:nvSpPr>
        <p:spPr/>
        <p:txBody>
          <a:bodyPr/>
          <a:lstStyle/>
          <a:p>
            <a:fld id="{64180EC4-4D34-4160-BFA6-817A465A1558}" type="datetimeFigureOut">
              <a:rPr lang="nl-NL" smtClean="0"/>
              <a:t>30-6-2022</a:t>
            </a:fld>
            <a:endParaRPr lang="nl-NL"/>
          </a:p>
        </p:txBody>
      </p:sp>
      <p:sp>
        <p:nvSpPr>
          <p:cNvPr id="6" name="Footer Placeholder 5">
            <a:extLst>
              <a:ext uri="{FF2B5EF4-FFF2-40B4-BE49-F238E27FC236}">
                <a16:creationId xmlns:a16="http://schemas.microsoft.com/office/drawing/2014/main" id="{57ABC26E-16CA-4AB5-BC86-22A2FC944C64}"/>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99E3604D-75E1-421A-BC10-FB565566432D}"/>
              </a:ext>
            </a:extLst>
          </p:cNvPr>
          <p:cNvSpPr>
            <a:spLocks noGrp="1"/>
          </p:cNvSpPr>
          <p:nvPr>
            <p:ph type="sldNum" sz="quarter" idx="12"/>
          </p:nvPr>
        </p:nvSpPr>
        <p:spPr>
          <a:xfrm>
            <a:off x="8610600" y="6356350"/>
            <a:ext cx="2743200" cy="365125"/>
          </a:xfrm>
          <a:prstGeom prst="rect">
            <a:avLst/>
          </a:prstGeom>
        </p:spPr>
        <p:txBody>
          <a:bodyPr/>
          <a:lstStyle/>
          <a:p>
            <a:fld id="{5C977857-18B5-45FD-A165-6D2E5CED3E2C}" type="slidenum">
              <a:rPr lang="nl-NL" smtClean="0"/>
              <a:t>‹#›</a:t>
            </a:fld>
            <a:endParaRPr lang="nl-NL"/>
          </a:p>
        </p:txBody>
      </p:sp>
    </p:spTree>
    <p:extLst>
      <p:ext uri="{BB962C8B-B14F-4D97-AF65-F5344CB8AC3E}">
        <p14:creationId xmlns:p14="http://schemas.microsoft.com/office/powerpoint/2010/main" val="354056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0ADDD6-EBE0-4932-A2DA-5E0E5AA7CFEE}"/>
              </a:ext>
            </a:extLst>
          </p:cNvPr>
          <p:cNvSpPr>
            <a:spLocks noGrp="1"/>
          </p:cNvSpPr>
          <p:nvPr>
            <p:ph type="title"/>
          </p:nvPr>
        </p:nvSpPr>
        <p:spPr>
          <a:xfrm>
            <a:off x="838200" y="365125"/>
            <a:ext cx="84709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eaLnBrk="0" fontAlgn="base" hangingPunct="0">
              <a:spcAft>
                <a:spcPct val="0"/>
              </a:spcAft>
            </a:pPr>
            <a:r>
              <a:rPr lang="en-US" dirty="0"/>
              <a:t>Click to edit Master title style</a:t>
            </a:r>
            <a:endParaRPr lang="nl-NL" dirty="0"/>
          </a:p>
        </p:txBody>
      </p:sp>
      <p:sp>
        <p:nvSpPr>
          <p:cNvPr id="4" name="Date Placeholder 3">
            <a:extLst>
              <a:ext uri="{FF2B5EF4-FFF2-40B4-BE49-F238E27FC236}">
                <a16:creationId xmlns:a16="http://schemas.microsoft.com/office/drawing/2014/main" id="{21D199EB-B39C-4693-876D-10109E565B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80EC4-4D34-4160-BFA6-817A465A1558}" type="datetimeFigureOut">
              <a:rPr lang="nl-NL" smtClean="0"/>
              <a:t>30-6-2022</a:t>
            </a:fld>
            <a:endParaRPr lang="nl-NL"/>
          </a:p>
        </p:txBody>
      </p:sp>
      <p:sp>
        <p:nvSpPr>
          <p:cNvPr id="5" name="Footer Placeholder 4">
            <a:extLst>
              <a:ext uri="{FF2B5EF4-FFF2-40B4-BE49-F238E27FC236}">
                <a16:creationId xmlns:a16="http://schemas.microsoft.com/office/drawing/2014/main" id="{9AD832AA-6E1A-4416-9012-D485276DF7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pic>
        <p:nvPicPr>
          <p:cNvPr id="7" name="Picture 6" descr="3GPP_TM_RD.jpg">
            <a:extLst>
              <a:ext uri="{FF2B5EF4-FFF2-40B4-BE49-F238E27FC236}">
                <a16:creationId xmlns:a16="http://schemas.microsoft.com/office/drawing/2014/main" id="{6E4A2AA7-87FA-41D6-8DDC-E88A103A951A}"/>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594851" y="249621"/>
            <a:ext cx="2001837" cy="1165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582BAC74-88D2-4E60-9576-F00FB4BEF7EE}"/>
              </a:ext>
            </a:extLst>
          </p:cNvPr>
          <p:cNvSpPr txBox="1"/>
          <p:nvPr userDrawn="1"/>
        </p:nvSpPr>
        <p:spPr>
          <a:xfrm>
            <a:off x="955675" y="6420348"/>
            <a:ext cx="8496186" cy="318589"/>
          </a:xfrm>
          <a:prstGeom prst="rect">
            <a:avLst/>
          </a:prstGeom>
          <a:noFill/>
        </p:spPr>
        <p:txBody>
          <a:bodyPr anchor="ctr"/>
          <a:lstStyle/>
          <a:p>
            <a:pPr>
              <a:defRPr/>
            </a:pPr>
            <a:endParaRPr lang="en-GB" spc="300" dirty="0">
              <a:ea typeface="+mn-ea"/>
              <a:cs typeface="Arial" panose="020B0604020202020204" pitchFamily="34" charset="0"/>
            </a:endParaRPr>
          </a:p>
        </p:txBody>
      </p:sp>
      <p:sp>
        <p:nvSpPr>
          <p:cNvPr id="12" name="Slide Number Placeholder 5">
            <a:extLst>
              <a:ext uri="{FF2B5EF4-FFF2-40B4-BE49-F238E27FC236}">
                <a16:creationId xmlns:a16="http://schemas.microsoft.com/office/drawing/2014/main" id="{DCAF8CD6-273F-4CB8-9479-25D9B05F0822}"/>
              </a:ext>
            </a:extLst>
          </p:cNvPr>
          <p:cNvSpPr txBox="1">
            <a:spLocks noChangeArrowheads="1"/>
          </p:cNvSpPr>
          <p:nvPr userDrawn="1"/>
        </p:nvSpPr>
        <p:spPr bwMode="auto">
          <a:xfrm>
            <a:off x="11064875" y="6448425"/>
            <a:ext cx="531813" cy="230188"/>
          </a:xfrm>
          <a:prstGeom prst="rect">
            <a:avLst/>
          </a:prstGeom>
          <a:solidFill>
            <a:srgbClr val="72AF2F"/>
          </a:solidFill>
          <a:ln>
            <a:noFill/>
          </a:ln>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algn="ctr">
              <a:defRPr/>
            </a:pPr>
            <a:endParaRPr lang="nl-NL" altLang="nl-NL" sz="1100" b="1"/>
          </a:p>
        </p:txBody>
      </p:sp>
      <p:sp>
        <p:nvSpPr>
          <p:cNvPr id="13" name="Oval 11">
            <a:extLst>
              <a:ext uri="{FF2B5EF4-FFF2-40B4-BE49-F238E27FC236}">
                <a16:creationId xmlns:a16="http://schemas.microsoft.com/office/drawing/2014/main" id="{C6ACFA2F-9498-416A-87A6-545A4ED7060E}"/>
              </a:ext>
            </a:extLst>
          </p:cNvPr>
          <p:cNvSpPr>
            <a:spLocks noChangeArrowheads="1"/>
          </p:cNvSpPr>
          <p:nvPr userDrawn="1"/>
        </p:nvSpPr>
        <p:spPr bwMode="auto">
          <a:xfrm>
            <a:off x="11087100" y="6391275"/>
            <a:ext cx="511175" cy="296863"/>
          </a:xfrm>
          <a:prstGeom prst="ellipse">
            <a:avLst/>
          </a:prstGeom>
          <a:solidFill>
            <a:schemeClr val="bg1">
              <a:alpha val="50195"/>
            </a:schemeClr>
          </a:solidFill>
          <a:ln>
            <a:noFill/>
          </a:ln>
        </p:spPr>
        <p:txBody>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algn="ctr">
              <a:defRPr/>
            </a:pPr>
            <a:fld id="{F2978E6E-EA15-4DF4-9E07-91D032748D12}" type="slidenum">
              <a:rPr lang="en-GB" altLang="nl-NL" b="1" smtClean="0">
                <a:cs typeface="Arial" panose="020B0604020202020204" pitchFamily="34" charset="0"/>
              </a:rPr>
              <a:pPr algn="ctr">
                <a:defRPr/>
              </a:pPr>
              <a:t>‹#›</a:t>
            </a:fld>
            <a:endParaRPr lang="en-GB" altLang="nl-NL" b="1">
              <a:cs typeface="Arial" panose="020B0604020202020204" pitchFamily="34" charset="0"/>
            </a:endParaRPr>
          </a:p>
          <a:p>
            <a:pPr>
              <a:defRPr/>
            </a:pPr>
            <a:endParaRPr lang="en-GB" altLang="nl-NL">
              <a:cs typeface="Arial" panose="020B0604020202020204" pitchFamily="34" charset="0"/>
            </a:endParaRPr>
          </a:p>
        </p:txBody>
      </p:sp>
      <p:sp>
        <p:nvSpPr>
          <p:cNvPr id="14" name="Rectangle 16">
            <a:extLst>
              <a:ext uri="{FF2B5EF4-FFF2-40B4-BE49-F238E27FC236}">
                <a16:creationId xmlns:a16="http://schemas.microsoft.com/office/drawing/2014/main" id="{2667C48D-70D4-4678-8EDD-CE9360D8B2EB}"/>
              </a:ext>
            </a:extLst>
          </p:cNvPr>
          <p:cNvSpPr>
            <a:spLocks noChangeArrowheads="1"/>
          </p:cNvSpPr>
          <p:nvPr userDrawn="1"/>
        </p:nvSpPr>
        <p:spPr bwMode="auto">
          <a:xfrm>
            <a:off x="10207625" y="6461125"/>
            <a:ext cx="824265" cy="215444"/>
          </a:xfrm>
          <a:prstGeom prst="rect">
            <a:avLst/>
          </a:prstGeom>
          <a:noFill/>
          <a:ln>
            <a:noFill/>
          </a:ln>
        </p:spPr>
        <p:txBody>
          <a:bodyPr wrap="none">
            <a:spAutoFit/>
          </a:bodyPr>
          <a:lstStyle>
            <a:lvl1pPr eaLnBrk="0" hangingPunct="0">
              <a:defRPr sz="1000">
                <a:solidFill>
                  <a:schemeClr val="tx1"/>
                </a:solidFill>
                <a:latin typeface="Arial" pitchFamily="34" charset="0"/>
                <a:ea typeface="ＭＳ Ｐゴシック" pitchFamily="34" charset="-128"/>
              </a:defRPr>
            </a:lvl1pPr>
            <a:lvl2pPr marL="742950" indent="-285750" eaLnBrk="0" hangingPunct="0">
              <a:defRPr sz="1000">
                <a:solidFill>
                  <a:schemeClr val="tx1"/>
                </a:solidFill>
                <a:latin typeface="Arial" pitchFamily="34" charset="0"/>
                <a:ea typeface="ＭＳ Ｐゴシック" pitchFamily="34" charset="-128"/>
              </a:defRPr>
            </a:lvl2pPr>
            <a:lvl3pPr marL="1143000" indent="-228600" eaLnBrk="0" hangingPunct="0">
              <a:defRPr sz="1000">
                <a:solidFill>
                  <a:schemeClr val="tx1"/>
                </a:solidFill>
                <a:latin typeface="Arial" pitchFamily="34" charset="0"/>
                <a:ea typeface="ＭＳ Ｐゴシック" pitchFamily="34" charset="-128"/>
              </a:defRPr>
            </a:lvl3pPr>
            <a:lvl4pPr marL="1600200" indent="-228600" eaLnBrk="0" hangingPunct="0">
              <a:defRPr sz="1000">
                <a:solidFill>
                  <a:schemeClr val="tx1"/>
                </a:solidFill>
                <a:latin typeface="Arial" pitchFamily="34" charset="0"/>
                <a:ea typeface="ＭＳ Ｐゴシック" pitchFamily="34" charset="-128"/>
              </a:defRPr>
            </a:lvl4pPr>
            <a:lvl5pPr marL="2057400" indent="-228600" eaLnBrk="0" hangingPunct="0">
              <a:defRPr sz="1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9pPr>
          </a:lstStyle>
          <a:p>
            <a:pPr eaLnBrk="1" hangingPunct="1">
              <a:defRPr/>
            </a:pPr>
            <a:r>
              <a:rPr lang="en-GB" altLang="nl-NL" sz="800" dirty="0"/>
              <a:t>© 3GPP 2022</a:t>
            </a:r>
          </a:p>
        </p:txBody>
      </p:sp>
    </p:spTree>
    <p:extLst>
      <p:ext uri="{BB962C8B-B14F-4D97-AF65-F5344CB8AC3E}">
        <p14:creationId xmlns:p14="http://schemas.microsoft.com/office/powerpoint/2010/main" val="868113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lang="nl-NL" sz="3200" kern="1200" dirty="0">
          <a:solidFill>
            <a:srgbClr val="FF0000"/>
          </a:solidFill>
          <a:latin typeface="+mj-lt"/>
          <a:ea typeface="MS PGothic" panose="020B060007020508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interest.com/pin/tech--544020829980838183/"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about/cclicens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a:extLst>
              <a:ext uri="{FF2B5EF4-FFF2-40B4-BE49-F238E27FC236}">
                <a16:creationId xmlns:a16="http://schemas.microsoft.com/office/drawing/2014/main" id="{643FF917-9CB3-4FC1-A193-2D88D631338D}"/>
              </a:ext>
            </a:extLst>
          </p:cNvPr>
          <p:cNvSpPr>
            <a:spLocks noGrp="1"/>
          </p:cNvSpPr>
          <p:nvPr>
            <p:ph type="title"/>
          </p:nvPr>
        </p:nvSpPr>
        <p:spPr>
          <a:xfrm>
            <a:off x="168441" y="2152944"/>
            <a:ext cx="11855117" cy="2852737"/>
          </a:xfrm>
        </p:spPr>
        <p:txBody>
          <a:bodyPr/>
          <a:lstStyle/>
          <a:p>
            <a:pPr algn="ctr"/>
            <a:r>
              <a:rPr lang="en-GB" sz="8000" dirty="0">
                <a:solidFill>
                  <a:schemeClr val="accent6">
                    <a:lumMod val="75000"/>
                  </a:schemeClr>
                </a:solidFill>
              </a:rPr>
              <a:t>How to best write </a:t>
            </a:r>
            <a:br>
              <a:rPr lang="en-GB" sz="8000" dirty="0">
                <a:solidFill>
                  <a:schemeClr val="accent6">
                    <a:lumMod val="75000"/>
                  </a:schemeClr>
                </a:solidFill>
              </a:rPr>
            </a:br>
            <a:r>
              <a:rPr lang="en-GB" sz="8000" dirty="0">
                <a:solidFill>
                  <a:schemeClr val="accent6">
                    <a:lumMod val="75000"/>
                  </a:schemeClr>
                </a:solidFill>
              </a:rPr>
              <a:t>a Use Case</a:t>
            </a:r>
            <a:br>
              <a:rPr lang="en-US" dirty="0">
                <a:solidFill>
                  <a:schemeClr val="accent6">
                    <a:lumMod val="75000"/>
                  </a:schemeClr>
                </a:solidFill>
              </a:rPr>
            </a:br>
            <a:r>
              <a:rPr lang="en-US" sz="4800" dirty="0">
                <a:solidFill>
                  <a:schemeClr val="accent6">
                    <a:lumMod val="75000"/>
                  </a:schemeClr>
                </a:solidFill>
              </a:rPr>
              <a:t>- SA1 Webinar- </a:t>
            </a:r>
            <a:r>
              <a:rPr lang="en-US" altLang="nl-NL" sz="5400" dirty="0"/>
              <a:t>	</a:t>
            </a:r>
            <a:endParaRPr lang="en-US" altLang="en-US" b="1" dirty="0">
              <a:solidFill>
                <a:schemeClr val="accent1">
                  <a:lumMod val="75000"/>
                </a:schemeClr>
              </a:solidFill>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112B508-B030-4E2C-9A8D-88F3DFA437D8}"/>
              </a:ext>
            </a:extLst>
          </p:cNvPr>
          <p:cNvSpPr>
            <a:spLocks noGrp="1"/>
          </p:cNvSpPr>
          <p:nvPr>
            <p:ph type="title"/>
          </p:nvPr>
        </p:nvSpPr>
        <p:spPr>
          <a:xfrm>
            <a:off x="651711" y="201532"/>
            <a:ext cx="10515600"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800" b="1" dirty="0">
                <a:solidFill>
                  <a:schemeClr val="accent6">
                    <a:lumMod val="75000"/>
                  </a:schemeClr>
                </a:solidFill>
              </a:rPr>
              <a:t>What is a Use Case?</a:t>
            </a:r>
            <a:endParaRPr lang="nl-NL" sz="4800" b="1" dirty="0">
              <a:solidFill>
                <a:schemeClr val="accent6">
                  <a:lumMod val="75000"/>
                </a:schemeClr>
              </a:solidFill>
            </a:endParaRPr>
          </a:p>
        </p:txBody>
      </p:sp>
      <p:sp>
        <p:nvSpPr>
          <p:cNvPr id="5" name="Content Placeholder 2">
            <a:extLst>
              <a:ext uri="{FF2B5EF4-FFF2-40B4-BE49-F238E27FC236}">
                <a16:creationId xmlns:a16="http://schemas.microsoft.com/office/drawing/2014/main" id="{2A0A7453-12B1-4E42-822C-8E375EBF33F5}"/>
              </a:ext>
            </a:extLst>
          </p:cNvPr>
          <p:cNvSpPr>
            <a:spLocks noGrp="1"/>
          </p:cNvSpPr>
          <p:nvPr>
            <p:ph idx="1"/>
          </p:nvPr>
        </p:nvSpPr>
        <p:spPr>
          <a:xfrm>
            <a:off x="752294" y="1545430"/>
            <a:ext cx="10888018" cy="5193698"/>
          </a:xfrm>
        </p:spPr>
        <p:txBody>
          <a:bodyPr>
            <a:normAutofit fontScale="85000" lnSpcReduction="20000"/>
          </a:bodyPr>
          <a:lstStyle/>
          <a:p>
            <a:r>
              <a:rPr lang="en-GB" sz="3400" dirty="0"/>
              <a:t>SA1’s objective is to define Service Requirements</a:t>
            </a:r>
          </a:p>
          <a:p>
            <a:r>
              <a:rPr lang="en-GB" sz="3400" dirty="0"/>
              <a:t>Use Cases are SA1’s preferred approach to identify Service Requirements </a:t>
            </a:r>
            <a:r>
              <a:rPr lang="nl-NL" sz="3400" dirty="0"/>
              <a:t>during the study item phase</a:t>
            </a:r>
          </a:p>
          <a:p>
            <a:r>
              <a:rPr lang="en-GB" sz="3400" dirty="0"/>
              <a:t>A Use Case is a “short story” that highlights the benefits of the new service </a:t>
            </a:r>
          </a:p>
          <a:p>
            <a:pPr lvl="1"/>
            <a:r>
              <a:rPr lang="en-GB" sz="2600" dirty="0"/>
              <a:t>It is a kind of scenario that presents a flow of events, with names and physical objects, that concludes with </a:t>
            </a:r>
            <a:r>
              <a:rPr lang="en-GB" sz="2600"/>
              <a:t>new Service </a:t>
            </a:r>
            <a:r>
              <a:rPr lang="en-GB" sz="2600" dirty="0"/>
              <a:t>Requirements</a:t>
            </a:r>
          </a:p>
          <a:p>
            <a:pPr lvl="1"/>
            <a:r>
              <a:rPr lang="en-GB" sz="2600" dirty="0"/>
              <a:t>The service is described from a user perspective, and/or from a system perspective, and/or how it interacts with other Services, etc.</a:t>
            </a:r>
          </a:p>
          <a:p>
            <a:r>
              <a:rPr lang="en-GB" sz="3400" dirty="0"/>
              <a:t>It is </a:t>
            </a:r>
            <a:r>
              <a:rPr lang="en-GB" sz="3400" b="1" i="1" dirty="0">
                <a:solidFill>
                  <a:schemeClr val="accent6">
                    <a:lumMod val="75000"/>
                  </a:schemeClr>
                </a:solidFill>
              </a:rPr>
              <a:t>a way to introduce the service requirements</a:t>
            </a:r>
          </a:p>
          <a:p>
            <a:pPr lvl="1"/>
            <a:r>
              <a:rPr lang="en-GB" sz="2600" dirty="0"/>
              <a:t>As such, it has to conclude with service requirements</a:t>
            </a:r>
          </a:p>
          <a:p>
            <a:pPr lvl="1"/>
            <a:r>
              <a:rPr lang="en-GB" sz="2600" dirty="0"/>
              <a:t>Exceptionally, “informal” use cases (i.e. not introducing any service requirement) can be allowed, when they are seen as bringing essential clarifications.  These informal use cases shall appear in Annexes. </a:t>
            </a:r>
          </a:p>
          <a:p>
            <a:pPr lvl="1"/>
            <a:r>
              <a:rPr lang="nl-NL" sz="2600" dirty="0"/>
              <a:t>”use cases” are not required to introduce </a:t>
            </a:r>
            <a:r>
              <a:rPr lang="nl-NL" dirty="0"/>
              <a:t>a few types of </a:t>
            </a:r>
            <a:r>
              <a:rPr lang="nl-NL" sz="2600" dirty="0"/>
              <a:t>new service requirements, e.g. security aspects and regulatory requirements. </a:t>
            </a:r>
          </a:p>
          <a:p>
            <a:pPr lvl="1"/>
            <a:endParaRPr lang="en-GB" dirty="0"/>
          </a:p>
          <a:p>
            <a:endParaRPr lang="en-GB" dirty="0"/>
          </a:p>
        </p:txBody>
      </p:sp>
    </p:spTree>
    <p:extLst>
      <p:ext uri="{BB962C8B-B14F-4D97-AF65-F5344CB8AC3E}">
        <p14:creationId xmlns:p14="http://schemas.microsoft.com/office/powerpoint/2010/main" val="8764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FC3DE36-EA9F-48C0-9F6F-DAE3D505EAB8}"/>
              </a:ext>
            </a:extLst>
          </p:cNvPr>
          <p:cNvSpPr>
            <a:spLocks noGrp="1"/>
          </p:cNvSpPr>
          <p:nvPr>
            <p:ph type="title"/>
          </p:nvPr>
        </p:nvSpPr>
        <p:spPr>
          <a:xfrm>
            <a:off x="651711" y="201532"/>
            <a:ext cx="10515600"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800" b="1" dirty="0">
                <a:solidFill>
                  <a:schemeClr val="accent6">
                    <a:lumMod val="75000"/>
                  </a:schemeClr>
                </a:solidFill>
              </a:rPr>
              <a:t>What is important in a Use Case?</a:t>
            </a:r>
            <a:endParaRPr lang="nl-NL" sz="4800" b="1" dirty="0">
              <a:solidFill>
                <a:schemeClr val="accent6">
                  <a:lumMod val="75000"/>
                </a:schemeClr>
              </a:solidFill>
            </a:endParaRPr>
          </a:p>
        </p:txBody>
      </p:sp>
      <p:sp>
        <p:nvSpPr>
          <p:cNvPr id="5" name="Content Placeholder 2">
            <a:extLst>
              <a:ext uri="{FF2B5EF4-FFF2-40B4-BE49-F238E27FC236}">
                <a16:creationId xmlns:a16="http://schemas.microsoft.com/office/drawing/2014/main" id="{8831F17A-51E6-4CE9-9387-2B8EC8C783C3}"/>
              </a:ext>
            </a:extLst>
          </p:cNvPr>
          <p:cNvSpPr>
            <a:spLocks noGrp="1"/>
          </p:cNvSpPr>
          <p:nvPr>
            <p:ph idx="1"/>
          </p:nvPr>
        </p:nvSpPr>
        <p:spPr>
          <a:xfrm>
            <a:off x="651711" y="1738249"/>
            <a:ext cx="8600573" cy="4351338"/>
          </a:xfrm>
        </p:spPr>
        <p:txBody>
          <a:bodyPr>
            <a:normAutofit fontScale="92500" lnSpcReduction="10000"/>
          </a:bodyPr>
          <a:lstStyle/>
          <a:p>
            <a:r>
              <a:rPr lang="en-GB" dirty="0"/>
              <a:t>Essential quality criteria for Use Cases are to:</a:t>
            </a:r>
          </a:p>
          <a:p>
            <a:pPr lvl="1"/>
            <a:r>
              <a:rPr lang="en-GB" dirty="0"/>
              <a:t>Be </a:t>
            </a:r>
            <a:r>
              <a:rPr lang="en-GB" b="1" dirty="0">
                <a:solidFill>
                  <a:schemeClr val="accent6">
                    <a:lumMod val="75000"/>
                  </a:schemeClr>
                </a:solidFill>
              </a:rPr>
              <a:t>brief</a:t>
            </a:r>
            <a:r>
              <a:rPr lang="en-GB" dirty="0"/>
              <a:t> – recommendation of </a:t>
            </a:r>
            <a:r>
              <a:rPr lang="en-GB" b="1" dirty="0">
                <a:solidFill>
                  <a:schemeClr val="accent6">
                    <a:lumMod val="75000"/>
                  </a:schemeClr>
                </a:solidFill>
              </a:rPr>
              <a:t>2 pages average</a:t>
            </a:r>
          </a:p>
          <a:p>
            <a:pPr lvl="2"/>
            <a:r>
              <a:rPr lang="en-GB" dirty="0"/>
              <a:t>It shall contain only text leading to the Service Requirement</a:t>
            </a:r>
          </a:p>
          <a:p>
            <a:pPr lvl="2"/>
            <a:r>
              <a:rPr lang="en-GB" dirty="0"/>
              <a:t>Its purpose is to </a:t>
            </a:r>
            <a:r>
              <a:rPr lang="en-GB" i="1" dirty="0"/>
              <a:t>demonstrate </a:t>
            </a:r>
            <a:r>
              <a:rPr lang="en-GB" dirty="0"/>
              <a:t>the usefulness of a service requirement</a:t>
            </a:r>
          </a:p>
          <a:p>
            <a:pPr lvl="1"/>
            <a:r>
              <a:rPr lang="en-GB" dirty="0"/>
              <a:t>Be </a:t>
            </a:r>
            <a:r>
              <a:rPr lang="en-GB" b="1" dirty="0">
                <a:solidFill>
                  <a:schemeClr val="accent6">
                    <a:lumMod val="75000"/>
                  </a:schemeClr>
                </a:solidFill>
              </a:rPr>
              <a:t>clear</a:t>
            </a:r>
          </a:p>
          <a:p>
            <a:pPr lvl="2">
              <a:lnSpc>
                <a:spcPct val="100000"/>
              </a:lnSpc>
            </a:pPr>
            <a:r>
              <a:rPr lang="en-GB" dirty="0"/>
              <a:t>Any English reader shall be able to understand it</a:t>
            </a:r>
          </a:p>
          <a:p>
            <a:pPr lvl="2">
              <a:lnSpc>
                <a:spcPct val="100000"/>
              </a:lnSpc>
            </a:pPr>
            <a:r>
              <a:rPr lang="en-GB" dirty="0"/>
              <a:t>This implies to be grammatically correct</a:t>
            </a:r>
          </a:p>
          <a:p>
            <a:pPr lvl="2"/>
            <a:r>
              <a:rPr lang="en-GB" dirty="0"/>
              <a:t>Authors should be open-minded to include comments for clarification</a:t>
            </a:r>
          </a:p>
          <a:p>
            <a:pPr lvl="1">
              <a:lnSpc>
                <a:spcPct val="100000"/>
              </a:lnSpc>
            </a:pPr>
            <a:r>
              <a:rPr lang="en-GB" dirty="0"/>
              <a:t>Provide a clear </a:t>
            </a:r>
            <a:r>
              <a:rPr lang="en-GB" b="1" dirty="0">
                <a:solidFill>
                  <a:schemeClr val="accent6">
                    <a:lumMod val="75000"/>
                  </a:schemeClr>
                </a:solidFill>
              </a:rPr>
              <a:t>gap analysis</a:t>
            </a:r>
          </a:p>
          <a:p>
            <a:pPr lvl="2"/>
            <a:r>
              <a:rPr lang="en-GB" dirty="0"/>
              <a:t>It has to show what is existing  and what is new</a:t>
            </a:r>
          </a:p>
          <a:p>
            <a:pPr lvl="1"/>
            <a:r>
              <a:rPr lang="en-GB" b="1" dirty="0">
                <a:solidFill>
                  <a:schemeClr val="accent6">
                    <a:lumMod val="75000"/>
                  </a:schemeClr>
                </a:solidFill>
              </a:rPr>
              <a:t>Introduce Service Requirements </a:t>
            </a:r>
          </a:p>
          <a:p>
            <a:pPr lvl="2"/>
            <a:r>
              <a:rPr lang="en-GB" dirty="0"/>
              <a:t>The conclusions of the Use Case needs to be new system functionality, proven by the gap analysis to be new</a:t>
            </a:r>
          </a:p>
          <a:p>
            <a:pPr marL="0" indent="0">
              <a:buNone/>
            </a:pPr>
            <a:endParaRPr lang="en-GB" dirty="0"/>
          </a:p>
        </p:txBody>
      </p:sp>
      <p:pic>
        <p:nvPicPr>
          <p:cNvPr id="1026" name="Picture 2" descr="Pin on Tech">
            <a:extLst>
              <a:ext uri="{FF2B5EF4-FFF2-40B4-BE49-F238E27FC236}">
                <a16:creationId xmlns:a16="http://schemas.microsoft.com/office/drawing/2014/main" id="{4F543C5E-DF61-4043-A2A7-96E5378DAA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6769" y="1738249"/>
            <a:ext cx="2628900" cy="304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52C44F7E-EF7E-40CF-B4D4-9C7C0335BFAB}"/>
              </a:ext>
            </a:extLst>
          </p:cNvPr>
          <p:cNvSpPr/>
          <p:nvPr/>
        </p:nvSpPr>
        <p:spPr>
          <a:xfrm>
            <a:off x="10538821" y="4786249"/>
            <a:ext cx="2002936" cy="246221"/>
          </a:xfrm>
          <a:prstGeom prst="rect">
            <a:avLst/>
          </a:prstGeom>
        </p:spPr>
        <p:txBody>
          <a:bodyPr wrap="square">
            <a:spAutoFit/>
          </a:bodyPr>
          <a:lstStyle/>
          <a:p>
            <a:r>
              <a:rPr lang="fi-FI" sz="1000" dirty="0">
                <a:hlinkClick r:id="rId3"/>
              </a:rPr>
              <a:t>Pin on Tech (pinterest.com)</a:t>
            </a:r>
            <a:endParaRPr lang="en-GB" sz="1000" dirty="0"/>
          </a:p>
        </p:txBody>
      </p:sp>
    </p:spTree>
    <p:extLst>
      <p:ext uri="{BB962C8B-B14F-4D97-AF65-F5344CB8AC3E}">
        <p14:creationId xmlns:p14="http://schemas.microsoft.com/office/powerpoint/2010/main" val="3924577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FC3DE36-EA9F-48C0-9F6F-DAE3D505EAB8}"/>
              </a:ext>
            </a:extLst>
          </p:cNvPr>
          <p:cNvSpPr>
            <a:spLocks noGrp="1"/>
          </p:cNvSpPr>
          <p:nvPr>
            <p:ph type="title"/>
          </p:nvPr>
        </p:nvSpPr>
        <p:spPr>
          <a:xfrm>
            <a:off x="651711" y="201532"/>
            <a:ext cx="8446569"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4800" b="1" dirty="0">
                <a:solidFill>
                  <a:schemeClr val="accent6">
                    <a:lumMod val="75000"/>
                  </a:schemeClr>
                </a:solidFill>
              </a:rPr>
              <a:t>Commonly Received Comments</a:t>
            </a:r>
            <a:endParaRPr lang="nl-NL" sz="4800" b="1" dirty="0">
              <a:solidFill>
                <a:schemeClr val="accent6">
                  <a:lumMod val="75000"/>
                </a:schemeClr>
              </a:solidFill>
            </a:endParaRPr>
          </a:p>
        </p:txBody>
      </p:sp>
      <p:sp>
        <p:nvSpPr>
          <p:cNvPr id="5" name="Content Placeholder 2">
            <a:extLst>
              <a:ext uri="{FF2B5EF4-FFF2-40B4-BE49-F238E27FC236}">
                <a16:creationId xmlns:a16="http://schemas.microsoft.com/office/drawing/2014/main" id="{7CACADF5-BD51-45DE-A5C3-1B53453AD715}"/>
              </a:ext>
            </a:extLst>
          </p:cNvPr>
          <p:cNvSpPr>
            <a:spLocks noGrp="1"/>
          </p:cNvSpPr>
          <p:nvPr>
            <p:ph idx="1"/>
          </p:nvPr>
        </p:nvSpPr>
        <p:spPr>
          <a:xfrm>
            <a:off x="705853" y="1715897"/>
            <a:ext cx="8197515" cy="4351338"/>
          </a:xfrm>
        </p:spPr>
        <p:txBody>
          <a:bodyPr>
            <a:normAutofit lnSpcReduction="10000"/>
          </a:bodyPr>
          <a:lstStyle/>
          <a:p>
            <a:r>
              <a:rPr lang="en-GB" dirty="0"/>
              <a:t>Most commonly encountered problems with use cases are:</a:t>
            </a:r>
          </a:p>
          <a:p>
            <a:pPr lvl="1"/>
            <a:r>
              <a:rPr lang="en-GB" dirty="0"/>
              <a:t>Lack of </a:t>
            </a:r>
            <a:r>
              <a:rPr lang="en-GB" b="1" dirty="0">
                <a:solidFill>
                  <a:schemeClr val="accent6">
                    <a:lumMod val="75000"/>
                  </a:schemeClr>
                </a:solidFill>
              </a:rPr>
              <a:t>clarity</a:t>
            </a:r>
            <a:r>
              <a:rPr lang="en-GB" dirty="0">
                <a:solidFill>
                  <a:schemeClr val="accent6">
                    <a:lumMod val="75000"/>
                  </a:schemeClr>
                </a:solidFill>
              </a:rPr>
              <a:t> </a:t>
            </a:r>
          </a:p>
          <a:p>
            <a:pPr lvl="2"/>
            <a:r>
              <a:rPr lang="en-GB" dirty="0"/>
              <a:t>the new service requirements are not clear / not clearly justified</a:t>
            </a:r>
          </a:p>
          <a:p>
            <a:pPr lvl="2"/>
            <a:r>
              <a:rPr lang="en-GB" dirty="0"/>
              <a:t>the “why” part of the process is missing: why make a system change?</a:t>
            </a:r>
          </a:p>
          <a:p>
            <a:pPr lvl="1"/>
            <a:r>
              <a:rPr lang="en-GB" dirty="0"/>
              <a:t>Lack of </a:t>
            </a:r>
            <a:r>
              <a:rPr lang="en-GB" b="1" dirty="0">
                <a:solidFill>
                  <a:schemeClr val="accent6">
                    <a:lumMod val="75000"/>
                  </a:schemeClr>
                </a:solidFill>
              </a:rPr>
              <a:t>logic/credibility</a:t>
            </a:r>
          </a:p>
          <a:p>
            <a:pPr lvl="2"/>
            <a:r>
              <a:rPr lang="en-GB" dirty="0"/>
              <a:t>Readers want to see use cases that are credible and that could be interesting to their life/business</a:t>
            </a:r>
          </a:p>
          <a:p>
            <a:pPr lvl="1"/>
            <a:r>
              <a:rPr lang="en-GB" dirty="0"/>
              <a:t>Lack of </a:t>
            </a:r>
            <a:r>
              <a:rPr lang="en-GB" b="1" dirty="0">
                <a:solidFill>
                  <a:schemeClr val="accent6">
                    <a:lumMod val="75000"/>
                  </a:schemeClr>
                </a:solidFill>
              </a:rPr>
              <a:t>gap analysis</a:t>
            </a:r>
            <a:endParaRPr lang="nl-NL" b="1" dirty="0">
              <a:solidFill>
                <a:schemeClr val="accent6">
                  <a:lumMod val="75000"/>
                </a:schemeClr>
              </a:solidFill>
            </a:endParaRPr>
          </a:p>
          <a:p>
            <a:pPr lvl="2"/>
            <a:r>
              <a:rPr lang="en-GB" dirty="0"/>
              <a:t>Several use cases have presented capabilities that are already covered by existing requirements (including previous generations)</a:t>
            </a:r>
          </a:p>
          <a:p>
            <a:pPr lvl="2"/>
            <a:r>
              <a:rPr lang="en-GB" dirty="0"/>
              <a:t>See the “lack of clarity” above</a:t>
            </a:r>
            <a:endParaRPr lang="nl-NL" dirty="0"/>
          </a:p>
        </p:txBody>
      </p:sp>
      <p:pic>
        <p:nvPicPr>
          <p:cNvPr id="2050" name="Picture 2" descr="El debate político sobre la garantía de rentas en España: las propuestas de  los partidos y sindicatos | Funcasblog">
            <a:extLst>
              <a:ext uri="{FF2B5EF4-FFF2-40B4-BE49-F238E27FC236}">
                <a16:creationId xmlns:a16="http://schemas.microsoft.com/office/drawing/2014/main" id="{42F4707A-DF36-4961-9161-61D07C697A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98280" y="1818259"/>
            <a:ext cx="2944310" cy="168293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173852E-CD09-47E2-A215-A0D9221FC674}"/>
              </a:ext>
            </a:extLst>
          </p:cNvPr>
          <p:cNvSpPr/>
          <p:nvPr/>
        </p:nvSpPr>
        <p:spPr>
          <a:xfrm>
            <a:off x="10628274" y="3509610"/>
            <a:ext cx="1494320" cy="261610"/>
          </a:xfrm>
          <a:prstGeom prst="rect">
            <a:avLst/>
          </a:prstGeom>
        </p:spPr>
        <p:txBody>
          <a:bodyPr wrap="none">
            <a:spAutoFit/>
          </a:bodyPr>
          <a:lstStyle/>
          <a:p>
            <a:r>
              <a:rPr lang="en-GB" sz="1100" dirty="0"/>
              <a:t>https://blog.funcas.es/</a:t>
            </a:r>
          </a:p>
        </p:txBody>
      </p:sp>
    </p:spTree>
    <p:extLst>
      <p:ext uri="{BB962C8B-B14F-4D97-AF65-F5344CB8AC3E}">
        <p14:creationId xmlns:p14="http://schemas.microsoft.com/office/powerpoint/2010/main" val="81161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FC3DE36-EA9F-48C0-9F6F-DAE3D505EAB8}"/>
              </a:ext>
            </a:extLst>
          </p:cNvPr>
          <p:cNvSpPr>
            <a:spLocks noGrp="1"/>
          </p:cNvSpPr>
          <p:nvPr>
            <p:ph type="title"/>
          </p:nvPr>
        </p:nvSpPr>
        <p:spPr>
          <a:xfrm>
            <a:off x="651711" y="201532"/>
            <a:ext cx="10515600"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800" b="1" dirty="0">
                <a:solidFill>
                  <a:schemeClr val="accent6">
                    <a:lumMod val="75000"/>
                  </a:schemeClr>
                </a:solidFill>
              </a:rPr>
              <a:t>Use case template</a:t>
            </a:r>
            <a:endParaRPr lang="nl-NL" sz="4800" b="1" dirty="0">
              <a:solidFill>
                <a:schemeClr val="accent6">
                  <a:lumMod val="75000"/>
                </a:schemeClr>
              </a:solidFill>
            </a:endParaRPr>
          </a:p>
        </p:txBody>
      </p:sp>
      <p:sp>
        <p:nvSpPr>
          <p:cNvPr id="7" name="Content Placeholder 2">
            <a:extLst>
              <a:ext uri="{FF2B5EF4-FFF2-40B4-BE49-F238E27FC236}">
                <a16:creationId xmlns:a16="http://schemas.microsoft.com/office/drawing/2014/main" id="{0AF59EBC-EBBD-4C05-8C58-D870C5D2DE38}"/>
              </a:ext>
            </a:extLst>
          </p:cNvPr>
          <p:cNvSpPr>
            <a:spLocks noGrp="1"/>
          </p:cNvSpPr>
          <p:nvPr>
            <p:ph idx="1"/>
          </p:nvPr>
        </p:nvSpPr>
        <p:spPr>
          <a:xfrm>
            <a:off x="774192" y="1670176"/>
            <a:ext cx="10515600" cy="4720463"/>
          </a:xfrm>
        </p:spPr>
        <p:txBody>
          <a:bodyPr>
            <a:normAutofit lnSpcReduction="10000"/>
          </a:bodyPr>
          <a:lstStyle/>
          <a:p>
            <a:pPr marL="0" indent="0">
              <a:buNone/>
            </a:pPr>
            <a:r>
              <a:rPr lang="en-GB" b="1" dirty="0"/>
              <a:t>5.A	Use case on [title]</a:t>
            </a:r>
            <a:endParaRPr lang="nl-NL" b="1" dirty="0">
              <a:highlight>
                <a:srgbClr val="FFFF00"/>
              </a:highlight>
            </a:endParaRPr>
          </a:p>
          <a:p>
            <a:pPr marL="0" indent="0">
              <a:buNone/>
            </a:pPr>
            <a:r>
              <a:rPr lang="en-GB" b="1" dirty="0"/>
              <a:t>5.A.1 Description</a:t>
            </a:r>
          </a:p>
          <a:p>
            <a:pPr lvl="1"/>
            <a:r>
              <a:rPr lang="nl-NL" dirty="0"/>
              <a:t>Describe the context and benefits of the use case (e.g. the users, the vertical, the situation, …). </a:t>
            </a:r>
          </a:p>
          <a:p>
            <a:pPr lvl="1"/>
            <a:r>
              <a:rPr lang="nl-NL" dirty="0"/>
              <a:t>Add any image if it helps to understand the context.</a:t>
            </a:r>
          </a:p>
          <a:p>
            <a:pPr marL="457200" lvl="1" indent="0">
              <a:buNone/>
            </a:pPr>
            <a:endParaRPr lang="nl-NL" b="1" dirty="0"/>
          </a:p>
          <a:p>
            <a:pPr marL="0" indent="0">
              <a:buNone/>
            </a:pPr>
            <a:r>
              <a:rPr lang="en-GB" b="1" dirty="0"/>
              <a:t>5.A.2 Pre-conditions</a:t>
            </a:r>
          </a:p>
          <a:p>
            <a:pPr lvl="1"/>
            <a:r>
              <a:rPr lang="nl-NL" dirty="0"/>
              <a:t>What is the state of the system at the begining? Is there any condition/pre-requsite for the system? Assumptions?</a:t>
            </a:r>
          </a:p>
          <a:p>
            <a:pPr lvl="1"/>
            <a:endParaRPr lang="nl-NL" dirty="0"/>
          </a:p>
          <a:p>
            <a:pPr marL="0" indent="0">
              <a:buNone/>
            </a:pPr>
            <a:r>
              <a:rPr lang="en-GB" b="1" dirty="0"/>
              <a:t>5.A.3 Service Flows</a:t>
            </a:r>
          </a:p>
          <a:p>
            <a:pPr lvl="1"/>
            <a:r>
              <a:rPr lang="nl-NL" dirty="0"/>
              <a:t>How does the service work for the user? What is the sequence of events?</a:t>
            </a:r>
          </a:p>
          <a:p>
            <a:pPr lvl="1"/>
            <a:endParaRPr lang="nl-NL" b="1" dirty="0"/>
          </a:p>
          <a:p>
            <a:endParaRPr lang="en-GB" dirty="0"/>
          </a:p>
        </p:txBody>
      </p:sp>
    </p:spTree>
    <p:extLst>
      <p:ext uri="{BB962C8B-B14F-4D97-AF65-F5344CB8AC3E}">
        <p14:creationId xmlns:p14="http://schemas.microsoft.com/office/powerpoint/2010/main" val="183391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FC3DE36-EA9F-48C0-9F6F-DAE3D505EAB8}"/>
              </a:ext>
            </a:extLst>
          </p:cNvPr>
          <p:cNvSpPr>
            <a:spLocks noGrp="1"/>
          </p:cNvSpPr>
          <p:nvPr>
            <p:ph type="title"/>
          </p:nvPr>
        </p:nvSpPr>
        <p:spPr>
          <a:xfrm>
            <a:off x="651711" y="201532"/>
            <a:ext cx="10515600"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800" b="1" dirty="0">
                <a:solidFill>
                  <a:schemeClr val="accent6">
                    <a:lumMod val="75000"/>
                  </a:schemeClr>
                </a:solidFill>
              </a:rPr>
              <a:t>Use case template</a:t>
            </a:r>
            <a:endParaRPr lang="nl-NL" sz="4800" b="1" dirty="0">
              <a:solidFill>
                <a:schemeClr val="accent6">
                  <a:lumMod val="75000"/>
                </a:schemeClr>
              </a:solidFill>
            </a:endParaRPr>
          </a:p>
        </p:txBody>
      </p:sp>
      <p:sp>
        <p:nvSpPr>
          <p:cNvPr id="8" name="Content Placeholder 2">
            <a:extLst>
              <a:ext uri="{FF2B5EF4-FFF2-40B4-BE49-F238E27FC236}">
                <a16:creationId xmlns:a16="http://schemas.microsoft.com/office/drawing/2014/main" id="{9CF131B6-5F3F-4F6B-B2F8-9B879DF3156A}"/>
              </a:ext>
            </a:extLst>
          </p:cNvPr>
          <p:cNvSpPr>
            <a:spLocks noGrp="1"/>
          </p:cNvSpPr>
          <p:nvPr>
            <p:ph idx="1"/>
          </p:nvPr>
        </p:nvSpPr>
        <p:spPr>
          <a:xfrm>
            <a:off x="838200" y="1761617"/>
            <a:ext cx="10515600" cy="4351338"/>
          </a:xfrm>
        </p:spPr>
        <p:txBody>
          <a:bodyPr>
            <a:normAutofit lnSpcReduction="10000"/>
          </a:bodyPr>
          <a:lstStyle/>
          <a:p>
            <a:pPr marL="0" indent="0">
              <a:buNone/>
            </a:pPr>
            <a:r>
              <a:rPr lang="en-GB" b="1" dirty="0"/>
              <a:t>5.A.4 Post-conditions</a:t>
            </a:r>
          </a:p>
          <a:p>
            <a:pPr lvl="1"/>
            <a:r>
              <a:rPr lang="nl-NL" dirty="0"/>
              <a:t>What is the result/conclusion with respect to the user or system? What has been achieved? What happens afterwards? </a:t>
            </a:r>
          </a:p>
          <a:p>
            <a:endParaRPr lang="nl-NL" b="1" dirty="0"/>
          </a:p>
          <a:p>
            <a:pPr marL="0" indent="0">
              <a:buNone/>
            </a:pPr>
            <a:r>
              <a:rPr lang="en-GB" b="1" dirty="0"/>
              <a:t>5.A.5 Existing feature partly or fully covering use case functionality</a:t>
            </a:r>
          </a:p>
          <a:p>
            <a:pPr lvl="1"/>
            <a:r>
              <a:rPr lang="nl-NL" sz="2800" dirty="0"/>
              <a:t>List</a:t>
            </a:r>
            <a:r>
              <a:rPr lang="nl-NL" dirty="0"/>
              <a:t> requirements that can already fully/partially achive what is required by the use case. (really important).</a:t>
            </a:r>
          </a:p>
          <a:p>
            <a:endParaRPr lang="nl-NL" b="1" dirty="0"/>
          </a:p>
          <a:p>
            <a:pPr marL="0" indent="0">
              <a:buNone/>
            </a:pPr>
            <a:r>
              <a:rPr lang="en-GB" b="1" dirty="0"/>
              <a:t>5.A.6 Potential New Requirements needed to support the use case</a:t>
            </a:r>
          </a:p>
          <a:p>
            <a:pPr lvl="1"/>
            <a:r>
              <a:rPr lang="nl-NL" dirty="0"/>
              <a:t>Requirements. </a:t>
            </a:r>
            <a:r>
              <a:rPr lang="nl-NL" dirty="0">
                <a:sym typeface="Wingdings" panose="05000000000000000000" pitchFamily="2" charset="2"/>
              </a:rPr>
              <a:t> Webinar in Q4</a:t>
            </a:r>
            <a:endParaRPr lang="nl-NL" dirty="0"/>
          </a:p>
          <a:p>
            <a:endParaRPr lang="nl-NL" b="1" dirty="0"/>
          </a:p>
          <a:p>
            <a:endParaRPr lang="en-GB" dirty="0"/>
          </a:p>
        </p:txBody>
      </p:sp>
    </p:spTree>
    <p:extLst>
      <p:ext uri="{BB962C8B-B14F-4D97-AF65-F5344CB8AC3E}">
        <p14:creationId xmlns:p14="http://schemas.microsoft.com/office/powerpoint/2010/main" val="302815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FC3DE36-EA9F-48C0-9F6F-DAE3D505EAB8}"/>
              </a:ext>
            </a:extLst>
          </p:cNvPr>
          <p:cNvSpPr>
            <a:spLocks noGrp="1"/>
          </p:cNvSpPr>
          <p:nvPr>
            <p:ph type="title"/>
          </p:nvPr>
        </p:nvSpPr>
        <p:spPr>
          <a:xfrm>
            <a:off x="651711" y="201532"/>
            <a:ext cx="10515600"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4800" b="1" dirty="0">
                <a:solidFill>
                  <a:schemeClr val="accent6">
                    <a:lumMod val="75000"/>
                  </a:schemeClr>
                </a:solidFill>
              </a:rPr>
              <a:t>Images/figures in a use case</a:t>
            </a:r>
            <a:endParaRPr lang="nl-NL" sz="4800" b="1" dirty="0">
              <a:solidFill>
                <a:schemeClr val="accent6">
                  <a:lumMod val="75000"/>
                </a:schemeClr>
              </a:solidFill>
            </a:endParaRPr>
          </a:p>
        </p:txBody>
      </p:sp>
      <p:sp>
        <p:nvSpPr>
          <p:cNvPr id="7" name="Content Placeholder 2">
            <a:extLst>
              <a:ext uri="{FF2B5EF4-FFF2-40B4-BE49-F238E27FC236}">
                <a16:creationId xmlns:a16="http://schemas.microsoft.com/office/drawing/2014/main" id="{27603AC8-1AEF-4DEF-B522-969A9AB51E86}"/>
              </a:ext>
            </a:extLst>
          </p:cNvPr>
          <p:cNvSpPr>
            <a:spLocks noGrp="1"/>
          </p:cNvSpPr>
          <p:nvPr>
            <p:ph idx="1"/>
          </p:nvPr>
        </p:nvSpPr>
        <p:spPr>
          <a:xfrm>
            <a:off x="838200" y="1825625"/>
            <a:ext cx="10515600" cy="2522855"/>
          </a:xfrm>
        </p:spPr>
        <p:txBody>
          <a:bodyPr>
            <a:normAutofit fontScale="25000" lnSpcReduction="20000"/>
          </a:bodyPr>
          <a:lstStyle/>
          <a:p>
            <a:pPr marL="0" lvl="1" indent="0"/>
            <a:r>
              <a:rPr lang="en-US" sz="8800" dirty="0"/>
              <a:t> If the figure is not original art or content, the source SHALL be cited and it is necessary that either the rights be available (e.g. through Creative Commons licensing </a:t>
            </a:r>
            <a:r>
              <a:rPr lang="en-US" sz="8800" dirty="0">
                <a:solidFill>
                  <a:srgbClr val="FF0000"/>
                </a:solidFill>
                <a:hlinkClick r:id="rId2"/>
              </a:rPr>
              <a:t>https://creativecommons.org/about/cclicenses/</a:t>
            </a:r>
            <a:r>
              <a:rPr lang="en-US" sz="8800" dirty="0">
                <a:solidFill>
                  <a:srgbClr val="FF0000"/>
                </a:solidFill>
              </a:rPr>
              <a:t> </a:t>
            </a:r>
            <a:r>
              <a:rPr lang="en-US" sz="8800" dirty="0"/>
              <a:t>) or that the contributor license the graphic.</a:t>
            </a:r>
            <a:endParaRPr lang="nl-NL" sz="8800" dirty="0"/>
          </a:p>
          <a:p>
            <a:pPr marL="0" lvl="1" indent="0"/>
            <a:r>
              <a:rPr lang="en-US" sz="8800" dirty="0"/>
              <a:t> If a figure is a non-editable image (e.g. a JPG or PNG file) it should be at low resolution so that the size of the specification does not “explode”. A good rule of thumb is that an image should not exceed 100k. </a:t>
            </a:r>
          </a:p>
          <a:p>
            <a:pPr marL="457200" lvl="2" indent="0">
              <a:buNone/>
            </a:pPr>
            <a:r>
              <a:rPr lang="sv-SE" sz="8400" dirty="0"/>
              <a:t>Note that MS Word has a built-in tool to reduce size of pictures: </a:t>
            </a:r>
            <a:r>
              <a:rPr lang="sv-SE" sz="8000" dirty="0"/>
              <a:t>a menu called ”Picture Format” will be visible if you click on a picture, where you can choose ”Compress Pictures”.</a:t>
            </a:r>
          </a:p>
          <a:p>
            <a:pPr marL="0" lvl="1" indent="0"/>
            <a:endParaRPr lang="en-US" sz="8800" dirty="0"/>
          </a:p>
          <a:p>
            <a:pPr marL="0" indent="0">
              <a:buNone/>
            </a:pPr>
            <a:r>
              <a:rPr lang="en-US" dirty="0"/>
              <a:t> </a:t>
            </a:r>
            <a:endParaRPr lang="nl-NL" sz="3600" dirty="0"/>
          </a:p>
          <a:p>
            <a:endParaRPr lang="en-GB" dirty="0"/>
          </a:p>
        </p:txBody>
      </p:sp>
      <p:pic>
        <p:nvPicPr>
          <p:cNvPr id="8" name="Picture 4">
            <a:extLst>
              <a:ext uri="{FF2B5EF4-FFF2-40B4-BE49-F238E27FC236}">
                <a16:creationId xmlns:a16="http://schemas.microsoft.com/office/drawing/2014/main" id="{67459F64-2F5E-4CCD-81EB-DD59B83FCB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3329" y="4796752"/>
            <a:ext cx="8523288"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688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8E884-5343-422D-852C-3B9E084CEFF7}"/>
              </a:ext>
            </a:extLst>
          </p:cNvPr>
          <p:cNvSpPr>
            <a:spLocks noGrp="1"/>
          </p:cNvSpPr>
          <p:nvPr>
            <p:ph type="title"/>
          </p:nvPr>
        </p:nvSpPr>
        <p:spPr>
          <a:xfrm>
            <a:off x="525045" y="1347537"/>
            <a:ext cx="10515600" cy="946986"/>
          </a:xfrm>
        </p:spPr>
        <p:txBody>
          <a:bodyPr/>
          <a:lstStyle/>
          <a:p>
            <a:r>
              <a:rPr lang="en-GB" b="1" dirty="0">
                <a:solidFill>
                  <a:schemeClr val="accent6">
                    <a:lumMod val="75000"/>
                  </a:schemeClr>
                </a:solidFill>
              </a:rPr>
              <a:t>Examples</a:t>
            </a:r>
          </a:p>
        </p:txBody>
      </p:sp>
      <p:graphicFrame>
        <p:nvGraphicFramePr>
          <p:cNvPr id="3" name="Table 3">
            <a:extLst>
              <a:ext uri="{FF2B5EF4-FFF2-40B4-BE49-F238E27FC236}">
                <a16:creationId xmlns:a16="http://schemas.microsoft.com/office/drawing/2014/main" id="{83213912-2FF5-4B85-AE7A-B19572C65663}"/>
              </a:ext>
            </a:extLst>
          </p:cNvPr>
          <p:cNvGraphicFramePr>
            <a:graphicFrameLocks noGrp="1"/>
          </p:cNvGraphicFramePr>
          <p:nvPr>
            <p:extLst>
              <p:ext uri="{D42A27DB-BD31-4B8C-83A1-F6EECF244321}">
                <p14:modId xmlns:p14="http://schemas.microsoft.com/office/powerpoint/2010/main" val="960221518"/>
              </p:ext>
            </p:extLst>
          </p:nvPr>
        </p:nvGraphicFramePr>
        <p:xfrm>
          <a:off x="690478" y="2506355"/>
          <a:ext cx="10712090" cy="3291840"/>
        </p:xfrm>
        <a:graphic>
          <a:graphicData uri="http://schemas.openxmlformats.org/drawingml/2006/table">
            <a:tbl>
              <a:tblPr bandRow="1">
                <a:tableStyleId>{93296810-A885-4BE3-A3E7-6D5BEEA58F35}</a:tableStyleId>
              </a:tblPr>
              <a:tblGrid>
                <a:gridCol w="2025290">
                  <a:extLst>
                    <a:ext uri="{9D8B030D-6E8A-4147-A177-3AD203B41FA5}">
                      <a16:colId xmlns:a16="http://schemas.microsoft.com/office/drawing/2014/main" val="3082360286"/>
                    </a:ext>
                  </a:extLst>
                </a:gridCol>
                <a:gridCol w="8686800">
                  <a:extLst>
                    <a:ext uri="{9D8B030D-6E8A-4147-A177-3AD203B41FA5}">
                      <a16:colId xmlns:a16="http://schemas.microsoft.com/office/drawing/2014/main" val="3405228205"/>
                    </a:ext>
                  </a:extLst>
                </a:gridCol>
              </a:tblGrid>
              <a:tr h="370840">
                <a:tc>
                  <a:txBody>
                    <a:bodyPr/>
                    <a:lstStyle/>
                    <a:p>
                      <a:r>
                        <a:rPr lang="en-GB" dirty="0"/>
                        <a:t>1st_UseCase.docx</a:t>
                      </a:r>
                    </a:p>
                  </a:txBody>
                  <a:tcPr/>
                </a:tc>
                <a:tc>
                  <a:txBody>
                    <a:bodyPr/>
                    <a:lstStyle/>
                    <a:p>
                      <a:pPr algn="just"/>
                      <a:r>
                        <a:rPr lang="en-GB" dirty="0"/>
                        <a:t>Use case from study </a:t>
                      </a:r>
                      <a:r>
                        <a:rPr lang="en-GB" dirty="0" err="1"/>
                        <a:t>FS_Resident</a:t>
                      </a:r>
                      <a:r>
                        <a:rPr lang="en-GB" dirty="0"/>
                        <a:t>. This use case was agreed. The use case follows the current Use Case template and can be seen as an example of how to fill the different sections of the template.</a:t>
                      </a:r>
                    </a:p>
                  </a:txBody>
                  <a:tcPr/>
                </a:tc>
                <a:extLst>
                  <a:ext uri="{0D108BD9-81ED-4DB2-BD59-A6C34878D82A}">
                    <a16:rowId xmlns:a16="http://schemas.microsoft.com/office/drawing/2014/main" val="980564927"/>
                  </a:ext>
                </a:extLst>
              </a:tr>
              <a:tr h="370840">
                <a:tc>
                  <a:txBody>
                    <a:bodyPr/>
                    <a:lstStyle/>
                    <a:p>
                      <a:r>
                        <a:rPr lang="en-GB" dirty="0"/>
                        <a:t>2nd_UseCase.doc</a:t>
                      </a:r>
                    </a:p>
                  </a:txBody>
                  <a:tcPr/>
                </a:tc>
                <a:tc>
                  <a:txBody>
                    <a:bodyPr/>
                    <a:lstStyle/>
                    <a:p>
                      <a:pPr algn="just"/>
                      <a:r>
                        <a:rPr lang="en-GB" dirty="0"/>
                        <a:t>Use case from study </a:t>
                      </a:r>
                      <a:r>
                        <a:rPr lang="en-GB" sz="1800" kern="1200" dirty="0">
                          <a:solidFill>
                            <a:schemeClr val="dk1"/>
                          </a:solidFill>
                          <a:effectLst/>
                          <a:latin typeface="+mn-lt"/>
                          <a:ea typeface="+mn-ea"/>
                          <a:cs typeface="+mn-cs"/>
                        </a:rPr>
                        <a:t>FS_ID_UAS</a:t>
                      </a:r>
                      <a:r>
                        <a:rPr lang="en-GB" dirty="0"/>
                        <a:t>. The use case </a:t>
                      </a:r>
                      <a:r>
                        <a:rPr lang="en-US" sz="1800" kern="1200" dirty="0">
                          <a:solidFill>
                            <a:schemeClr val="dk1"/>
                          </a:solidFill>
                          <a:effectLst/>
                          <a:latin typeface="+mn-lt"/>
                          <a:ea typeface="+mn-ea"/>
                          <a:cs typeface="+mn-cs"/>
                        </a:rPr>
                        <a:t>was agreed after being merged. All the content was agreed. </a:t>
                      </a:r>
                      <a:r>
                        <a:rPr lang="en-GB" dirty="0"/>
                        <a:t>Although this use case does not follow the current use case template, it is a good example of all the previous work done before to prepare such contribution and on how it is important bring to the group your references and base work that explain your requirements.</a:t>
                      </a:r>
                    </a:p>
                  </a:txBody>
                  <a:tcPr/>
                </a:tc>
                <a:extLst>
                  <a:ext uri="{0D108BD9-81ED-4DB2-BD59-A6C34878D82A}">
                    <a16:rowId xmlns:a16="http://schemas.microsoft.com/office/drawing/2014/main" val="2199421491"/>
                  </a:ext>
                </a:extLst>
              </a:tr>
              <a:tr h="370840">
                <a:tc>
                  <a:txBody>
                    <a:bodyPr/>
                    <a:lstStyle/>
                    <a:p>
                      <a:r>
                        <a:rPr lang="en-GB" dirty="0"/>
                        <a:t>3rd_UseCase.doc</a:t>
                      </a:r>
                    </a:p>
                  </a:txBody>
                  <a:tcPr/>
                </a:tc>
                <a:tc>
                  <a:txBody>
                    <a:bodyPr/>
                    <a:lstStyle/>
                    <a:p>
                      <a:pPr algn="just"/>
                      <a:r>
                        <a:rPr lang="en-GB" dirty="0"/>
                        <a:t>Use case from study FS_MMTELin5G. This use case was noted. This contribution can be seen as an example of the need to connect the requirements with the use case and the importance of a gap analysis. </a:t>
                      </a:r>
                    </a:p>
                  </a:txBody>
                  <a:tcPr/>
                </a:tc>
                <a:extLst>
                  <a:ext uri="{0D108BD9-81ED-4DB2-BD59-A6C34878D82A}">
                    <a16:rowId xmlns:a16="http://schemas.microsoft.com/office/drawing/2014/main" val="2534124396"/>
                  </a:ext>
                </a:extLst>
              </a:tr>
            </a:tbl>
          </a:graphicData>
        </a:graphic>
      </p:graphicFrame>
    </p:spTree>
    <p:extLst>
      <p:ext uri="{BB962C8B-B14F-4D97-AF65-F5344CB8AC3E}">
        <p14:creationId xmlns:p14="http://schemas.microsoft.com/office/powerpoint/2010/main" val="3157312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0135800B0C66418A6E0EBA3E77AA10" ma:contentTypeVersion="13" ma:contentTypeDescription="Create a new document." ma:contentTypeScope="" ma:versionID="f27df684bab352087a2088af91818bcc">
  <xsd:schema xmlns:xsd="http://www.w3.org/2001/XMLSchema" xmlns:xs="http://www.w3.org/2001/XMLSchema" xmlns:p="http://schemas.microsoft.com/office/2006/metadata/properties" xmlns:ns3="ea71aa21-c1c3-445e-9834-b5b7c3339883" xmlns:ns4="093df648-6cae-47bd-babf-ce9a642c0b71" targetNamespace="http://schemas.microsoft.com/office/2006/metadata/properties" ma:root="true" ma:fieldsID="32747dbb728d3a1414d577fd623ca93d" ns3:_="" ns4:_="">
    <xsd:import namespace="ea71aa21-c1c3-445e-9834-b5b7c3339883"/>
    <xsd:import namespace="093df648-6cae-47bd-babf-ce9a642c0b7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71aa21-c1c3-445e-9834-b5b7c333988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3df648-6cae-47bd-babf-ce9a642c0b7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088D57-607A-46CA-84DF-CE4A47DFBB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71aa21-c1c3-445e-9834-b5b7c3339883"/>
    <ds:schemaRef ds:uri="093df648-6cae-47bd-babf-ce9a642c0b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208C19-8715-42C3-9269-46358F34C9F8}">
  <ds:schemaRefs>
    <ds:schemaRef ds:uri="http://schemas.microsoft.com/sharepoint/v3/contenttype/forms"/>
  </ds:schemaRefs>
</ds:datastoreItem>
</file>

<file path=customXml/itemProps3.xml><?xml version="1.0" encoding="utf-8"?>
<ds:datastoreItem xmlns:ds="http://schemas.openxmlformats.org/officeDocument/2006/customXml" ds:itemID="{88BB5216-4E83-459B-8B74-0FB547744BBF}">
  <ds:schemaRefs>
    <ds:schemaRef ds:uri="http://purl.org/dc/elements/1.1/"/>
    <ds:schemaRef ds:uri="http://schemas.openxmlformats.org/package/2006/metadata/core-properties"/>
    <ds:schemaRef ds:uri="http://purl.org/dc/terms/"/>
    <ds:schemaRef ds:uri="http://schemas.microsoft.com/office/infopath/2007/PartnerControls"/>
    <ds:schemaRef ds:uri="http://purl.org/dc/dcmitype/"/>
    <ds:schemaRef ds:uri="http://schemas.microsoft.com/office/2006/documentManagement/types"/>
    <ds:schemaRef ds:uri="ea71aa21-c1c3-445e-9834-b5b7c3339883"/>
    <ds:schemaRef ds:uri="093df648-6cae-47bd-babf-ce9a642c0b7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30786</TotalTime>
  <Words>940</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How to best write  a Use Case - SA1 Webinar-  </vt:lpstr>
      <vt:lpstr>What is a Use Case?</vt:lpstr>
      <vt:lpstr>What is important in a Use Case?</vt:lpstr>
      <vt:lpstr>Commonly Received Comments</vt:lpstr>
      <vt:lpstr>Use case template</vt:lpstr>
      <vt:lpstr>Use case template</vt:lpstr>
      <vt:lpstr>Images/figures in a use case</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Release 17 in RAN</dc:title>
  <dc:creator>Almodovar Chico, J.L. (José)</dc:creator>
  <cp:lastModifiedBy>Almodovar Chico, J.L. (José)</cp:lastModifiedBy>
  <cp:revision>298</cp:revision>
  <dcterms:created xsi:type="dcterms:W3CDTF">2019-07-19T09:46:23Z</dcterms:created>
  <dcterms:modified xsi:type="dcterms:W3CDTF">2022-06-30T11:57:37Z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0x010100760135800B0C66418A6E0EBA3E77AA10</vt:lpwstr>
  </property>
</Properties>
</file>