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2" r:id="rId6"/>
    <p:sldId id="263" r:id="rId7"/>
    <p:sldId id="264" r:id="rId8"/>
    <p:sldId id="26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5" autoAdjust="0"/>
    <p:restoredTop sz="93209" autoAdjust="0"/>
  </p:normalViewPr>
  <p:slideViewPr>
    <p:cSldViewPr snapToGrid="0">
      <p:cViewPr varScale="1">
        <p:scale>
          <a:sx n="76" d="100"/>
          <a:sy n="76" d="100"/>
        </p:scale>
        <p:origin x="152"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DA79E5-3BBC-4220-8509-F5CEBC204B0A}" type="datetimeFigureOut">
              <a:rPr lang="en-US" smtClean="0"/>
              <a:t>8/25/2022</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F58733-03B8-4C74-8F56-80FE71ABB952}" type="slidenum">
              <a:rPr lang="en-US" smtClean="0"/>
              <a:t>‹#›</a:t>
            </a:fld>
            <a:endParaRPr lang="en-US"/>
          </a:p>
        </p:txBody>
      </p:sp>
    </p:spTree>
    <p:extLst>
      <p:ext uri="{BB962C8B-B14F-4D97-AF65-F5344CB8AC3E}">
        <p14:creationId xmlns:p14="http://schemas.microsoft.com/office/powerpoint/2010/main" val="1179589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 changing is made based on a policy, the policy is related to UE’s resource, data privacy, network condition. And the network condition needs to be known by UE</a:t>
            </a:r>
          </a:p>
          <a:p>
            <a:endParaRPr lang="en-US" dirty="0"/>
          </a:p>
        </p:txBody>
      </p:sp>
      <p:sp>
        <p:nvSpPr>
          <p:cNvPr id="4" name="灯片编号占位符 3"/>
          <p:cNvSpPr>
            <a:spLocks noGrp="1"/>
          </p:cNvSpPr>
          <p:nvPr>
            <p:ph type="sldNum" sz="quarter" idx="5"/>
          </p:nvPr>
        </p:nvSpPr>
        <p:spPr/>
        <p:txBody>
          <a:bodyPr/>
          <a:lstStyle/>
          <a:p>
            <a:fld id="{97F58733-03B8-4C74-8F56-80FE71ABB952}" type="slidenum">
              <a:rPr lang="en-US" smtClean="0"/>
              <a:t>2</a:t>
            </a:fld>
            <a:endParaRPr lang="en-US"/>
          </a:p>
        </p:txBody>
      </p:sp>
    </p:spTree>
    <p:extLst>
      <p:ext uri="{BB962C8B-B14F-4D97-AF65-F5344CB8AC3E}">
        <p14:creationId xmlns:p14="http://schemas.microsoft.com/office/powerpoint/2010/main" val="2616853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F5054E-B68E-4741-9C50-D6302C8E4BD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E541834B-6689-4749-ACC8-013E022B60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C67238DC-9263-466F-8221-42A8C8D61808}"/>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5" name="页脚占位符 4">
            <a:extLst>
              <a:ext uri="{FF2B5EF4-FFF2-40B4-BE49-F238E27FC236}">
                <a16:creationId xmlns:a16="http://schemas.microsoft.com/office/drawing/2014/main" id="{563422AF-7599-461C-A559-A9CC335B4DEE}"/>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40A9E05A-2C81-42CA-8009-0BA8AFE5ECA0}"/>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93182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653576-3867-4E36-ABF8-E56C9ADB22C0}"/>
              </a:ext>
            </a:extLst>
          </p:cNvPr>
          <p:cNvSpPr>
            <a:spLocks noGrp="1"/>
          </p:cNvSpPr>
          <p:nvPr>
            <p:ph type="title"/>
          </p:nvPr>
        </p:nvSpPr>
        <p:spPr/>
        <p:txBody>
          <a:bodyPr/>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D55FD8A7-55A0-47AC-BD9B-C033F475D1F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E61ED6A2-EAB0-453D-9147-BC37E6875850}"/>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5" name="页脚占位符 4">
            <a:extLst>
              <a:ext uri="{FF2B5EF4-FFF2-40B4-BE49-F238E27FC236}">
                <a16:creationId xmlns:a16="http://schemas.microsoft.com/office/drawing/2014/main" id="{8BAE07B3-2419-4E96-BEE3-4AC790D66FDC}"/>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664DF094-23D1-41BE-983A-537622A8F3C8}"/>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3010756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7A25FA3-95AD-4AE9-BB18-C2A9B90E904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D8E19813-2078-4051-83F8-1D4D84A083E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4B68A531-E886-45D9-BF86-9D33895E4B4E}"/>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5" name="页脚占位符 4">
            <a:extLst>
              <a:ext uri="{FF2B5EF4-FFF2-40B4-BE49-F238E27FC236}">
                <a16:creationId xmlns:a16="http://schemas.microsoft.com/office/drawing/2014/main" id="{9E7FACF5-CB14-40BD-B44C-87234E9DD2E7}"/>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64239071-F4F8-4A76-A3F5-10D3504A9B2A}"/>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3673255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DEB9AD-F8C6-4B71-A4D5-87E29F7C9605}"/>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40CCCA4F-6545-4EB5-826A-FA992AC6B1A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013CB267-DEE2-4D7A-8FD2-99C7BE661568}"/>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5" name="页脚占位符 4">
            <a:extLst>
              <a:ext uri="{FF2B5EF4-FFF2-40B4-BE49-F238E27FC236}">
                <a16:creationId xmlns:a16="http://schemas.microsoft.com/office/drawing/2014/main" id="{EE22EBEA-C370-4D2F-A574-847631B7FFED}"/>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4DC6314B-445D-4DA4-BA89-83AB05A7D3AC}"/>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2585427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1E78C1-D7E7-425F-AECE-EEAAE508A55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4F807E80-3E12-4C3C-B0AE-3BC5A076EE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C758FF84-5B2E-455D-B0BB-7DD6F5AF9F78}"/>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5" name="页脚占位符 4">
            <a:extLst>
              <a:ext uri="{FF2B5EF4-FFF2-40B4-BE49-F238E27FC236}">
                <a16:creationId xmlns:a16="http://schemas.microsoft.com/office/drawing/2014/main" id="{CF93F98A-C6A3-426F-8157-228ACEDAD1DF}"/>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9E352E27-5570-49D4-B433-15819F5718BF}"/>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2665777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8E9775-1A93-4A13-8EFD-150BF65CC74F}"/>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93FCB142-FE56-44C1-B938-87979D60D90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a:extLst>
              <a:ext uri="{FF2B5EF4-FFF2-40B4-BE49-F238E27FC236}">
                <a16:creationId xmlns:a16="http://schemas.microsoft.com/office/drawing/2014/main" id="{D7DA32E1-7B99-458B-9345-D24C62BD4F3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a:extLst>
              <a:ext uri="{FF2B5EF4-FFF2-40B4-BE49-F238E27FC236}">
                <a16:creationId xmlns:a16="http://schemas.microsoft.com/office/drawing/2014/main" id="{1261D288-53F0-4953-9660-BD822F75690D}"/>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6" name="页脚占位符 5">
            <a:extLst>
              <a:ext uri="{FF2B5EF4-FFF2-40B4-BE49-F238E27FC236}">
                <a16:creationId xmlns:a16="http://schemas.microsoft.com/office/drawing/2014/main" id="{8389867E-44BF-4035-A627-FC702FBA535D}"/>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0A21C6FC-9BEB-4CEB-8E40-47F458BB0051}"/>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3067929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6B4E91-1526-4E00-8BD0-32DE7639AFFE}"/>
              </a:ext>
            </a:extLst>
          </p:cNvPr>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68662550-CF52-40DB-AF81-9495245B44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A4AFD07-9FF3-47EB-93D8-990D3C044D7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a:extLst>
              <a:ext uri="{FF2B5EF4-FFF2-40B4-BE49-F238E27FC236}">
                <a16:creationId xmlns:a16="http://schemas.microsoft.com/office/drawing/2014/main" id="{0A38022C-8C1C-404F-AAFD-9806122245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ADC3D74-6FD2-4F36-9BC4-611136305BF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a:extLst>
              <a:ext uri="{FF2B5EF4-FFF2-40B4-BE49-F238E27FC236}">
                <a16:creationId xmlns:a16="http://schemas.microsoft.com/office/drawing/2014/main" id="{1C42B8EE-3ACC-45A0-B6DB-914B1A0F9E24}"/>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8" name="页脚占位符 7">
            <a:extLst>
              <a:ext uri="{FF2B5EF4-FFF2-40B4-BE49-F238E27FC236}">
                <a16:creationId xmlns:a16="http://schemas.microsoft.com/office/drawing/2014/main" id="{17B9AD39-F98B-483A-8ECA-AB7C6B3ED228}"/>
              </a:ext>
            </a:extLst>
          </p:cNvPr>
          <p:cNvSpPr>
            <a:spLocks noGrp="1"/>
          </p:cNvSpPr>
          <p:nvPr>
            <p:ph type="ftr" sz="quarter" idx="11"/>
          </p:nvPr>
        </p:nvSpPr>
        <p:spPr/>
        <p:txBody>
          <a:bodyPr/>
          <a:lstStyle/>
          <a:p>
            <a:endParaRPr lang="en-US"/>
          </a:p>
        </p:txBody>
      </p:sp>
      <p:sp>
        <p:nvSpPr>
          <p:cNvPr id="9" name="灯片编号占位符 8">
            <a:extLst>
              <a:ext uri="{FF2B5EF4-FFF2-40B4-BE49-F238E27FC236}">
                <a16:creationId xmlns:a16="http://schemas.microsoft.com/office/drawing/2014/main" id="{DB1462B1-942C-4459-ABE8-CEB161F944D0}"/>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609286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0175B5-2711-47D1-A2FA-3EF3C67C4E49}"/>
              </a:ext>
            </a:extLst>
          </p:cNvPr>
          <p:cNvSpPr>
            <a:spLocks noGrp="1"/>
          </p:cNvSpPr>
          <p:nvPr>
            <p:ph type="title"/>
          </p:nvPr>
        </p:nvSpPr>
        <p:spPr/>
        <p:txBody>
          <a:bodyPr/>
          <a:lstStyle/>
          <a:p>
            <a:r>
              <a:rPr lang="zh-CN" altLang="en-US"/>
              <a:t>单击此处编辑母版标题样式</a:t>
            </a:r>
            <a:endParaRPr lang="en-US"/>
          </a:p>
        </p:txBody>
      </p:sp>
      <p:sp>
        <p:nvSpPr>
          <p:cNvPr id="3" name="日期占位符 2">
            <a:extLst>
              <a:ext uri="{FF2B5EF4-FFF2-40B4-BE49-F238E27FC236}">
                <a16:creationId xmlns:a16="http://schemas.microsoft.com/office/drawing/2014/main" id="{BC47AEE2-A0EB-434A-AE7D-B2493AEAB0E3}"/>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4" name="页脚占位符 3">
            <a:extLst>
              <a:ext uri="{FF2B5EF4-FFF2-40B4-BE49-F238E27FC236}">
                <a16:creationId xmlns:a16="http://schemas.microsoft.com/office/drawing/2014/main" id="{115CAA5A-6D8E-45FE-A41C-1BD72AD47AB1}"/>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078B4F7B-2E70-46D0-8797-1CA170C87782}"/>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489331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D426A82-897D-4DDD-8D5C-B57B44A9A025}"/>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3" name="页脚占位符 2">
            <a:extLst>
              <a:ext uri="{FF2B5EF4-FFF2-40B4-BE49-F238E27FC236}">
                <a16:creationId xmlns:a16="http://schemas.microsoft.com/office/drawing/2014/main" id="{776CED5D-E12F-4A79-8664-F1252A226280}"/>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a16="http://schemas.microsoft.com/office/drawing/2014/main" id="{1364709A-3BBA-4F56-B74F-653F22F9D548}"/>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863802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6879BA-0B69-4F8B-9F54-D83EE67C9E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08EAE6A0-79EF-424B-8348-A956CB7B6E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a:extLst>
              <a:ext uri="{FF2B5EF4-FFF2-40B4-BE49-F238E27FC236}">
                <a16:creationId xmlns:a16="http://schemas.microsoft.com/office/drawing/2014/main" id="{F45193A8-6273-4570-8282-9B65830BD1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F0DF211-281A-41A3-BEA9-FA3307F3FCB3}"/>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6" name="页脚占位符 5">
            <a:extLst>
              <a:ext uri="{FF2B5EF4-FFF2-40B4-BE49-F238E27FC236}">
                <a16:creationId xmlns:a16="http://schemas.microsoft.com/office/drawing/2014/main" id="{0C4CF528-5785-4C57-B1B1-DA965FCDF983}"/>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7C44761B-B4EB-4321-BF15-A631B669D6DE}"/>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502323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105ED0-984F-4570-B5A6-BE98EACC3B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a16="http://schemas.microsoft.com/office/drawing/2014/main" id="{418AA087-DA0C-4ECC-A768-0E57B2A99D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a:extLst>
              <a:ext uri="{FF2B5EF4-FFF2-40B4-BE49-F238E27FC236}">
                <a16:creationId xmlns:a16="http://schemas.microsoft.com/office/drawing/2014/main" id="{82ACFA70-BB35-4D05-B9CD-CE94E631DA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EDECA5E-1EC7-4A96-9F33-D0892A1C61CB}"/>
              </a:ext>
            </a:extLst>
          </p:cNvPr>
          <p:cNvSpPr>
            <a:spLocks noGrp="1"/>
          </p:cNvSpPr>
          <p:nvPr>
            <p:ph type="dt" sz="half" idx="10"/>
          </p:nvPr>
        </p:nvSpPr>
        <p:spPr/>
        <p:txBody>
          <a:bodyPr/>
          <a:lstStyle/>
          <a:p>
            <a:fld id="{BD563AE0-4850-44A8-A524-751A4224CD4C}" type="datetimeFigureOut">
              <a:rPr lang="en-US" smtClean="0"/>
              <a:t>8/25/2022</a:t>
            </a:fld>
            <a:endParaRPr lang="en-US"/>
          </a:p>
        </p:txBody>
      </p:sp>
      <p:sp>
        <p:nvSpPr>
          <p:cNvPr id="6" name="页脚占位符 5">
            <a:extLst>
              <a:ext uri="{FF2B5EF4-FFF2-40B4-BE49-F238E27FC236}">
                <a16:creationId xmlns:a16="http://schemas.microsoft.com/office/drawing/2014/main" id="{0F06FD25-992E-4500-9A09-4EE19E4EF73C}"/>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91FB8FBE-E240-4D1C-ABFF-28DABD7C8824}"/>
              </a:ext>
            </a:extLst>
          </p:cNvPr>
          <p:cNvSpPr>
            <a:spLocks noGrp="1"/>
          </p:cNvSpPr>
          <p:nvPr>
            <p:ph type="sldNum" sz="quarter" idx="12"/>
          </p:nvPr>
        </p:nvSpPr>
        <p:spPr/>
        <p:txBody>
          <a:bodyPr/>
          <a:lstStyle/>
          <a:p>
            <a:fld id="{88768D46-6B95-4E4E-9A87-9518C800EA20}" type="slidenum">
              <a:rPr lang="en-US" smtClean="0"/>
              <a:t>‹#›</a:t>
            </a:fld>
            <a:endParaRPr lang="en-US"/>
          </a:p>
        </p:txBody>
      </p:sp>
    </p:spTree>
    <p:extLst>
      <p:ext uri="{BB962C8B-B14F-4D97-AF65-F5344CB8AC3E}">
        <p14:creationId xmlns:p14="http://schemas.microsoft.com/office/powerpoint/2010/main" val="208446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7ED14E1-BB1A-4B2E-AAC8-0A4D879974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739E5DC9-2333-4B9B-81BF-FDA7DB0E7E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ACA7D532-3585-41C6-A84F-1516E113B3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563AE0-4850-44A8-A524-751A4224CD4C}" type="datetimeFigureOut">
              <a:rPr lang="en-US" smtClean="0"/>
              <a:t>8/25/2022</a:t>
            </a:fld>
            <a:endParaRPr lang="en-US"/>
          </a:p>
        </p:txBody>
      </p:sp>
      <p:sp>
        <p:nvSpPr>
          <p:cNvPr id="5" name="页脚占位符 4">
            <a:extLst>
              <a:ext uri="{FF2B5EF4-FFF2-40B4-BE49-F238E27FC236}">
                <a16:creationId xmlns:a16="http://schemas.microsoft.com/office/drawing/2014/main" id="{3B6BFB3C-2E67-4881-B2BE-7067D8E82C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B18DA53B-9B05-4A05-A058-C00B35CACA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768D46-6B95-4E4E-9A87-9518C800EA20}" type="slidenum">
              <a:rPr lang="en-US" smtClean="0"/>
              <a:t>‹#›</a:t>
            </a:fld>
            <a:endParaRPr lang="en-US"/>
          </a:p>
        </p:txBody>
      </p:sp>
    </p:spTree>
    <p:extLst>
      <p:ext uri="{BB962C8B-B14F-4D97-AF65-F5344CB8AC3E}">
        <p14:creationId xmlns:p14="http://schemas.microsoft.com/office/powerpoint/2010/main" val="713533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50C39C-7393-4C19-85A1-762EF6CD79F4}"/>
              </a:ext>
            </a:extLst>
          </p:cNvPr>
          <p:cNvSpPr>
            <a:spLocks noGrp="1"/>
          </p:cNvSpPr>
          <p:nvPr>
            <p:ph type="ctrTitle"/>
          </p:nvPr>
        </p:nvSpPr>
        <p:spPr>
          <a:xfrm>
            <a:off x="1524000" y="1479361"/>
            <a:ext cx="9144000" cy="2387600"/>
          </a:xfrm>
        </p:spPr>
        <p:txBody>
          <a:bodyPr/>
          <a:lstStyle/>
          <a:p>
            <a:r>
              <a:rPr lang="en-US" dirty="0"/>
              <a:t>D</a:t>
            </a:r>
            <a:r>
              <a:rPr lang="en-US" altLang="zh-CN" dirty="0"/>
              <a:t>iscussion for LS reply for information exposure to UE</a:t>
            </a:r>
            <a:endParaRPr lang="en-US" dirty="0"/>
          </a:p>
        </p:txBody>
      </p:sp>
      <p:sp>
        <p:nvSpPr>
          <p:cNvPr id="3" name="副标题 2">
            <a:extLst>
              <a:ext uri="{FF2B5EF4-FFF2-40B4-BE49-F238E27FC236}">
                <a16:creationId xmlns:a16="http://schemas.microsoft.com/office/drawing/2014/main" id="{B300A203-A2A7-409D-95FD-E45D7187E221}"/>
              </a:ext>
            </a:extLst>
          </p:cNvPr>
          <p:cNvSpPr>
            <a:spLocks noGrp="1"/>
          </p:cNvSpPr>
          <p:nvPr>
            <p:ph type="subTitle" idx="1"/>
          </p:nvPr>
        </p:nvSpPr>
        <p:spPr>
          <a:xfrm>
            <a:off x="1524000" y="4420998"/>
            <a:ext cx="9144000" cy="836802"/>
          </a:xfrm>
        </p:spPr>
        <p:txBody>
          <a:bodyPr/>
          <a:lstStyle/>
          <a:p>
            <a:r>
              <a:rPr lang="en-US" dirty="0"/>
              <a:t>OPPO</a:t>
            </a:r>
          </a:p>
        </p:txBody>
      </p:sp>
      <p:sp>
        <p:nvSpPr>
          <p:cNvPr id="4" name="矩形 3">
            <a:extLst>
              <a:ext uri="{FF2B5EF4-FFF2-40B4-BE49-F238E27FC236}">
                <a16:creationId xmlns:a16="http://schemas.microsoft.com/office/drawing/2014/main" id="{F8BF7D72-55B7-49CB-8C57-6DE137E99F6F}"/>
              </a:ext>
            </a:extLst>
          </p:cNvPr>
          <p:cNvSpPr/>
          <p:nvPr/>
        </p:nvSpPr>
        <p:spPr>
          <a:xfrm>
            <a:off x="371911" y="287134"/>
            <a:ext cx="11406231" cy="646331"/>
          </a:xfrm>
          <a:prstGeom prst="rect">
            <a:avLst/>
          </a:prstGeom>
        </p:spPr>
        <p:txBody>
          <a:bodyPr wrap="square">
            <a:spAutoFit/>
          </a:bodyPr>
          <a:lstStyle/>
          <a:p>
            <a:pPr>
              <a:spcAft>
                <a:spcPts val="0"/>
              </a:spcAft>
              <a:tabLst>
                <a:tab pos="5850890" algn="r"/>
              </a:tabLst>
            </a:pPr>
            <a:r>
              <a:rPr lang="en-GB" b="1" dirty="0">
                <a:latin typeface="Arial" panose="020B0604020202020204" pitchFamily="34" charset="0"/>
                <a:ea typeface="MS Mincho" panose="02020609040205080304" pitchFamily="49" charset="-128"/>
              </a:rPr>
              <a:t>3GPP TSG-SA WG1 Meeting #99e 						S1-22</a:t>
            </a:r>
            <a:r>
              <a:rPr lang="en-US" b="1" dirty="0">
                <a:latin typeface="Arial" panose="020B0604020202020204" pitchFamily="34" charset="0"/>
                <a:ea typeface="宋体" panose="02010600030101010101" pitchFamily="2" charset="-122"/>
              </a:rPr>
              <a:t>2264</a:t>
            </a:r>
            <a:endParaRPr lang="en-US" sz="1200" dirty="0">
              <a:latin typeface="Times New Roman" panose="02020603050405020304" pitchFamily="18" charset="0"/>
              <a:ea typeface="MS Mincho" panose="02020609040205080304" pitchFamily="49" charset="-128"/>
            </a:endParaRPr>
          </a:p>
          <a:p>
            <a:pPr>
              <a:spcAft>
                <a:spcPts val="900"/>
              </a:spcAft>
              <a:tabLst>
                <a:tab pos="5850890" algn="r"/>
              </a:tabLst>
            </a:pPr>
            <a:r>
              <a:rPr lang="en-GB" b="1" dirty="0">
                <a:latin typeface="Arial" panose="020B0604020202020204" pitchFamily="34" charset="0"/>
                <a:ea typeface="MS Mincho" panose="02020609040205080304" pitchFamily="49" charset="-128"/>
              </a:rPr>
              <a:t>Electronic Meeting, </a:t>
            </a:r>
            <a:r>
              <a:rPr lang="en-US" b="1" dirty="0">
                <a:latin typeface="Arial" panose="020B0604020202020204" pitchFamily="34" charset="0"/>
                <a:ea typeface="宋体" panose="02010600030101010101" pitchFamily="2" charset="-122"/>
              </a:rPr>
              <a:t>22</a:t>
            </a:r>
            <a:r>
              <a:rPr lang="en-US" b="1" dirty="0">
                <a:latin typeface="Arial" panose="020B0604020202020204" pitchFamily="34" charset="0"/>
                <a:ea typeface="MS Mincho" panose="02020609040205080304" pitchFamily="49" charset="-128"/>
              </a:rPr>
              <a:t> </a:t>
            </a:r>
            <a:r>
              <a:rPr lang="en-US" b="1" dirty="0">
                <a:latin typeface="Arial" panose="020B0604020202020204" pitchFamily="34" charset="0"/>
                <a:ea typeface="宋体" panose="02010600030101010101" pitchFamily="2" charset="-122"/>
              </a:rPr>
              <a:t>Aug </a:t>
            </a:r>
            <a:r>
              <a:rPr lang="en-GB" b="1" dirty="0">
                <a:latin typeface="Arial" panose="020B0604020202020204" pitchFamily="34" charset="0"/>
                <a:ea typeface="MS Mincho" panose="02020609040205080304" pitchFamily="49" charset="-128"/>
              </a:rPr>
              <a:t>- </a:t>
            </a:r>
            <a:r>
              <a:rPr lang="en-US" b="1" dirty="0">
                <a:latin typeface="Arial" panose="020B0604020202020204" pitchFamily="34" charset="0"/>
                <a:ea typeface="宋体" panose="02010600030101010101" pitchFamily="2" charset="-122"/>
              </a:rPr>
              <a:t>1 Sep</a:t>
            </a:r>
            <a:r>
              <a:rPr lang="en-GB" b="1" dirty="0">
                <a:latin typeface="Arial" panose="020B0604020202020204" pitchFamily="34" charset="0"/>
                <a:ea typeface="MS Mincho" panose="02020609040205080304" pitchFamily="49" charset="-128"/>
              </a:rPr>
              <a:t>, 2022	</a:t>
            </a:r>
            <a:endParaRPr lang="en-US" sz="1200" dirty="0">
              <a:effectLst/>
              <a:latin typeface="Times New Roman" panose="02020603050405020304" pitchFamily="18" charset="0"/>
              <a:ea typeface="MS Mincho" panose="02020609040205080304" pitchFamily="49" charset="-128"/>
            </a:endParaRPr>
          </a:p>
        </p:txBody>
      </p:sp>
    </p:spTree>
    <p:extLst>
      <p:ext uri="{BB962C8B-B14F-4D97-AF65-F5344CB8AC3E}">
        <p14:creationId xmlns:p14="http://schemas.microsoft.com/office/powerpoint/2010/main" val="2076372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BACA-A5A5-4DD6-A245-304DE6448B1D}"/>
              </a:ext>
            </a:extLst>
          </p:cNvPr>
          <p:cNvSpPr>
            <a:spLocks noGrp="1"/>
          </p:cNvSpPr>
          <p:nvPr>
            <p:ph type="title"/>
          </p:nvPr>
        </p:nvSpPr>
        <p:spPr/>
        <p:txBody>
          <a:bodyPr/>
          <a:lstStyle/>
          <a:p>
            <a:r>
              <a:rPr lang="en-US" dirty="0"/>
              <a:t>B</a:t>
            </a:r>
            <a:r>
              <a:rPr lang="en-US" altLang="zh-CN" dirty="0"/>
              <a:t>enefit</a:t>
            </a:r>
            <a:endParaRPr lang="en-US" dirty="0"/>
          </a:p>
        </p:txBody>
      </p:sp>
      <p:sp>
        <p:nvSpPr>
          <p:cNvPr id="3" name="内容占位符 2">
            <a:extLst>
              <a:ext uri="{FF2B5EF4-FFF2-40B4-BE49-F238E27FC236}">
                <a16:creationId xmlns:a16="http://schemas.microsoft.com/office/drawing/2014/main" id="{AE24CE57-B5BE-4504-9C2D-8014313B506D}"/>
              </a:ext>
            </a:extLst>
          </p:cNvPr>
          <p:cNvSpPr>
            <a:spLocks noGrp="1"/>
          </p:cNvSpPr>
          <p:nvPr>
            <p:ph idx="1"/>
          </p:nvPr>
        </p:nvSpPr>
        <p:spPr/>
        <p:txBody>
          <a:bodyPr>
            <a:normAutofit/>
          </a:bodyPr>
          <a:lstStyle/>
          <a:p>
            <a:r>
              <a:rPr lang="en-US" dirty="0"/>
              <a:t>Letting UE have an access to network information is needed, because</a:t>
            </a:r>
          </a:p>
          <a:p>
            <a:pPr marL="0" indent="0">
              <a:buNone/>
            </a:pPr>
            <a:r>
              <a:rPr lang="en-US" dirty="0"/>
              <a:t>   -  UE’s real time computation resource is known by UE itself;</a:t>
            </a:r>
          </a:p>
          <a:p>
            <a:pPr marL="0" indent="0">
              <a:buNone/>
            </a:pPr>
            <a:r>
              <a:rPr lang="en-US" dirty="0"/>
              <a:t>   -  Due to privacy concern, some local information cannot be exposed</a:t>
            </a:r>
          </a:p>
          <a:p>
            <a:pPr marL="0" indent="0">
              <a:buNone/>
            </a:pPr>
            <a:r>
              <a:rPr lang="en-US" dirty="0"/>
              <a:t>   -  Mission critical applications requires network data assisting UE computation in real time</a:t>
            </a:r>
          </a:p>
          <a:p>
            <a:pPr marL="0" indent="0">
              <a:buNone/>
            </a:pPr>
            <a:r>
              <a:rPr lang="en-US" dirty="0"/>
              <a:t>   -  A direct access to network information leads to a fast and efficient way</a:t>
            </a:r>
          </a:p>
          <a:p>
            <a:pPr marL="0" indent="0">
              <a:buNone/>
            </a:pPr>
            <a:r>
              <a:rPr lang="en-US" dirty="0"/>
              <a:t>   -  The QoS prediction can be used for auto-driving case</a:t>
            </a:r>
          </a:p>
        </p:txBody>
      </p:sp>
    </p:spTree>
    <p:extLst>
      <p:ext uri="{BB962C8B-B14F-4D97-AF65-F5344CB8AC3E}">
        <p14:creationId xmlns:p14="http://schemas.microsoft.com/office/powerpoint/2010/main" val="3324682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928506-CA0F-477C-A2B7-77A0B73AC89C}"/>
              </a:ext>
            </a:extLst>
          </p:cNvPr>
          <p:cNvSpPr>
            <a:spLocks noGrp="1"/>
          </p:cNvSpPr>
          <p:nvPr>
            <p:ph type="title"/>
          </p:nvPr>
        </p:nvSpPr>
        <p:spPr/>
        <p:txBody>
          <a:bodyPr/>
          <a:lstStyle/>
          <a:p>
            <a:r>
              <a:rPr lang="en-US" dirty="0"/>
              <a:t>Negative concern</a:t>
            </a:r>
          </a:p>
        </p:txBody>
      </p:sp>
      <p:sp>
        <p:nvSpPr>
          <p:cNvPr id="3" name="内容占位符 2">
            <a:extLst>
              <a:ext uri="{FF2B5EF4-FFF2-40B4-BE49-F238E27FC236}">
                <a16:creationId xmlns:a16="http://schemas.microsoft.com/office/drawing/2014/main" id="{4D737AA9-BC80-41D2-988B-6D6C6AE76283}"/>
              </a:ext>
            </a:extLst>
          </p:cNvPr>
          <p:cNvSpPr>
            <a:spLocks noGrp="1"/>
          </p:cNvSpPr>
          <p:nvPr>
            <p:ph idx="1"/>
          </p:nvPr>
        </p:nvSpPr>
        <p:spPr>
          <a:xfrm>
            <a:off x="838200" y="1690688"/>
            <a:ext cx="10515600" cy="4486275"/>
          </a:xfrm>
        </p:spPr>
        <p:txBody>
          <a:bodyPr>
            <a:normAutofit lnSpcReduction="10000"/>
          </a:bodyPr>
          <a:lstStyle/>
          <a:p>
            <a:pPr marL="0" indent="0">
              <a:buNone/>
            </a:pPr>
            <a:r>
              <a:rPr lang="en-US" dirty="0"/>
              <a:t>Letting UE have an access to network information is not justified well, because</a:t>
            </a:r>
          </a:p>
          <a:p>
            <a:pPr>
              <a:buFontTx/>
              <a:buChar char="-"/>
            </a:pPr>
            <a:r>
              <a:rPr lang="en-US" dirty="0"/>
              <a:t>The AF should do the centralized control rather than just letting UE to decide </a:t>
            </a:r>
          </a:p>
          <a:p>
            <a:pPr>
              <a:buFontTx/>
              <a:buChar char="-"/>
            </a:pPr>
            <a:r>
              <a:rPr lang="en-US" dirty="0"/>
              <a:t>Currently the information can be sent to UE via a AF already. </a:t>
            </a:r>
          </a:p>
          <a:p>
            <a:pPr>
              <a:buFontTx/>
              <a:buChar char="-"/>
            </a:pPr>
            <a:r>
              <a:rPr lang="en-US" dirty="0"/>
              <a:t>It is not clear why necessarily that the real time information is needed and notifying the UE via the AF would cause some delay since the predictive time (e.g. several seconds) is much longer compared to the extra latency routed via a AF (e.g. 20ms)</a:t>
            </a:r>
          </a:p>
          <a:p>
            <a:pPr>
              <a:buFontTx/>
              <a:buChar char="-"/>
            </a:pPr>
            <a:r>
              <a:rPr lang="en-US" dirty="0"/>
              <a:t> There is no requirement explicitly saying such information is exposed to UE or AF in TS22.261</a:t>
            </a:r>
          </a:p>
        </p:txBody>
      </p:sp>
    </p:spTree>
    <p:extLst>
      <p:ext uri="{BB962C8B-B14F-4D97-AF65-F5344CB8AC3E}">
        <p14:creationId xmlns:p14="http://schemas.microsoft.com/office/powerpoint/2010/main" val="2017663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873177-5E1D-4AC4-BD74-EBD8CFA33DBE}"/>
              </a:ext>
            </a:extLst>
          </p:cNvPr>
          <p:cNvSpPr>
            <a:spLocks noGrp="1"/>
          </p:cNvSpPr>
          <p:nvPr>
            <p:ph type="title"/>
          </p:nvPr>
        </p:nvSpPr>
        <p:spPr/>
        <p:txBody>
          <a:bodyPr/>
          <a:lstStyle/>
          <a:p>
            <a:r>
              <a:rPr lang="en-US" dirty="0"/>
              <a:t>OPPO’s understanding for this issue</a:t>
            </a:r>
          </a:p>
        </p:txBody>
      </p:sp>
      <p:sp>
        <p:nvSpPr>
          <p:cNvPr id="3" name="内容占位符 2">
            <a:extLst>
              <a:ext uri="{FF2B5EF4-FFF2-40B4-BE49-F238E27FC236}">
                <a16:creationId xmlns:a16="http://schemas.microsoft.com/office/drawing/2014/main" id="{94CF5513-5BDA-464E-AF50-F7BAE0AA9986}"/>
              </a:ext>
            </a:extLst>
          </p:cNvPr>
          <p:cNvSpPr>
            <a:spLocks noGrp="1"/>
          </p:cNvSpPr>
          <p:nvPr>
            <p:ph idx="1"/>
          </p:nvPr>
        </p:nvSpPr>
        <p:spPr>
          <a:xfrm>
            <a:off x="715617" y="1690688"/>
            <a:ext cx="10760765" cy="4773958"/>
          </a:xfrm>
        </p:spPr>
        <p:txBody>
          <a:bodyPr>
            <a:normAutofit fontScale="92500" lnSpcReduction="10000"/>
          </a:bodyPr>
          <a:lstStyle/>
          <a:p>
            <a:pPr>
              <a:buFontTx/>
              <a:buChar char="-"/>
            </a:pPr>
            <a:r>
              <a:rPr lang="en-GB" dirty="0"/>
              <a:t>it could be valuable to let a UE to have a direct access to sufficient network information so that split computation, inference and other decisions for AI/ML communication can be take effectively and in a timely way</a:t>
            </a:r>
            <a:endParaRPr lang="en-US" dirty="0"/>
          </a:p>
          <a:p>
            <a:pPr>
              <a:buFontTx/>
              <a:buChar char="-"/>
            </a:pPr>
            <a:r>
              <a:rPr lang="en-US" dirty="0"/>
              <a:t>Sometimes, due to privacy and application operation, the UE needs to change the application behavior based on a policy reconfigured by AF. This policy considering both network situation and computation resource situation per UE. </a:t>
            </a:r>
          </a:p>
          <a:p>
            <a:pPr marL="0" indent="0">
              <a:buNone/>
            </a:pPr>
            <a:r>
              <a:rPr lang="en-US" dirty="0"/>
              <a:t>   Node: The Model splitting case in TR22.874 has a clearer description as a example.</a:t>
            </a:r>
          </a:p>
          <a:p>
            <a:pPr>
              <a:buFontTx/>
              <a:buChar char="-"/>
            </a:pPr>
            <a:r>
              <a:rPr lang="en-US" dirty="0"/>
              <a:t>The 3</a:t>
            </a:r>
            <a:r>
              <a:rPr lang="en-US" baseline="30000" dirty="0"/>
              <a:t>rd</a:t>
            </a:r>
            <a:r>
              <a:rPr lang="en-US" dirty="0"/>
              <a:t> party application can be run in UE or AF. It is not defined in SA1.</a:t>
            </a:r>
          </a:p>
          <a:p>
            <a:pPr>
              <a:buFontTx/>
              <a:buChar char="-"/>
            </a:pPr>
            <a:r>
              <a:rPr lang="en-US" dirty="0"/>
              <a:t>UE can get 5GC information at least from a AF, and the UE level information (e.g. QoS prediction) can be exposed to UE.</a:t>
            </a:r>
          </a:p>
          <a:p>
            <a:pPr marL="0" indent="0">
              <a:buNone/>
            </a:pPr>
            <a:endParaRPr lang="en-US" dirty="0"/>
          </a:p>
        </p:txBody>
      </p:sp>
    </p:spTree>
    <p:extLst>
      <p:ext uri="{BB962C8B-B14F-4D97-AF65-F5344CB8AC3E}">
        <p14:creationId xmlns:p14="http://schemas.microsoft.com/office/powerpoint/2010/main" val="1229550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4DC42F-1BDD-4A60-8AFE-4EB588B49ECD}"/>
              </a:ext>
            </a:extLst>
          </p:cNvPr>
          <p:cNvSpPr>
            <a:spLocks noGrp="1"/>
          </p:cNvSpPr>
          <p:nvPr>
            <p:ph type="title"/>
          </p:nvPr>
        </p:nvSpPr>
        <p:spPr>
          <a:xfrm>
            <a:off x="238539" y="176281"/>
            <a:ext cx="11479695" cy="1325563"/>
          </a:xfrm>
        </p:spPr>
        <p:txBody>
          <a:bodyPr/>
          <a:lstStyle/>
          <a:p>
            <a:r>
              <a:rPr lang="en-US" dirty="0"/>
              <a:t>Suggested principles for drafting the LS reply</a:t>
            </a:r>
          </a:p>
        </p:txBody>
      </p:sp>
      <p:sp>
        <p:nvSpPr>
          <p:cNvPr id="3" name="内容占位符 2">
            <a:extLst>
              <a:ext uri="{FF2B5EF4-FFF2-40B4-BE49-F238E27FC236}">
                <a16:creationId xmlns:a16="http://schemas.microsoft.com/office/drawing/2014/main" id="{5E0C13C0-01FE-402E-B637-1D6FE104D131}"/>
              </a:ext>
            </a:extLst>
          </p:cNvPr>
          <p:cNvSpPr>
            <a:spLocks noGrp="1"/>
          </p:cNvSpPr>
          <p:nvPr>
            <p:ph idx="1"/>
          </p:nvPr>
        </p:nvSpPr>
        <p:spPr/>
        <p:txBody>
          <a:bodyPr/>
          <a:lstStyle/>
          <a:p>
            <a:r>
              <a:rPr lang="en-US" dirty="0"/>
              <a:t>No need to define in which entity the 3</a:t>
            </a:r>
            <a:r>
              <a:rPr lang="en-US" baseline="30000" dirty="0"/>
              <a:t>rd</a:t>
            </a:r>
            <a:r>
              <a:rPr lang="en-US" dirty="0"/>
              <a:t> party application is run in SA1</a:t>
            </a:r>
          </a:p>
          <a:p>
            <a:r>
              <a:rPr lang="en-US" dirty="0"/>
              <a:t>Currently, if the centralized AF allows, the UE can get information from a AF</a:t>
            </a:r>
          </a:p>
          <a:p>
            <a:r>
              <a:rPr lang="en-US" dirty="0"/>
              <a:t>In some AIML scenario, UE needs to get 5GC information. Only the per-UE level information can be considered to be exposed to UE</a:t>
            </a:r>
          </a:p>
          <a:p>
            <a:r>
              <a:rPr lang="en-US" dirty="0"/>
              <a:t>The security of the exposure to UE needs to be guaranteed (SA3 work)</a:t>
            </a:r>
          </a:p>
        </p:txBody>
      </p:sp>
    </p:spTree>
    <p:extLst>
      <p:ext uri="{BB962C8B-B14F-4D97-AF65-F5344CB8AC3E}">
        <p14:creationId xmlns:p14="http://schemas.microsoft.com/office/powerpoint/2010/main" val="443175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1086B0-9CB8-472E-BF96-CB60E2F277AF}"/>
              </a:ext>
            </a:extLst>
          </p:cNvPr>
          <p:cNvSpPr>
            <a:spLocks noGrp="1"/>
          </p:cNvSpPr>
          <p:nvPr>
            <p:ph type="title"/>
          </p:nvPr>
        </p:nvSpPr>
        <p:spPr>
          <a:xfrm>
            <a:off x="699052" y="285612"/>
            <a:ext cx="10515600" cy="1325563"/>
          </a:xfrm>
        </p:spPr>
        <p:txBody>
          <a:bodyPr/>
          <a:lstStyle/>
          <a:p>
            <a:r>
              <a:rPr lang="en-US" dirty="0"/>
              <a:t>Suggested text of LS reply (in S1-222043r1)</a:t>
            </a:r>
          </a:p>
        </p:txBody>
      </p:sp>
      <p:sp>
        <p:nvSpPr>
          <p:cNvPr id="3" name="内容占位符 2">
            <a:extLst>
              <a:ext uri="{FF2B5EF4-FFF2-40B4-BE49-F238E27FC236}">
                <a16:creationId xmlns:a16="http://schemas.microsoft.com/office/drawing/2014/main" id="{CD019CB5-5754-4A9F-87C4-8B0AB7C62FE8}"/>
              </a:ext>
            </a:extLst>
          </p:cNvPr>
          <p:cNvSpPr>
            <a:spLocks noGrp="1"/>
          </p:cNvSpPr>
          <p:nvPr>
            <p:ph idx="1"/>
          </p:nvPr>
        </p:nvSpPr>
        <p:spPr>
          <a:xfrm>
            <a:off x="619539" y="1611175"/>
            <a:ext cx="10515600" cy="4351338"/>
          </a:xfrm>
        </p:spPr>
        <p:txBody>
          <a:bodyPr>
            <a:noAutofit/>
          </a:bodyPr>
          <a:lstStyle/>
          <a:p>
            <a:pPr marL="0" indent="0">
              <a:buNone/>
            </a:pPr>
            <a:r>
              <a:rPr lang="en-US" sz="1600" dirty="0"/>
              <a:t>As described in TS 22.261, clause 6.40.2, the current service requirements require the 5G system to be able to expose relevant network information to an authorized 3rd party application. SA1 does not further define if such network information needs to be exposed to Application Server , UE or Both. </a:t>
            </a:r>
          </a:p>
          <a:p>
            <a:pPr marL="0" indent="0">
              <a:buNone/>
            </a:pPr>
            <a:r>
              <a:rPr lang="en-US" sz="1600" dirty="0"/>
              <a:t>However from SA1 understanding, </a:t>
            </a:r>
          </a:p>
          <a:p>
            <a:pPr marL="0" indent="0">
              <a:buNone/>
            </a:pPr>
            <a:r>
              <a:rPr lang="en-US" sz="1600" dirty="0"/>
              <a:t>1)  If the centralized AF allows, the UE may get the 5GC information from a AF;</a:t>
            </a:r>
          </a:p>
          <a:p>
            <a:pPr marL="0" indent="0">
              <a:buNone/>
            </a:pPr>
            <a:r>
              <a:rPr lang="en-US" sz="1600" dirty="0"/>
              <a:t>2)  Only a UE-level information (such as QoS prediction per UE) can be considered to expose to UE, the listed requirements is UE level information in TS22.261</a:t>
            </a:r>
          </a:p>
          <a:p>
            <a:pPr marL="457200" lvl="1" indent="0">
              <a:buNone/>
            </a:pPr>
            <a:r>
              <a:rPr lang="en-US" sz="1600" dirty="0"/>
              <a:t>-  Based on operator policy, the 5G system shall be able to provide an indication about a planned change of bitrate, latency, or reliability for a QoS flow to an authorized 3rd party so that the 3rd party AI/ML application is able to adjust the application layer </a:t>
            </a:r>
            <a:r>
              <a:rPr lang="en-US" sz="1600" dirty="0" err="1"/>
              <a:t>behaviour</a:t>
            </a:r>
            <a:r>
              <a:rPr lang="en-US" sz="1600" dirty="0"/>
              <a:t> if time allows. The indication shall provide the anticipated time and location of the change, as well as the target QoS parameters.</a:t>
            </a:r>
          </a:p>
          <a:p>
            <a:pPr marL="457200" lvl="1" indent="0">
              <a:buNone/>
            </a:pPr>
            <a:r>
              <a:rPr lang="en-US" sz="1600" dirty="0"/>
              <a:t>-   Based on operator policy, 5G system shall be able to provide means to predict and expose predicted network condition changes (i.e. bitrate, latency, reliability) per UE, to an authorized third party.</a:t>
            </a:r>
          </a:p>
          <a:p>
            <a:pPr marL="457200" lvl="1" indent="0">
              <a:buNone/>
            </a:pPr>
            <a:r>
              <a:rPr lang="en-US" sz="1600" dirty="0"/>
              <a:t>-  Subject to user consent, operator policy and regulatory constraints, the 5G system shall be able to support a mechanism to expose monitoring and status information of an AI-ML session to a 3rd party AI/ML application. </a:t>
            </a:r>
          </a:p>
          <a:p>
            <a:pPr marL="457200" lvl="1" indent="0">
              <a:buNone/>
            </a:pPr>
            <a:r>
              <a:rPr lang="en-US" sz="1600" dirty="0"/>
              <a:t>-  5G system shall be able to provide event alerting to an authorized 3rd party, together with a predicted time of the event (e.g., alerting about traffic congestion or UE moving into/out of a different geographical area). </a:t>
            </a:r>
          </a:p>
          <a:p>
            <a:pPr marL="0" indent="0">
              <a:buNone/>
            </a:pPr>
            <a:r>
              <a:rPr lang="en-US" sz="1600" dirty="0"/>
              <a:t>3)  </a:t>
            </a:r>
            <a:r>
              <a:rPr lang="en-GB" sz="1600" dirty="0"/>
              <a:t>A comprehensive security analysis will take place as anticipated by SA3,</a:t>
            </a:r>
            <a:endParaRPr lang="en-US" sz="1600" dirty="0"/>
          </a:p>
        </p:txBody>
      </p:sp>
    </p:spTree>
    <p:extLst>
      <p:ext uri="{BB962C8B-B14F-4D97-AF65-F5344CB8AC3E}">
        <p14:creationId xmlns:p14="http://schemas.microsoft.com/office/powerpoint/2010/main" val="2042215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65CEF3-6A09-4AD7-8F67-29F3A7B82165}"/>
              </a:ext>
            </a:extLst>
          </p:cNvPr>
          <p:cNvSpPr>
            <a:spLocks noGrp="1"/>
          </p:cNvSpPr>
          <p:nvPr>
            <p:ph type="title"/>
          </p:nvPr>
        </p:nvSpPr>
        <p:spPr/>
        <p:txBody>
          <a:bodyPr/>
          <a:lstStyle/>
          <a:p>
            <a:r>
              <a:rPr lang="en-US" dirty="0"/>
              <a:t>Backslides</a:t>
            </a:r>
          </a:p>
        </p:txBody>
      </p:sp>
    </p:spTree>
    <p:extLst>
      <p:ext uri="{BB962C8B-B14F-4D97-AF65-F5344CB8AC3E}">
        <p14:creationId xmlns:p14="http://schemas.microsoft.com/office/powerpoint/2010/main" val="126955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CA28BE-7EF4-4554-BA1F-502FC9F296E0}"/>
              </a:ext>
            </a:extLst>
          </p:cNvPr>
          <p:cNvSpPr>
            <a:spLocks noGrp="1"/>
          </p:cNvSpPr>
          <p:nvPr>
            <p:ph type="title"/>
          </p:nvPr>
        </p:nvSpPr>
        <p:spPr>
          <a:xfrm>
            <a:off x="371061" y="27788"/>
            <a:ext cx="10515600" cy="717647"/>
          </a:xfrm>
        </p:spPr>
        <p:txBody>
          <a:bodyPr>
            <a:normAutofit/>
          </a:bodyPr>
          <a:lstStyle/>
          <a:p>
            <a:r>
              <a:rPr lang="en-US" sz="3200" b="1" dirty="0"/>
              <a:t>Existing TS 22.261 (the blue </a:t>
            </a:r>
            <a:r>
              <a:rPr lang="en-US" sz="3200" b="1" dirty="0" err="1"/>
              <a:t>tex</a:t>
            </a:r>
            <a:r>
              <a:rPr lang="en-US" sz="3200" b="1" dirty="0"/>
              <a:t> is the information per UE level)</a:t>
            </a:r>
          </a:p>
        </p:txBody>
      </p:sp>
      <p:sp>
        <p:nvSpPr>
          <p:cNvPr id="4" name="矩形 3">
            <a:extLst>
              <a:ext uri="{FF2B5EF4-FFF2-40B4-BE49-F238E27FC236}">
                <a16:creationId xmlns:a16="http://schemas.microsoft.com/office/drawing/2014/main" id="{978941D0-3B47-4BFD-8DAF-F3EA29A77CFD}"/>
              </a:ext>
            </a:extLst>
          </p:cNvPr>
          <p:cNvSpPr/>
          <p:nvPr/>
        </p:nvSpPr>
        <p:spPr>
          <a:xfrm>
            <a:off x="371061" y="745435"/>
            <a:ext cx="10893287" cy="6163226"/>
          </a:xfrm>
          <a:prstGeom prst="rect">
            <a:avLst/>
          </a:prstGeom>
        </p:spPr>
        <p:txBody>
          <a:bodyPr wrap="square">
            <a:spAutoFit/>
          </a:bodyPr>
          <a:lstStyle/>
          <a:p>
            <a:pPr hangingPunct="0">
              <a:spcAft>
                <a:spcPts val="900"/>
              </a:spcAft>
            </a:pPr>
            <a:r>
              <a:rPr lang="en-GB" dirty="0">
                <a:latin typeface="Times New Roman" panose="02020603050405020304" pitchFamily="18" charset="0"/>
                <a:ea typeface="Times New Roman" panose="02020603050405020304" pitchFamily="18" charset="0"/>
              </a:rPr>
              <a:t>1)  Based on operator policy, the 5G syst</a:t>
            </a:r>
            <a:r>
              <a:rPr lang="en-GB" dirty="0">
                <a:latin typeface="Times New Roman" panose="02020603050405020304" pitchFamily="18" charset="0"/>
                <a:ea typeface="宋体" panose="02010600030101010101" pitchFamily="2" charset="-122"/>
              </a:rPr>
              <a:t>e</a:t>
            </a:r>
            <a:r>
              <a:rPr lang="en-GB" dirty="0">
                <a:latin typeface="Times New Roman" panose="02020603050405020304" pitchFamily="18" charset="0"/>
                <a:ea typeface="Times New Roman" panose="02020603050405020304" pitchFamily="18" charset="0"/>
              </a:rPr>
              <a:t>m shall be able to provide means to allow an authorized third-party to monitor the resource utilisation of the network service that is associated with the third-party.</a:t>
            </a:r>
            <a:endParaRPr lang="en-US" dirty="0">
              <a:latin typeface="Times New Roman" panose="02020603050405020304" pitchFamily="18" charset="0"/>
              <a:ea typeface="Times New Roman" panose="02020603050405020304" pitchFamily="18" charset="0"/>
            </a:endParaRPr>
          </a:p>
          <a:p>
            <a:pPr hangingPunct="0">
              <a:spcAft>
                <a:spcPts val="900"/>
              </a:spcAft>
            </a:pPr>
            <a:r>
              <a:rPr lang="en-GB" dirty="0">
                <a:solidFill>
                  <a:schemeClr val="accent1"/>
                </a:solidFill>
                <a:latin typeface="Times New Roman" panose="02020603050405020304" pitchFamily="18" charset="0"/>
                <a:ea typeface="Times New Roman" panose="02020603050405020304" pitchFamily="18" charset="0"/>
              </a:rPr>
              <a:t>2)  Based on operator policy, the 5G system shall be able to provide an indication about a planned change of bitrate, latency, or reliability for a QoS flow to an authorized 3rd party so that the 3</a:t>
            </a:r>
            <a:r>
              <a:rPr lang="en-GB" baseline="30000" dirty="0">
                <a:solidFill>
                  <a:schemeClr val="accent1"/>
                </a:solidFill>
                <a:latin typeface="Times New Roman" panose="02020603050405020304" pitchFamily="18" charset="0"/>
                <a:ea typeface="Times New Roman" panose="02020603050405020304" pitchFamily="18" charset="0"/>
              </a:rPr>
              <a:t>rd</a:t>
            </a:r>
            <a:r>
              <a:rPr lang="en-GB" dirty="0">
                <a:solidFill>
                  <a:schemeClr val="accent1"/>
                </a:solidFill>
                <a:latin typeface="Times New Roman" panose="02020603050405020304" pitchFamily="18" charset="0"/>
                <a:ea typeface="Times New Roman" panose="02020603050405020304" pitchFamily="18" charset="0"/>
              </a:rPr>
              <a:t> party AI/ML application is able to adjust the application layer behaviour if time allows. The indication shall provide the anticipated time and location of the change, as well as the target QoS parameters.</a:t>
            </a:r>
            <a:endParaRPr lang="en-US" dirty="0">
              <a:solidFill>
                <a:schemeClr val="accent1"/>
              </a:solidFill>
              <a:latin typeface="Times New Roman" panose="02020603050405020304" pitchFamily="18" charset="0"/>
              <a:ea typeface="Times New Roman" panose="02020603050405020304" pitchFamily="18" charset="0"/>
            </a:endParaRPr>
          </a:p>
          <a:p>
            <a:pPr hangingPunct="0">
              <a:spcAft>
                <a:spcPts val="900"/>
              </a:spcAft>
            </a:pPr>
            <a:r>
              <a:rPr lang="en-US" dirty="0">
                <a:solidFill>
                  <a:schemeClr val="accent1"/>
                </a:solidFill>
                <a:latin typeface="Times New Roman" panose="02020603050405020304" pitchFamily="18" charset="0"/>
                <a:ea typeface="Times New Roman" panose="02020603050405020304" pitchFamily="18" charset="0"/>
              </a:rPr>
              <a:t>3)  Based on operator policy, 5G system shall be able to provide </a:t>
            </a:r>
            <a:r>
              <a:rPr lang="en-GB" dirty="0">
                <a:solidFill>
                  <a:schemeClr val="accent1"/>
                </a:solidFill>
                <a:latin typeface="Times New Roman" panose="02020603050405020304" pitchFamily="18" charset="0"/>
                <a:ea typeface="Times New Roman" panose="02020603050405020304" pitchFamily="18" charset="0"/>
              </a:rPr>
              <a:t>means to predict and expose predicted </a:t>
            </a:r>
            <a:r>
              <a:rPr lang="en-US" dirty="0">
                <a:solidFill>
                  <a:schemeClr val="accent1"/>
                </a:solidFill>
                <a:latin typeface="Times New Roman" panose="02020603050405020304" pitchFamily="18" charset="0"/>
                <a:ea typeface="Times New Roman" panose="02020603050405020304" pitchFamily="18" charset="0"/>
              </a:rPr>
              <a:t>network condition changes (i.e. bitrate, latency, reliability) per UE, to an </a:t>
            </a:r>
            <a:r>
              <a:rPr lang="en-GB" dirty="0">
                <a:solidFill>
                  <a:schemeClr val="accent1"/>
                </a:solidFill>
                <a:latin typeface="Times New Roman" panose="02020603050405020304" pitchFamily="18" charset="0"/>
                <a:ea typeface="Times New Roman" panose="02020603050405020304" pitchFamily="18" charset="0"/>
              </a:rPr>
              <a:t>authorized third party</a:t>
            </a:r>
            <a:r>
              <a:rPr lang="en-US" dirty="0">
                <a:solidFill>
                  <a:schemeClr val="accent1"/>
                </a:solidFill>
                <a:latin typeface="Times New Roman" panose="02020603050405020304" pitchFamily="18" charset="0"/>
                <a:ea typeface="Times New Roman" panose="02020603050405020304" pitchFamily="18" charset="0"/>
              </a:rPr>
              <a:t>.</a:t>
            </a:r>
          </a:p>
          <a:p>
            <a:pPr algn="just" hangingPunct="0">
              <a:spcAft>
                <a:spcPts val="900"/>
              </a:spcAft>
            </a:pPr>
            <a:r>
              <a:rPr lang="en-GB" dirty="0">
                <a:solidFill>
                  <a:schemeClr val="accent1"/>
                </a:solidFill>
                <a:latin typeface="Times New Roman" panose="02020603050405020304" pitchFamily="18" charset="0"/>
                <a:ea typeface="等线" panose="02010600030101010101" pitchFamily="2" charset="-122"/>
              </a:rPr>
              <a:t>4) Subject to </a:t>
            </a:r>
            <a:r>
              <a:rPr lang="en-GB" dirty="0">
                <a:solidFill>
                  <a:schemeClr val="accent1"/>
                </a:solidFill>
                <a:latin typeface="Times New Roman" panose="02020603050405020304" pitchFamily="18" charset="0"/>
                <a:ea typeface="Times New Roman" panose="02020603050405020304" pitchFamily="18" charset="0"/>
              </a:rPr>
              <a:t>user consent</a:t>
            </a:r>
            <a:r>
              <a:rPr lang="en-GB" dirty="0">
                <a:solidFill>
                  <a:schemeClr val="accent1"/>
                </a:solidFill>
                <a:latin typeface="Times New Roman" panose="02020603050405020304" pitchFamily="18" charset="0"/>
                <a:ea typeface="等线" panose="02010600030101010101" pitchFamily="2" charset="-122"/>
              </a:rPr>
              <a:t>, operator policy and regulatory constraints, the 5G system shall be able to support a mechanism to expose monitoring and status information </a:t>
            </a:r>
            <a:r>
              <a:rPr lang="en-GB" dirty="0">
                <a:solidFill>
                  <a:schemeClr val="accent1"/>
                </a:solidFill>
                <a:latin typeface="Times New Roman" panose="02020603050405020304" pitchFamily="18" charset="0"/>
                <a:ea typeface="Times New Roman" panose="02020603050405020304" pitchFamily="18" charset="0"/>
              </a:rPr>
              <a:t>of an AI-ML session </a:t>
            </a:r>
            <a:r>
              <a:rPr lang="en-GB" dirty="0">
                <a:solidFill>
                  <a:schemeClr val="accent1"/>
                </a:solidFill>
                <a:latin typeface="Times New Roman" panose="02020603050405020304" pitchFamily="18" charset="0"/>
                <a:ea typeface="等线" panose="02010600030101010101" pitchFamily="2" charset="-122"/>
              </a:rPr>
              <a:t>to a 3</a:t>
            </a:r>
            <a:r>
              <a:rPr lang="en-GB" baseline="30000" dirty="0">
                <a:solidFill>
                  <a:schemeClr val="accent1"/>
                </a:solidFill>
                <a:latin typeface="Times New Roman" panose="02020603050405020304" pitchFamily="18" charset="0"/>
                <a:ea typeface="等线" panose="02010600030101010101" pitchFamily="2" charset="-122"/>
              </a:rPr>
              <a:t>rd</a:t>
            </a:r>
            <a:r>
              <a:rPr lang="en-GB" dirty="0">
                <a:solidFill>
                  <a:schemeClr val="accent1"/>
                </a:solidFill>
                <a:latin typeface="Times New Roman" panose="02020603050405020304" pitchFamily="18" charset="0"/>
                <a:ea typeface="等线" panose="02010600030101010101" pitchFamily="2" charset="-122"/>
              </a:rPr>
              <a:t> party AI/ML application. </a:t>
            </a:r>
            <a:endParaRPr lang="en-US" dirty="0">
              <a:solidFill>
                <a:schemeClr val="accent1"/>
              </a:solidFill>
              <a:latin typeface="Times New Roman" panose="02020603050405020304" pitchFamily="18" charset="0"/>
              <a:ea typeface="Times New Roman" panose="02020603050405020304" pitchFamily="18" charset="0"/>
            </a:endParaRPr>
          </a:p>
          <a:p>
            <a:pPr algn="just" hangingPunct="0">
              <a:spcAft>
                <a:spcPts val="900"/>
              </a:spcAft>
            </a:pPr>
            <a:r>
              <a:rPr lang="en-GB" dirty="0">
                <a:solidFill>
                  <a:schemeClr val="accent1"/>
                </a:solidFill>
                <a:latin typeface="Times New Roman" panose="02020603050405020304" pitchFamily="18" charset="0"/>
                <a:ea typeface="Times New Roman" panose="02020603050405020304" pitchFamily="18" charset="0"/>
              </a:rPr>
              <a:t>5)  5G system shall be able to provide event alerting to an authorized 3rd party, together with a predicted time of the event (e.g., alerting about traffic congestion or UE moving into/out of a different geographical area). </a:t>
            </a:r>
            <a:endParaRPr lang="en-US" dirty="0">
              <a:solidFill>
                <a:schemeClr val="accent1"/>
              </a:solidFill>
              <a:latin typeface="Times New Roman" panose="02020603050405020304" pitchFamily="18" charset="0"/>
              <a:ea typeface="Times New Roman" panose="02020603050405020304" pitchFamily="18" charset="0"/>
            </a:endParaRPr>
          </a:p>
          <a:p>
            <a:pPr algn="just" hangingPunct="0">
              <a:spcAft>
                <a:spcPts val="900"/>
              </a:spcAft>
            </a:pPr>
            <a:r>
              <a:rPr lang="en-GB" dirty="0">
                <a:latin typeface="Times New Roman" panose="02020603050405020304" pitchFamily="18" charset="0"/>
                <a:ea typeface="Times New Roman" panose="02020603050405020304" pitchFamily="18" charset="0"/>
              </a:rPr>
              <a:t>6)  The 5G system shall be able to expose aggregated QoS parameter values for a group of UEs to an authorized service provider.</a:t>
            </a:r>
            <a:endParaRPr lang="en-US" dirty="0">
              <a:latin typeface="Times New Roman" panose="02020603050405020304" pitchFamily="18" charset="0"/>
              <a:ea typeface="Times New Roman" panose="02020603050405020304" pitchFamily="18" charset="0"/>
            </a:endParaRPr>
          </a:p>
          <a:p>
            <a:pPr algn="just" hangingPunct="0">
              <a:spcAft>
                <a:spcPts val="900"/>
              </a:spcAft>
            </a:pPr>
            <a:r>
              <a:rPr lang="en-GB" dirty="0">
                <a:latin typeface="Times New Roman" panose="02020603050405020304" pitchFamily="18" charset="0"/>
                <a:ea typeface="Times New Roman" panose="02020603050405020304" pitchFamily="18" charset="0"/>
              </a:rPr>
              <a:t>6)  The 5G system shall be able to support an authorised 3rd party to change aggregated QoS parameter values associated with a group of UEs, e.g. UEs of a FL group.</a:t>
            </a:r>
            <a:endParaRPr lang="en-US" dirty="0">
              <a:latin typeface="Times New Roman" panose="02020603050405020304" pitchFamily="18" charset="0"/>
              <a:ea typeface="Times New Roman" panose="02020603050405020304" pitchFamily="18" charset="0"/>
            </a:endParaRPr>
          </a:p>
          <a:p>
            <a:r>
              <a:rPr lang="en-GB" dirty="0">
                <a:latin typeface="Times New Roman" panose="02020603050405020304" pitchFamily="18" charset="0"/>
                <a:ea typeface="Times New Roman" panose="02020603050405020304" pitchFamily="18" charset="0"/>
              </a:rPr>
              <a:t>7)  Subject to user consent, operator policy and regulatory requirements, the 5G system shall be able to expose information (e.g. candidate UEs) to an authorized 3</a:t>
            </a:r>
            <a:r>
              <a:rPr lang="en-GB" baseline="30000" dirty="0">
                <a:latin typeface="Times New Roman" panose="02020603050405020304" pitchFamily="18" charset="0"/>
                <a:ea typeface="Times New Roman" panose="02020603050405020304" pitchFamily="18" charset="0"/>
              </a:rPr>
              <a:t>rd</a:t>
            </a:r>
            <a:r>
              <a:rPr lang="en-GB" dirty="0">
                <a:latin typeface="Times New Roman" panose="02020603050405020304" pitchFamily="18" charset="0"/>
                <a:ea typeface="Times New Roman" panose="02020603050405020304" pitchFamily="18" charset="0"/>
              </a:rPr>
              <a:t> party to assist the 3</a:t>
            </a:r>
            <a:r>
              <a:rPr lang="en-GB" baseline="30000" dirty="0">
                <a:latin typeface="Times New Roman" panose="02020603050405020304" pitchFamily="18" charset="0"/>
                <a:ea typeface="Times New Roman" panose="02020603050405020304" pitchFamily="18" charset="0"/>
              </a:rPr>
              <a:t>rd</a:t>
            </a:r>
            <a:r>
              <a:rPr lang="en-GB" dirty="0">
                <a:latin typeface="Times New Roman" panose="02020603050405020304" pitchFamily="18" charset="0"/>
                <a:ea typeface="Times New Roman" panose="02020603050405020304" pitchFamily="18" charset="0"/>
              </a:rPr>
              <a:t> party to determine member(s) of a group of UEs (e.g. UEs of a FL group).</a:t>
            </a:r>
            <a:endParaRPr lang="en-US" dirty="0"/>
          </a:p>
        </p:txBody>
      </p:sp>
    </p:spTree>
    <p:extLst>
      <p:ext uri="{BB962C8B-B14F-4D97-AF65-F5344CB8AC3E}">
        <p14:creationId xmlns:p14="http://schemas.microsoft.com/office/powerpoint/2010/main" val="409869233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TotalTime>
  <Words>1213</Words>
  <Application>Microsoft Office PowerPoint</Application>
  <PresentationFormat>宽屏</PresentationFormat>
  <Paragraphs>50</Paragraphs>
  <Slides>8</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vt:i4>
      </vt:variant>
    </vt:vector>
  </HeadingPairs>
  <TitlesOfParts>
    <vt:vector size="17" baseType="lpstr">
      <vt:lpstr>MS Mincho</vt:lpstr>
      <vt:lpstr>等线</vt:lpstr>
      <vt:lpstr>等线 Light</vt:lpstr>
      <vt:lpstr>宋体</vt:lpstr>
      <vt:lpstr>Arial</vt:lpstr>
      <vt:lpstr>Calibri</vt:lpstr>
      <vt:lpstr>Calibri Light</vt:lpstr>
      <vt:lpstr>Times New Roman</vt:lpstr>
      <vt:lpstr>Office 主题​​</vt:lpstr>
      <vt:lpstr>Discussion for LS reply for information exposure to UE</vt:lpstr>
      <vt:lpstr>Benefit</vt:lpstr>
      <vt:lpstr>Negative concern</vt:lpstr>
      <vt:lpstr>OPPO’s understanding for this issue</vt:lpstr>
      <vt:lpstr>Suggested principles for drafting the LS reply</vt:lpstr>
      <vt:lpstr>Suggested text of LS reply (in S1-222043r1)</vt:lpstr>
      <vt:lpstr>Backslides</vt:lpstr>
      <vt:lpstr>Existing TS 22.261 (the blue tex is the information per UE level)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dc:creator>
  <cp:lastModifiedBy>OPPO</cp:lastModifiedBy>
  <cp:revision>10</cp:revision>
  <dcterms:created xsi:type="dcterms:W3CDTF">2022-08-25T03:36:53Z</dcterms:created>
  <dcterms:modified xsi:type="dcterms:W3CDTF">2022-08-25T10:49:00Z</dcterms:modified>
</cp:coreProperties>
</file>