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90" r:id="rId4"/>
    <p:sldId id="1131" r:id="rId5"/>
    <p:sldId id="295" r:id="rId6"/>
    <p:sldId id="1130" r:id="rId7"/>
    <p:sldId id="291" r:id="rId8"/>
    <p:sldId id="1129" r:id="rId9"/>
    <p:sldId id="1127" r:id="rId10"/>
    <p:sldId id="1128" r:id="rId1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F05FFE-735F-4B87-ABC7-56D030522EC0}" v="14" dt="2022-08-22T12:08:21.6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156" d="100"/>
          <a:sy n="156" d="100"/>
        </p:scale>
        <p:origin x="270" y="1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modovar Chico, J.L. (José)" userId="a62dfe5c-12c3-4ea4-b533-3fdccedcaee5" providerId="ADAL" clId="{21F05FFE-735F-4B87-ABC7-56D030522EC0}"/>
    <pc:docChg chg="custSel addSld delSld modSld">
      <pc:chgData name="Almodovar Chico, J.L. (José)" userId="a62dfe5c-12c3-4ea4-b533-3fdccedcaee5" providerId="ADAL" clId="{21F05FFE-735F-4B87-ABC7-56D030522EC0}" dt="2022-08-22T12:08:38.399" v="16" actId="13926"/>
      <pc:docMkLst>
        <pc:docMk/>
      </pc:docMkLst>
      <pc:sldChg chg="add">
        <pc:chgData name="Almodovar Chico, J.L. (José)" userId="a62dfe5c-12c3-4ea4-b533-3fdccedcaee5" providerId="ADAL" clId="{21F05FFE-735F-4B87-ABC7-56D030522EC0}" dt="2022-08-22T12:06:00.937" v="1"/>
        <pc:sldMkLst>
          <pc:docMk/>
          <pc:sldMk cId="1208166586" sldId="290"/>
        </pc:sldMkLst>
      </pc:sldChg>
      <pc:sldChg chg="new del">
        <pc:chgData name="Almodovar Chico, J.L. (José)" userId="a62dfe5c-12c3-4ea4-b533-3fdccedcaee5" providerId="ADAL" clId="{21F05FFE-735F-4B87-ABC7-56D030522EC0}" dt="2022-08-22T12:06:03.263" v="2" actId="47"/>
        <pc:sldMkLst>
          <pc:docMk/>
          <pc:sldMk cId="2755406713" sldId="1131"/>
        </pc:sldMkLst>
      </pc:sldChg>
      <pc:sldChg chg="modSp new mod">
        <pc:chgData name="Almodovar Chico, J.L. (José)" userId="a62dfe5c-12c3-4ea4-b533-3fdccedcaee5" providerId="ADAL" clId="{21F05FFE-735F-4B87-ABC7-56D030522EC0}" dt="2022-08-22T12:08:38.399" v="16" actId="13926"/>
        <pc:sldMkLst>
          <pc:docMk/>
          <pc:sldMk cId="3646438760" sldId="1131"/>
        </pc:sldMkLst>
        <pc:spChg chg="mod">
          <ac:chgData name="Almodovar Chico, J.L. (José)" userId="a62dfe5c-12c3-4ea4-b533-3fdccedcaee5" providerId="ADAL" clId="{21F05FFE-735F-4B87-ABC7-56D030522EC0}" dt="2022-08-22T12:08:38.399" v="16" actId="13926"/>
          <ac:spMkLst>
            <pc:docMk/>
            <pc:sldMk cId="3646438760" sldId="1131"/>
            <ac:spMk id="3" creationId="{856308AB-1AD9-4CD8-9AB2-4E7738BE4A4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0771D-6592-4C2D-8516-AAA357CD1C7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B590CFE-1C90-4258-940C-9C0107E3E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C3B3634-E8B0-4AA4-9631-48C870C137D7}"/>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E93A0250-8FB7-4165-9465-BFFF91B18C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D78FE5-AB07-423E-A3B0-16553AD2ADE6}"/>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1260176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89974-F440-4CBA-B382-E016D49A9BC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87EDF3B-EFFE-4DA2-99C6-2CEF08CE2B5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172749-90D6-471D-AF62-45C57BEEF3E0}"/>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5AC9B515-25A7-469F-A916-E28867435D6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3F95A1D-C1D9-4B60-BD41-6904570ECE97}"/>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4073115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56E0F84-37AD-4685-9ACB-759A0F23431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2BC9E572-C7E5-4372-A86D-683F1F47AF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5A55D6-4535-4E67-9717-0B3EDBCA421F}"/>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2D1A3D3C-1923-4F12-85FB-81B5E671C08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C5EAB58-17BC-40EC-A171-E5F20F6563AF}"/>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2641712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3472E-637D-4F41-8F71-BFD90B05E6D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7E169CD-8E27-482A-88A0-C68E3801E5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AA082D-6400-4965-84FF-EDA5369DFBBD}"/>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6D3522C2-4421-4298-8170-6C4052109E1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13E27DC-F70A-40BA-A4B9-36DA98FCF020}"/>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195666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41916-A2D4-4B03-879D-46E23724362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1710C86-0FDD-42FE-992A-4D9FCFAF9B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78771C-C67C-47BB-AA55-4200663F7535}"/>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0960730A-CC31-44B2-9B84-264A443DE66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522725-1985-4509-9AF0-64A4C44C9983}"/>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4159047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B826A-2C2F-448F-B682-2148FBCB0EF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A089773-649B-47D7-8B8B-289D44D1269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1BE2C87-1BC8-41ED-9131-B124764867A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5461E77-F981-4EB0-AB0C-A2B33F51069B}"/>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6" name="Footer Placeholder 5">
            <a:extLst>
              <a:ext uri="{FF2B5EF4-FFF2-40B4-BE49-F238E27FC236}">
                <a16:creationId xmlns:a16="http://schemas.microsoft.com/office/drawing/2014/main" id="{4260A188-C6B2-4403-8260-5F7083D91E0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BA7C8B3-64DE-4BC8-B962-0B2FE172600D}"/>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27313234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C77C9-0753-4789-94EA-9D2853B28E0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8117852-8461-4DA8-B87B-798E2EE28E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3D9E215-0174-422D-9B58-4CBAF18273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FB8D3F4-7ADD-41C9-B709-3B86C813EC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0372FB-EA81-4658-972E-8FC61EEF9C2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3CA4E90-0E69-4F06-B3B0-99CF50F5AB4D}"/>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8" name="Footer Placeholder 7">
            <a:extLst>
              <a:ext uri="{FF2B5EF4-FFF2-40B4-BE49-F238E27FC236}">
                <a16:creationId xmlns:a16="http://schemas.microsoft.com/office/drawing/2014/main" id="{91487AE2-A21D-47C3-B200-A87366D574A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97BD342-BB25-473C-B2CB-FD565B077361}"/>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3258187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1B346C-6BFC-44E6-9337-B6490386976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992923F-6845-42A8-9057-65C2160A6444}"/>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4" name="Footer Placeholder 3">
            <a:extLst>
              <a:ext uri="{FF2B5EF4-FFF2-40B4-BE49-F238E27FC236}">
                <a16:creationId xmlns:a16="http://schemas.microsoft.com/office/drawing/2014/main" id="{62F0712A-2BB8-43C2-8F6E-DB23BF1AD48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4A10B8-8F4E-4106-9C44-ABD67075416C}"/>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2962496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F42978-96A6-4EBB-BC16-77C0657AAFC6}"/>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3" name="Footer Placeholder 2">
            <a:extLst>
              <a:ext uri="{FF2B5EF4-FFF2-40B4-BE49-F238E27FC236}">
                <a16:creationId xmlns:a16="http://schemas.microsoft.com/office/drawing/2014/main" id="{EA51A782-808A-4D54-A3C2-C2E3AA43DD1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DEF719F-5EBE-4B79-AA46-E05EF3D7EE4D}"/>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42293316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DB589-8408-4960-A891-52AB964DA1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B9BC3B1-F222-4720-8CDE-8E97B5A407C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4B28770-4A93-43A1-89C3-B9DF76885B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5C71F37-5885-4388-B7A6-7C713AC75E58}"/>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6" name="Footer Placeholder 5">
            <a:extLst>
              <a:ext uri="{FF2B5EF4-FFF2-40B4-BE49-F238E27FC236}">
                <a16:creationId xmlns:a16="http://schemas.microsoft.com/office/drawing/2014/main" id="{AAF74787-BE79-4C7E-AD81-3226987E6F6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5C20259-A6DB-490D-B56F-91963C41B4DE}"/>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3545872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CC049-FFF9-4204-B701-5A26FCBBB0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E105A61-7CAE-4E0F-A342-2EBDD01E5A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0AAF705-929C-4E24-97BB-B1C7402845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45D34B7-A6BD-42ED-9432-DFB321FBB920}"/>
              </a:ext>
            </a:extLst>
          </p:cNvPr>
          <p:cNvSpPr>
            <a:spLocks noGrp="1"/>
          </p:cNvSpPr>
          <p:nvPr>
            <p:ph type="dt" sz="half" idx="10"/>
          </p:nvPr>
        </p:nvSpPr>
        <p:spPr/>
        <p:txBody>
          <a:bodyPr/>
          <a:lstStyle/>
          <a:p>
            <a:fld id="{DDD85B88-8FD8-4E41-A75C-F540EF2CA4E4}" type="datetimeFigureOut">
              <a:rPr lang="en-GB" smtClean="0"/>
              <a:t>22/08/2022</a:t>
            </a:fld>
            <a:endParaRPr lang="en-GB"/>
          </a:p>
        </p:txBody>
      </p:sp>
      <p:sp>
        <p:nvSpPr>
          <p:cNvPr id="6" name="Footer Placeholder 5">
            <a:extLst>
              <a:ext uri="{FF2B5EF4-FFF2-40B4-BE49-F238E27FC236}">
                <a16:creationId xmlns:a16="http://schemas.microsoft.com/office/drawing/2014/main" id="{96893F0F-9332-4E9C-846B-8CA762EED89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E5FDD45-C2FC-420A-98FF-3DA384B451F3}"/>
              </a:ext>
            </a:extLst>
          </p:cNvPr>
          <p:cNvSpPr>
            <a:spLocks noGrp="1"/>
          </p:cNvSpPr>
          <p:nvPr>
            <p:ph type="sldNum" sz="quarter" idx="12"/>
          </p:nvPr>
        </p:nvSpPr>
        <p:spPr/>
        <p:txBody>
          <a:bodyPr/>
          <a:lstStyle/>
          <a:p>
            <a:fld id="{7FD64871-AE8D-4A91-A1EC-865C99A29C9A}" type="slidenum">
              <a:rPr lang="en-GB" smtClean="0"/>
              <a:t>‹#›</a:t>
            </a:fld>
            <a:endParaRPr lang="en-GB"/>
          </a:p>
        </p:txBody>
      </p:sp>
    </p:spTree>
    <p:extLst>
      <p:ext uri="{BB962C8B-B14F-4D97-AF65-F5344CB8AC3E}">
        <p14:creationId xmlns:p14="http://schemas.microsoft.com/office/powerpoint/2010/main" val="4245119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250C34-B97B-4AAF-9C74-9518242C19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30077DA-A876-463B-8CD5-F6A32A23CCE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BBA30AF-67F0-4D07-9A13-D9689B2E9C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D85B88-8FD8-4E41-A75C-F540EF2CA4E4}" type="datetimeFigureOut">
              <a:rPr lang="en-GB" smtClean="0"/>
              <a:t>22/08/2022</a:t>
            </a:fld>
            <a:endParaRPr lang="en-GB"/>
          </a:p>
        </p:txBody>
      </p:sp>
      <p:sp>
        <p:nvSpPr>
          <p:cNvPr id="5" name="Footer Placeholder 4">
            <a:extLst>
              <a:ext uri="{FF2B5EF4-FFF2-40B4-BE49-F238E27FC236}">
                <a16:creationId xmlns:a16="http://schemas.microsoft.com/office/drawing/2014/main" id="{F4843820-6D7A-424D-B77A-FD0027DD39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BFF5BC0-B210-4C5A-96EA-33CB0D438B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D64871-AE8D-4A91-A1EC-865C99A29C9A}" type="slidenum">
              <a:rPr lang="en-GB" smtClean="0"/>
              <a:t>‹#›</a:t>
            </a:fld>
            <a:endParaRPr lang="en-GB"/>
          </a:p>
        </p:txBody>
      </p:sp>
    </p:spTree>
    <p:extLst>
      <p:ext uri="{BB962C8B-B14F-4D97-AF65-F5344CB8AC3E}">
        <p14:creationId xmlns:p14="http://schemas.microsoft.com/office/powerpoint/2010/main" val="444758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tsg_sa/WG1_Serv/_permanent/webinar_Use_Case"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nwm-trial.etsi.org/#/documents/7953" TargetMode="External"/><Relationship Id="rId2" Type="http://schemas.openxmlformats.org/officeDocument/2006/relationships/hyperlink" Target="https://nwm-trial.etsi.org/" TargetMode="External"/><Relationship Id="rId1" Type="http://schemas.openxmlformats.org/officeDocument/2006/relationships/slideLayout" Target="../slideLayouts/slideLayout2.xml"/><Relationship Id="rId6" Type="http://schemas.openxmlformats.org/officeDocument/2006/relationships/hyperlink" Target="https://nwm-trial.etsi.org/#/documents/7966" TargetMode="External"/><Relationship Id="rId5" Type="http://schemas.openxmlformats.org/officeDocument/2006/relationships/hyperlink" Target="https://nwm-trial.etsi.org/#/documents/7964" TargetMode="External"/><Relationship Id="rId4" Type="http://schemas.openxmlformats.org/officeDocument/2006/relationships/hyperlink" Target="https://nwm-trial.etsi.org/#/documents/7960"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pinterest.com/pin/tech--544020829980838183/"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ftp.3gpp.org/tsg_sa/WG1_Serv/_permanent/webinar_Use_Cas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093054-29C6-4622-8282-4B3040BC70BC}"/>
              </a:ext>
            </a:extLst>
          </p:cNvPr>
          <p:cNvSpPr>
            <a:spLocks noGrp="1"/>
          </p:cNvSpPr>
          <p:nvPr>
            <p:ph type="ctrTitle"/>
          </p:nvPr>
        </p:nvSpPr>
        <p:spPr>
          <a:xfrm>
            <a:off x="1590174" y="1567531"/>
            <a:ext cx="9144000" cy="2387600"/>
          </a:xfrm>
        </p:spPr>
        <p:txBody>
          <a:bodyPr/>
          <a:lstStyle/>
          <a:p>
            <a:r>
              <a:rPr lang="en-GB" dirty="0"/>
              <a:t>SA1#99e start of the meeting</a:t>
            </a:r>
          </a:p>
        </p:txBody>
      </p:sp>
    </p:spTree>
    <p:extLst>
      <p:ext uri="{BB962C8B-B14F-4D97-AF65-F5344CB8AC3E}">
        <p14:creationId xmlns:p14="http://schemas.microsoft.com/office/powerpoint/2010/main" val="1815318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7FC3DE36-EA9F-48C0-9F6F-DAE3D505EAB8}"/>
              </a:ext>
            </a:extLst>
          </p:cNvPr>
          <p:cNvSpPr>
            <a:spLocks noGrp="1"/>
          </p:cNvSpPr>
          <p:nvPr>
            <p:ph type="title"/>
          </p:nvPr>
        </p:nvSpPr>
        <p:spPr>
          <a:xfrm>
            <a:off x="651711" y="201532"/>
            <a:ext cx="8446569"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sz="4800" b="1" dirty="0">
                <a:solidFill>
                  <a:schemeClr val="accent6">
                    <a:lumMod val="75000"/>
                  </a:schemeClr>
                </a:solidFill>
              </a:rPr>
              <a:t>Commonly Received Comments</a:t>
            </a:r>
            <a:endParaRPr lang="nl-NL" sz="4800" b="1" dirty="0">
              <a:solidFill>
                <a:schemeClr val="accent6">
                  <a:lumMod val="75000"/>
                </a:schemeClr>
              </a:solidFill>
            </a:endParaRPr>
          </a:p>
        </p:txBody>
      </p:sp>
      <p:sp>
        <p:nvSpPr>
          <p:cNvPr id="5" name="Content Placeholder 2">
            <a:extLst>
              <a:ext uri="{FF2B5EF4-FFF2-40B4-BE49-F238E27FC236}">
                <a16:creationId xmlns:a16="http://schemas.microsoft.com/office/drawing/2014/main" id="{7CACADF5-BD51-45DE-A5C3-1B53453AD715}"/>
              </a:ext>
            </a:extLst>
          </p:cNvPr>
          <p:cNvSpPr>
            <a:spLocks noGrp="1"/>
          </p:cNvSpPr>
          <p:nvPr>
            <p:ph idx="1"/>
          </p:nvPr>
        </p:nvSpPr>
        <p:spPr>
          <a:xfrm>
            <a:off x="705853" y="1715897"/>
            <a:ext cx="8197515" cy="4351338"/>
          </a:xfrm>
        </p:spPr>
        <p:txBody>
          <a:bodyPr>
            <a:normAutofit lnSpcReduction="10000"/>
          </a:bodyPr>
          <a:lstStyle/>
          <a:p>
            <a:r>
              <a:rPr lang="en-GB" dirty="0"/>
              <a:t>Most commonly encountered problems with use cases are:</a:t>
            </a:r>
          </a:p>
          <a:p>
            <a:pPr lvl="1"/>
            <a:r>
              <a:rPr lang="en-GB" dirty="0"/>
              <a:t>Lack of </a:t>
            </a:r>
            <a:r>
              <a:rPr lang="en-GB" b="1" dirty="0">
                <a:solidFill>
                  <a:schemeClr val="accent6">
                    <a:lumMod val="75000"/>
                  </a:schemeClr>
                </a:solidFill>
              </a:rPr>
              <a:t>clarity</a:t>
            </a:r>
            <a:r>
              <a:rPr lang="en-GB" dirty="0">
                <a:solidFill>
                  <a:schemeClr val="accent6">
                    <a:lumMod val="75000"/>
                  </a:schemeClr>
                </a:solidFill>
              </a:rPr>
              <a:t> </a:t>
            </a:r>
          </a:p>
          <a:p>
            <a:pPr lvl="2"/>
            <a:r>
              <a:rPr lang="en-GB" dirty="0"/>
              <a:t>the new service requirements are not clear / not clearly justified</a:t>
            </a:r>
          </a:p>
          <a:p>
            <a:pPr lvl="2"/>
            <a:r>
              <a:rPr lang="en-GB" dirty="0"/>
              <a:t>the “why” part of the process is missing: why make a system change?</a:t>
            </a:r>
          </a:p>
          <a:p>
            <a:pPr lvl="1"/>
            <a:r>
              <a:rPr lang="en-GB" dirty="0"/>
              <a:t>Lack of </a:t>
            </a:r>
            <a:r>
              <a:rPr lang="en-GB" b="1" dirty="0">
                <a:solidFill>
                  <a:schemeClr val="accent6">
                    <a:lumMod val="75000"/>
                  </a:schemeClr>
                </a:solidFill>
              </a:rPr>
              <a:t>logic/credibility</a:t>
            </a:r>
          </a:p>
          <a:p>
            <a:pPr lvl="2"/>
            <a:r>
              <a:rPr lang="en-GB" dirty="0"/>
              <a:t>Readers want to see use cases that are credible and that could be interesting to their life/business</a:t>
            </a:r>
          </a:p>
          <a:p>
            <a:pPr lvl="1"/>
            <a:r>
              <a:rPr lang="en-GB" dirty="0"/>
              <a:t>Lack of </a:t>
            </a:r>
            <a:r>
              <a:rPr lang="en-GB" b="1" dirty="0">
                <a:solidFill>
                  <a:schemeClr val="accent6">
                    <a:lumMod val="75000"/>
                  </a:schemeClr>
                </a:solidFill>
              </a:rPr>
              <a:t>gap analysis</a:t>
            </a:r>
            <a:endParaRPr lang="nl-NL" b="1" dirty="0">
              <a:solidFill>
                <a:schemeClr val="accent6">
                  <a:lumMod val="75000"/>
                </a:schemeClr>
              </a:solidFill>
            </a:endParaRPr>
          </a:p>
          <a:p>
            <a:pPr lvl="2"/>
            <a:r>
              <a:rPr lang="en-GB" dirty="0"/>
              <a:t>Several use cases have presented capabilities that are already covered by existing requirements (including previous generations)</a:t>
            </a:r>
          </a:p>
          <a:p>
            <a:pPr lvl="2"/>
            <a:r>
              <a:rPr lang="en-GB" dirty="0"/>
              <a:t>See the “lack of clarity” above</a:t>
            </a:r>
            <a:endParaRPr lang="nl-NL" dirty="0"/>
          </a:p>
        </p:txBody>
      </p:sp>
      <p:pic>
        <p:nvPicPr>
          <p:cNvPr id="2050" name="Picture 2" descr="El debate político sobre la garantía de rentas en España: las propuestas de  los partidos y sindicatos | Funcasblog">
            <a:extLst>
              <a:ext uri="{FF2B5EF4-FFF2-40B4-BE49-F238E27FC236}">
                <a16:creationId xmlns:a16="http://schemas.microsoft.com/office/drawing/2014/main" id="{42F4707A-DF36-4961-9161-61D07C697A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8280" y="1818259"/>
            <a:ext cx="2944310" cy="168293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173852E-CD09-47E2-A215-A0D9221FC674}"/>
              </a:ext>
            </a:extLst>
          </p:cNvPr>
          <p:cNvSpPr/>
          <p:nvPr/>
        </p:nvSpPr>
        <p:spPr>
          <a:xfrm>
            <a:off x="10628274" y="3509610"/>
            <a:ext cx="1494320" cy="261610"/>
          </a:xfrm>
          <a:prstGeom prst="rect">
            <a:avLst/>
          </a:prstGeom>
        </p:spPr>
        <p:txBody>
          <a:bodyPr wrap="none">
            <a:spAutoFit/>
          </a:bodyPr>
          <a:lstStyle/>
          <a:p>
            <a:r>
              <a:rPr lang="en-GB" sz="1100" dirty="0"/>
              <a:t>https://blog.funcas.es/</a:t>
            </a:r>
          </a:p>
        </p:txBody>
      </p:sp>
      <p:sp>
        <p:nvSpPr>
          <p:cNvPr id="7" name="TextBox 6">
            <a:extLst>
              <a:ext uri="{FF2B5EF4-FFF2-40B4-BE49-F238E27FC236}">
                <a16:creationId xmlns:a16="http://schemas.microsoft.com/office/drawing/2014/main" id="{7E8A274B-7FC1-4B3D-961A-0421525600D6}"/>
              </a:ext>
            </a:extLst>
          </p:cNvPr>
          <p:cNvSpPr txBox="1"/>
          <p:nvPr/>
        </p:nvSpPr>
        <p:spPr>
          <a:xfrm>
            <a:off x="3728309" y="6383955"/>
            <a:ext cx="8463691" cy="646331"/>
          </a:xfrm>
          <a:prstGeom prst="rect">
            <a:avLst/>
          </a:prstGeom>
          <a:noFill/>
        </p:spPr>
        <p:txBody>
          <a:bodyPr wrap="square" rtlCol="0">
            <a:spAutoFit/>
          </a:bodyPr>
          <a:lstStyle/>
          <a:p>
            <a:r>
              <a:rPr lang="en-GB" dirty="0"/>
              <a:t>For more info: </a:t>
            </a:r>
            <a:r>
              <a:rPr lang="nl-NL" dirty="0">
                <a:hlinkClick r:id="rId3"/>
              </a:rPr>
              <a:t>https://ftp.3gpp.org/tsg_sa/WG1_Serv/_permanent/webinar_Use_Case</a:t>
            </a:r>
            <a:endParaRPr lang="nl-NL" dirty="0"/>
          </a:p>
          <a:p>
            <a:endParaRPr lang="en-GB" dirty="0"/>
          </a:p>
        </p:txBody>
      </p:sp>
    </p:spTree>
    <p:extLst>
      <p:ext uri="{BB962C8B-B14F-4D97-AF65-F5344CB8AC3E}">
        <p14:creationId xmlns:p14="http://schemas.microsoft.com/office/powerpoint/2010/main" val="811614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16FB5E4-0B56-4E92-9920-E4EC2F940D5F}"/>
              </a:ext>
            </a:extLst>
          </p:cNvPr>
          <p:cNvSpPr>
            <a:spLocks noGrp="1"/>
          </p:cNvSpPr>
          <p:nvPr>
            <p:ph idx="1"/>
          </p:nvPr>
        </p:nvSpPr>
        <p:spPr>
          <a:xfrm>
            <a:off x="838200" y="1320300"/>
            <a:ext cx="10515600" cy="4351338"/>
          </a:xfrm>
        </p:spPr>
        <p:txBody>
          <a:bodyPr>
            <a:normAutofit fontScale="92500" lnSpcReduction="10000"/>
          </a:bodyPr>
          <a:lstStyle/>
          <a:p>
            <a:r>
              <a:rPr lang="en-GB" sz="1600" b="1" dirty="0"/>
              <a:t>IPR call reminder </a:t>
            </a:r>
            <a:endParaRPr lang="nl-NL" sz="1600" dirty="0"/>
          </a:p>
          <a:p>
            <a:pPr marL="271463" indent="0">
              <a:buNone/>
            </a:pPr>
            <a:r>
              <a:rPr lang="en-GB" sz="1600" dirty="0"/>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endParaRPr lang="nl-NL" sz="1600" dirty="0"/>
          </a:p>
          <a:p>
            <a:pPr marL="271463" indent="0">
              <a:buNone/>
            </a:pPr>
            <a:r>
              <a:rPr lang="en-GB" sz="1600" dirty="0"/>
              <a:t>Delegates are asked to take note that they are thereby invited:</a:t>
            </a:r>
            <a:endParaRPr lang="nl-NL" sz="1600" dirty="0"/>
          </a:p>
          <a:p>
            <a:pPr marL="271463" lvl="0" indent="0"/>
            <a:r>
              <a:rPr lang="en-GB" sz="1600" dirty="0"/>
              <a:t>to investigate whether their organization or any other organization owns IPRs which were, or were likely to become Essential in respect of the work of 3GPP.</a:t>
            </a:r>
            <a:endParaRPr lang="nl-NL" sz="1600" dirty="0"/>
          </a:p>
          <a:p>
            <a:pPr marL="271463" lvl="0" indent="0"/>
            <a:r>
              <a:rPr lang="en-GB" sz="1600" dirty="0"/>
              <a:t>to notify their respective Organizational Partners of all potential IPRs, e.g., for ETSI, by means of the IPR Information Statement and the Licensing declaration forms.</a:t>
            </a:r>
            <a:endParaRPr lang="nl-NL" sz="1600" dirty="0"/>
          </a:p>
          <a:p>
            <a:r>
              <a:rPr lang="en-GB" sz="1600" b="1" dirty="0"/>
              <a:t>Antitrust policy Reminder</a:t>
            </a:r>
            <a:endParaRPr lang="nl-NL" sz="1600" dirty="0"/>
          </a:p>
          <a:p>
            <a:pPr marL="271463" indent="0">
              <a:buNone/>
            </a:pPr>
            <a:r>
              <a:rPr lang="en-GB" sz="1600" dirty="0"/>
              <a:t>I also draw your attention to the fact that 3GPP activities are subject to all applicable antitrust and competition laws and that compliance with said laws is therefore required of any participant of this WG meeting including the Chairperson and Vice Chairperson. In case of question I recommend that you contact your legal counsel.</a:t>
            </a:r>
            <a:endParaRPr lang="nl-NL" sz="1600" dirty="0"/>
          </a:p>
          <a:p>
            <a:pPr marL="271463" indent="0">
              <a:buNone/>
            </a:pPr>
            <a:r>
              <a:rPr lang="en-GB" sz="1600" dirty="0"/>
              <a:t>The leadership shall conduct the present meeting with impartiality and in the interests of 3GPP.</a:t>
            </a:r>
            <a:endParaRPr lang="nl-NL" sz="1600" dirty="0"/>
          </a:p>
          <a:p>
            <a:pPr marL="271463" indent="0">
              <a:buNone/>
            </a:pPr>
            <a:r>
              <a:rPr lang="en-GB" sz="1600" dirty="0"/>
              <a:t>Furthermore, I would like to remind you that timely submission of work items in advance of TSG/WG meetings is important to allow for full and fair consideration of such matters.</a:t>
            </a:r>
          </a:p>
        </p:txBody>
      </p:sp>
    </p:spTree>
    <p:extLst>
      <p:ext uri="{BB962C8B-B14F-4D97-AF65-F5344CB8AC3E}">
        <p14:creationId xmlns:p14="http://schemas.microsoft.com/office/powerpoint/2010/main" val="2766777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8F414-3248-43C0-96E6-5B9701DFC31D}"/>
              </a:ext>
            </a:extLst>
          </p:cNvPr>
          <p:cNvSpPr>
            <a:spLocks noGrp="1"/>
          </p:cNvSpPr>
          <p:nvPr>
            <p:ph type="title"/>
          </p:nvPr>
        </p:nvSpPr>
        <p:spPr/>
        <p:txBody>
          <a:bodyPr/>
          <a:lstStyle/>
          <a:p>
            <a:r>
              <a:rPr lang="en-GB" dirty="0"/>
              <a:t>News about next meetings: </a:t>
            </a:r>
            <a:br>
              <a:rPr lang="en-GB" dirty="0"/>
            </a:br>
            <a:r>
              <a:rPr lang="en-GB" dirty="0"/>
              <a:t>November and 2023</a:t>
            </a:r>
          </a:p>
        </p:txBody>
      </p:sp>
      <p:sp>
        <p:nvSpPr>
          <p:cNvPr id="3" name="Content Placeholder 2">
            <a:extLst>
              <a:ext uri="{FF2B5EF4-FFF2-40B4-BE49-F238E27FC236}">
                <a16:creationId xmlns:a16="http://schemas.microsoft.com/office/drawing/2014/main" id="{B08A98D5-8D75-4DDF-A9A5-8FD07A2AD3CA}"/>
              </a:ext>
            </a:extLst>
          </p:cNvPr>
          <p:cNvSpPr>
            <a:spLocks noGrp="1"/>
          </p:cNvSpPr>
          <p:nvPr>
            <p:ph idx="1"/>
          </p:nvPr>
        </p:nvSpPr>
        <p:spPr/>
        <p:txBody>
          <a:bodyPr>
            <a:normAutofit fontScale="92500" lnSpcReduction="10000"/>
          </a:bodyPr>
          <a:lstStyle/>
          <a:p>
            <a:r>
              <a:rPr lang="en-GB" dirty="0"/>
              <a:t>November meeting</a:t>
            </a:r>
          </a:p>
          <a:p>
            <a:pPr marL="806450" lvl="2"/>
            <a:r>
              <a:rPr lang="en-US" dirty="0"/>
              <a:t>RELOCATED to Europe (specially due to visa’s and difficult negotiations in Canada)</a:t>
            </a:r>
          </a:p>
          <a:p>
            <a:pPr marL="806450" lvl="2"/>
            <a:r>
              <a:rPr lang="en-US" dirty="0"/>
              <a:t>Goal is for EF3 to have signed contract(s) and provide meeting invitations by end of August</a:t>
            </a:r>
          </a:p>
          <a:p>
            <a:r>
              <a:rPr lang="en-GB" dirty="0"/>
              <a:t>Meetings 2023</a:t>
            </a:r>
            <a:r>
              <a:rPr lang="en-US" dirty="0"/>
              <a:t>(</a:t>
            </a:r>
            <a:r>
              <a:rPr lang="en-US" dirty="0">
                <a:highlight>
                  <a:srgbClr val="00FF00"/>
                </a:highlight>
              </a:rPr>
              <a:t>confirmed</a:t>
            </a:r>
            <a:r>
              <a:rPr lang="en-US" dirty="0"/>
              <a:t>, </a:t>
            </a:r>
            <a:r>
              <a:rPr lang="en-US" dirty="0">
                <a:highlight>
                  <a:srgbClr val="FFFF00"/>
                </a:highlight>
              </a:rPr>
              <a:t>pending</a:t>
            </a:r>
            <a:r>
              <a:rPr lang="en-US" dirty="0"/>
              <a:t>)</a:t>
            </a:r>
          </a:p>
          <a:p>
            <a:pPr lvl="1"/>
            <a:r>
              <a:rPr lang="en-US" dirty="0">
                <a:highlight>
                  <a:srgbClr val="00FF00"/>
                </a:highlight>
              </a:rPr>
              <a:t>February WGs: 		F2F in Europe – Athens (RAN), TBD (SA/CT)</a:t>
            </a:r>
          </a:p>
          <a:p>
            <a:pPr lvl="1"/>
            <a:r>
              <a:rPr lang="en-US" dirty="0">
                <a:highlight>
                  <a:srgbClr val="00FF00"/>
                </a:highlight>
              </a:rPr>
              <a:t>March TSGs: 		F2F in Europe (Rotterdam)</a:t>
            </a:r>
          </a:p>
          <a:p>
            <a:pPr lvl="1"/>
            <a:r>
              <a:rPr lang="en-US" dirty="0">
                <a:highlight>
                  <a:srgbClr val="00FF00"/>
                </a:highlight>
              </a:rPr>
              <a:t>April WGs: 		Electronic</a:t>
            </a:r>
          </a:p>
          <a:p>
            <a:pPr lvl="1"/>
            <a:r>
              <a:rPr lang="en-US" dirty="0">
                <a:highlight>
                  <a:srgbClr val="00FF00"/>
                </a:highlight>
              </a:rPr>
              <a:t>May WGs:		F2F in Asia (RAN in Korea, </a:t>
            </a:r>
            <a:r>
              <a:rPr lang="en-US" dirty="0"/>
              <a:t>SA/CT in </a:t>
            </a:r>
            <a:r>
              <a:rPr lang="en-US" dirty="0">
                <a:highlight>
                  <a:srgbClr val="FFFF00"/>
                </a:highlight>
              </a:rPr>
              <a:t>[Europe?])</a:t>
            </a:r>
          </a:p>
          <a:p>
            <a:pPr lvl="1"/>
            <a:r>
              <a:rPr lang="en-US" dirty="0">
                <a:highlight>
                  <a:srgbClr val="00FF00"/>
                </a:highlight>
              </a:rPr>
              <a:t>June TSGs:		Electronic</a:t>
            </a:r>
          </a:p>
          <a:p>
            <a:pPr lvl="1"/>
            <a:r>
              <a:rPr lang="en-US" dirty="0">
                <a:highlight>
                  <a:srgbClr val="00FF00"/>
                </a:highlight>
              </a:rPr>
              <a:t>August WGs:		F2F in Europe</a:t>
            </a:r>
          </a:p>
          <a:p>
            <a:pPr lvl="1"/>
            <a:r>
              <a:rPr lang="en-US" dirty="0">
                <a:highlight>
                  <a:srgbClr val="00FF00"/>
                </a:highlight>
              </a:rPr>
              <a:t>September TSGs:	              F2F in </a:t>
            </a:r>
            <a:r>
              <a:rPr lang="en-US" dirty="0">
                <a:highlight>
                  <a:srgbClr val="FFFF00"/>
                </a:highlight>
              </a:rPr>
              <a:t>[Europe?]</a:t>
            </a:r>
          </a:p>
          <a:p>
            <a:pPr lvl="1"/>
            <a:r>
              <a:rPr lang="en-US" dirty="0">
                <a:highlight>
                  <a:srgbClr val="00FF00"/>
                </a:highlight>
              </a:rPr>
              <a:t>October WGs:		Electronic</a:t>
            </a:r>
          </a:p>
          <a:p>
            <a:endParaRPr lang="en-GB" dirty="0"/>
          </a:p>
        </p:txBody>
      </p:sp>
      <p:sp>
        <p:nvSpPr>
          <p:cNvPr id="4" name="Slide Number Placeholder 3">
            <a:extLst>
              <a:ext uri="{FF2B5EF4-FFF2-40B4-BE49-F238E27FC236}">
                <a16:creationId xmlns:a16="http://schemas.microsoft.com/office/drawing/2014/main" id="{9BB0D0EC-F7CD-436D-A45D-A3844D7B723E}"/>
              </a:ext>
            </a:extLst>
          </p:cNvPr>
          <p:cNvSpPr>
            <a:spLocks noGrp="1"/>
          </p:cNvSpPr>
          <p:nvPr>
            <p:ph type="sldNum" sz="quarter" idx="12"/>
          </p:nvPr>
        </p:nvSpPr>
        <p:spPr/>
        <p:txBody>
          <a:bodyPr/>
          <a:lstStyle/>
          <a:p>
            <a:fld id="{2E709669-3045-4AA0-9892-A5BF582AAEC3}" type="slidenum">
              <a:rPr lang="en-GB" smtClean="0"/>
              <a:t>3</a:t>
            </a:fld>
            <a:endParaRPr lang="en-GB"/>
          </a:p>
        </p:txBody>
      </p:sp>
    </p:spTree>
    <p:extLst>
      <p:ext uri="{BB962C8B-B14F-4D97-AF65-F5344CB8AC3E}">
        <p14:creationId xmlns:p14="http://schemas.microsoft.com/office/powerpoint/2010/main" val="120816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FBBF3-1B5B-485D-8167-6E403A272C6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856308AB-1AD9-4CD8-9AB2-4E7738BE4A4B}"/>
              </a:ext>
            </a:extLst>
          </p:cNvPr>
          <p:cNvSpPr>
            <a:spLocks noGrp="1"/>
          </p:cNvSpPr>
          <p:nvPr>
            <p:ph idx="1"/>
          </p:nvPr>
        </p:nvSpPr>
        <p:spPr/>
        <p:txBody>
          <a:bodyPr>
            <a:normAutofit fontScale="92500" lnSpcReduction="20000"/>
          </a:bodyPr>
          <a:lstStyle/>
          <a:p>
            <a:pPr marL="0" indent="0">
              <a:buNone/>
            </a:pPr>
            <a:r>
              <a:rPr lang="en-US" b="1" dirty="0"/>
              <a:t>2022 meetings:</a:t>
            </a:r>
            <a:endParaRPr lang="nl-NL" dirty="0"/>
          </a:p>
          <a:p>
            <a:pPr marL="0" indent="0">
              <a:buNone/>
            </a:pPr>
            <a:r>
              <a:rPr lang="en-US" dirty="0"/>
              <a:t>SA1#100	        14-18 Nov 2022	Europe (dates and location </a:t>
            </a:r>
            <a:r>
              <a:rPr lang="en-GB" dirty="0"/>
              <a:t>T.B.D.</a:t>
            </a:r>
            <a:r>
              <a:rPr lang="en-US" dirty="0"/>
              <a:t>) </a:t>
            </a:r>
            <a:endParaRPr lang="nl-NL" dirty="0"/>
          </a:p>
          <a:p>
            <a:pPr marL="0" indent="0">
              <a:buNone/>
            </a:pPr>
            <a:r>
              <a:rPr lang="en-US" b="1" dirty="0"/>
              <a:t> </a:t>
            </a:r>
            <a:endParaRPr lang="nl-NL" dirty="0"/>
          </a:p>
          <a:p>
            <a:pPr marL="0" indent="0">
              <a:buNone/>
            </a:pPr>
            <a:r>
              <a:rPr lang="en-GB" b="1" dirty="0"/>
              <a:t>2023 meetings:</a:t>
            </a:r>
            <a:endParaRPr lang="nl-NL" dirty="0"/>
          </a:p>
          <a:p>
            <a:pPr marL="0" indent="0">
              <a:buNone/>
            </a:pPr>
            <a:r>
              <a:rPr lang="en-US" dirty="0"/>
              <a:t>SA1#100_adhoc    </a:t>
            </a:r>
            <a:r>
              <a:rPr lang="en-US" dirty="0">
                <a:highlight>
                  <a:srgbClr val="FFFF00"/>
                </a:highlight>
              </a:rPr>
              <a:t>16-20 Jan 2023</a:t>
            </a:r>
            <a:r>
              <a:rPr lang="en-US" dirty="0"/>
              <a:t>	e-meeting</a:t>
            </a:r>
            <a:endParaRPr lang="nl-NL" dirty="0"/>
          </a:p>
          <a:p>
            <a:pPr marL="0" indent="0">
              <a:buNone/>
            </a:pPr>
            <a:r>
              <a:rPr lang="es-GT" dirty="0"/>
              <a:t>SA1#101	        27 Feb – 3 Mar 2023	</a:t>
            </a:r>
            <a:r>
              <a:rPr lang="es-GT" dirty="0" err="1"/>
              <a:t>Europe</a:t>
            </a:r>
            <a:r>
              <a:rPr lang="es-GT" dirty="0"/>
              <a:t> (T.B.D)</a:t>
            </a:r>
            <a:endParaRPr lang="nl-NL" dirty="0"/>
          </a:p>
          <a:p>
            <a:pPr marL="0" indent="0">
              <a:buNone/>
            </a:pPr>
            <a:r>
              <a:rPr lang="en-US" dirty="0"/>
              <a:t>SA1#102	        15-19 May 2023	T.B.D.</a:t>
            </a:r>
            <a:endParaRPr lang="nl-NL" dirty="0"/>
          </a:p>
          <a:p>
            <a:pPr marL="0" indent="0">
              <a:buNone/>
            </a:pPr>
            <a:r>
              <a:rPr lang="en-US" dirty="0"/>
              <a:t>SA1#103	        21-25 Aug 2023	T.B.D.</a:t>
            </a:r>
            <a:endParaRPr lang="nl-NL" dirty="0"/>
          </a:p>
          <a:p>
            <a:pPr marL="0" indent="0">
              <a:buNone/>
            </a:pPr>
            <a:r>
              <a:rPr lang="en-US" dirty="0"/>
              <a:t>SA1#104	        13-17 Nov 2023	T.B.D. (mega meeting)</a:t>
            </a:r>
            <a:endParaRPr lang="nl-NL" dirty="0"/>
          </a:p>
          <a:p>
            <a:pPr marL="0" indent="0">
              <a:buNone/>
            </a:pPr>
            <a:r>
              <a:rPr lang="en-GB" dirty="0"/>
              <a:t> </a:t>
            </a:r>
            <a:endParaRPr lang="nl-NL" dirty="0"/>
          </a:p>
          <a:p>
            <a:endParaRPr lang="en-GB" dirty="0"/>
          </a:p>
        </p:txBody>
      </p:sp>
    </p:spTree>
    <p:extLst>
      <p:ext uri="{BB962C8B-B14F-4D97-AF65-F5344CB8AC3E}">
        <p14:creationId xmlns:p14="http://schemas.microsoft.com/office/powerpoint/2010/main" val="3646438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3DE2001-5221-8BFA-91AA-D7F299FF5F44}"/>
              </a:ext>
            </a:extLst>
          </p:cNvPr>
          <p:cNvGrpSpPr/>
          <p:nvPr/>
        </p:nvGrpSpPr>
        <p:grpSpPr>
          <a:xfrm>
            <a:off x="10217683" y="3928355"/>
            <a:ext cx="506362" cy="914032"/>
            <a:chOff x="10140991" y="3928355"/>
            <a:chExt cx="583054" cy="914032"/>
          </a:xfrm>
        </p:grpSpPr>
        <p:sp>
          <p:nvSpPr>
            <p:cNvPr id="143" name="Rectangle 142">
              <a:extLst>
                <a:ext uri="{FF2B5EF4-FFF2-40B4-BE49-F238E27FC236}">
                  <a16:creationId xmlns:a16="http://schemas.microsoft.com/office/drawing/2014/main" id="{131E78C7-A381-C8F8-D18E-85A2846FBFC3}"/>
                </a:ext>
              </a:extLst>
            </p:cNvPr>
            <p:cNvSpPr/>
            <p:nvPr/>
          </p:nvSpPr>
          <p:spPr>
            <a:xfrm>
              <a:off x="10140991" y="4277399"/>
              <a:ext cx="583054" cy="564988"/>
            </a:xfrm>
            <a:prstGeom prst="rect">
              <a:avLst/>
            </a:prstGeom>
            <a:solidFill>
              <a:srgbClr val="7030A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AA36678E-B5E1-DD98-39B5-FC9F7B9B3C62}"/>
                </a:ext>
              </a:extLst>
            </p:cNvPr>
            <p:cNvSpPr/>
            <p:nvPr/>
          </p:nvSpPr>
          <p:spPr>
            <a:xfrm>
              <a:off x="10140991" y="3928355"/>
              <a:ext cx="565355" cy="34179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41" name="Rectangle 140">
            <a:extLst>
              <a:ext uri="{FF2B5EF4-FFF2-40B4-BE49-F238E27FC236}">
                <a16:creationId xmlns:a16="http://schemas.microsoft.com/office/drawing/2014/main" id="{965C113B-6764-C99F-B804-F75611550C5D}"/>
              </a:ext>
            </a:extLst>
          </p:cNvPr>
          <p:cNvSpPr/>
          <p:nvPr/>
        </p:nvSpPr>
        <p:spPr>
          <a:xfrm>
            <a:off x="9370442" y="3349852"/>
            <a:ext cx="528674" cy="54273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Rectangle 169">
            <a:extLst>
              <a:ext uri="{FF2B5EF4-FFF2-40B4-BE49-F238E27FC236}">
                <a16:creationId xmlns:a16="http://schemas.microsoft.com/office/drawing/2014/main" id="{11CE7FB4-7BDD-4815-A04F-08D15B808565}"/>
              </a:ext>
            </a:extLst>
          </p:cNvPr>
          <p:cNvSpPr/>
          <p:nvPr/>
        </p:nvSpPr>
        <p:spPr>
          <a:xfrm>
            <a:off x="4088253" y="4284282"/>
            <a:ext cx="4949560" cy="564988"/>
          </a:xfrm>
          <a:prstGeom prst="rect">
            <a:avLst/>
          </a:prstGeom>
          <a:solidFill>
            <a:srgbClr val="7030A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5D7DB2A5-0771-436D-A038-CBFE40D8044B}"/>
              </a:ext>
            </a:extLst>
          </p:cNvPr>
          <p:cNvSpPr/>
          <p:nvPr/>
        </p:nvSpPr>
        <p:spPr>
          <a:xfrm>
            <a:off x="1590177" y="3386231"/>
            <a:ext cx="3323986" cy="54273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1" name="Rectangle 150">
            <a:extLst>
              <a:ext uri="{FF2B5EF4-FFF2-40B4-BE49-F238E27FC236}">
                <a16:creationId xmlns:a16="http://schemas.microsoft.com/office/drawing/2014/main" id="{F093E9EA-EC6B-5F90-2926-47CAE4458C21}"/>
              </a:ext>
            </a:extLst>
          </p:cNvPr>
          <p:cNvSpPr/>
          <p:nvPr/>
        </p:nvSpPr>
        <p:spPr>
          <a:xfrm>
            <a:off x="1634121" y="3935238"/>
            <a:ext cx="7385993" cy="341790"/>
          </a:xfrm>
          <a:prstGeom prst="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TextBox 28">
            <a:extLst>
              <a:ext uri="{FF2B5EF4-FFF2-40B4-BE49-F238E27FC236}">
                <a16:creationId xmlns:a16="http://schemas.microsoft.com/office/drawing/2014/main" id="{91A5209B-7AED-49BE-B3B3-6CEF432B7EA3}"/>
              </a:ext>
            </a:extLst>
          </p:cNvPr>
          <p:cNvSpPr txBox="1"/>
          <p:nvPr/>
        </p:nvSpPr>
        <p:spPr>
          <a:xfrm>
            <a:off x="3315816" y="2077914"/>
            <a:ext cx="857927" cy="430887"/>
          </a:xfrm>
          <a:prstGeom prst="rect">
            <a:avLst/>
          </a:prstGeom>
          <a:solidFill>
            <a:schemeClr val="bg1"/>
          </a:solidFill>
        </p:spPr>
        <p:txBody>
          <a:bodyPr wrap="square" rtlCol="0">
            <a:spAutoFit/>
          </a:bodyPr>
          <a:lstStyle/>
          <a:p>
            <a:pPr algn="ctr"/>
            <a:r>
              <a:rPr lang="en-GB" sz="1100" dirty="0"/>
              <a:t>Wednesday</a:t>
            </a:r>
          </a:p>
          <a:p>
            <a:pPr algn="ctr"/>
            <a:r>
              <a:rPr lang="en-GB" sz="1100" dirty="0"/>
              <a:t>24 Aug</a:t>
            </a:r>
          </a:p>
        </p:txBody>
      </p:sp>
      <p:cxnSp>
        <p:nvCxnSpPr>
          <p:cNvPr id="9" name="Straight Connector 8">
            <a:extLst>
              <a:ext uri="{FF2B5EF4-FFF2-40B4-BE49-F238E27FC236}">
                <a16:creationId xmlns:a16="http://schemas.microsoft.com/office/drawing/2014/main" id="{E23AB5AF-DFC4-4E76-87A5-3935C127A8C6}"/>
              </a:ext>
            </a:extLst>
          </p:cNvPr>
          <p:cNvCxnSpPr/>
          <p:nvPr/>
        </p:nvCxnSpPr>
        <p:spPr>
          <a:xfrm>
            <a:off x="5036731" y="3490154"/>
            <a:ext cx="0" cy="1249960"/>
          </a:xfrm>
          <a:prstGeom prst="line">
            <a:avLst/>
          </a:prstGeom>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FF63FEE8-6930-4D20-AAE4-3ED54E270EA0}"/>
              </a:ext>
            </a:extLst>
          </p:cNvPr>
          <p:cNvSpPr txBox="1"/>
          <p:nvPr/>
        </p:nvSpPr>
        <p:spPr>
          <a:xfrm>
            <a:off x="2618268" y="2077914"/>
            <a:ext cx="657552" cy="430887"/>
          </a:xfrm>
          <a:prstGeom prst="rect">
            <a:avLst/>
          </a:prstGeom>
          <a:noFill/>
        </p:spPr>
        <p:txBody>
          <a:bodyPr wrap="none" rtlCol="0">
            <a:spAutoFit/>
          </a:bodyPr>
          <a:lstStyle/>
          <a:p>
            <a:pPr algn="ctr"/>
            <a:r>
              <a:rPr lang="en-GB" sz="1100" dirty="0"/>
              <a:t>Tuesday</a:t>
            </a:r>
          </a:p>
          <a:p>
            <a:pPr algn="ctr"/>
            <a:r>
              <a:rPr lang="en-GB" sz="1100" dirty="0"/>
              <a:t>23 Aug</a:t>
            </a:r>
          </a:p>
        </p:txBody>
      </p:sp>
      <p:sp>
        <p:nvSpPr>
          <p:cNvPr id="30" name="TextBox 29">
            <a:extLst>
              <a:ext uri="{FF2B5EF4-FFF2-40B4-BE49-F238E27FC236}">
                <a16:creationId xmlns:a16="http://schemas.microsoft.com/office/drawing/2014/main" id="{78EF67C4-3318-486C-A63F-0A08FA4BD54A}"/>
              </a:ext>
            </a:extLst>
          </p:cNvPr>
          <p:cNvSpPr txBox="1"/>
          <p:nvPr/>
        </p:nvSpPr>
        <p:spPr>
          <a:xfrm>
            <a:off x="4241377" y="2077914"/>
            <a:ext cx="710451" cy="430887"/>
          </a:xfrm>
          <a:prstGeom prst="rect">
            <a:avLst/>
          </a:prstGeom>
          <a:noFill/>
        </p:spPr>
        <p:txBody>
          <a:bodyPr wrap="none" rtlCol="0">
            <a:spAutoFit/>
          </a:bodyPr>
          <a:lstStyle/>
          <a:p>
            <a:pPr algn="ctr"/>
            <a:r>
              <a:rPr lang="en-GB" sz="1100" dirty="0"/>
              <a:t>Thursday</a:t>
            </a:r>
          </a:p>
          <a:p>
            <a:pPr algn="ctr"/>
            <a:r>
              <a:rPr lang="en-GB" sz="1100" dirty="0"/>
              <a:t>25 Aug</a:t>
            </a:r>
          </a:p>
        </p:txBody>
      </p:sp>
      <p:sp>
        <p:nvSpPr>
          <p:cNvPr id="33" name="TextBox 32">
            <a:extLst>
              <a:ext uri="{FF2B5EF4-FFF2-40B4-BE49-F238E27FC236}">
                <a16:creationId xmlns:a16="http://schemas.microsoft.com/office/drawing/2014/main" id="{D1D90CEA-9581-4FDB-80C4-D1BA7C1B351B}"/>
              </a:ext>
            </a:extLst>
          </p:cNvPr>
          <p:cNvSpPr txBox="1"/>
          <p:nvPr/>
        </p:nvSpPr>
        <p:spPr>
          <a:xfrm>
            <a:off x="8335392" y="2077914"/>
            <a:ext cx="657552" cy="430887"/>
          </a:xfrm>
          <a:prstGeom prst="rect">
            <a:avLst/>
          </a:prstGeom>
          <a:noFill/>
        </p:spPr>
        <p:txBody>
          <a:bodyPr wrap="none" rtlCol="0">
            <a:spAutoFit/>
          </a:bodyPr>
          <a:lstStyle/>
          <a:p>
            <a:pPr algn="ctr"/>
            <a:r>
              <a:rPr lang="en-GB" sz="1100" dirty="0"/>
              <a:t>Tuesday</a:t>
            </a:r>
          </a:p>
          <a:p>
            <a:pPr algn="ctr"/>
            <a:r>
              <a:rPr lang="en-GB" sz="1100" dirty="0"/>
              <a:t>30 Aug</a:t>
            </a:r>
          </a:p>
        </p:txBody>
      </p:sp>
      <p:sp>
        <p:nvSpPr>
          <p:cNvPr id="34" name="TextBox 33">
            <a:extLst>
              <a:ext uri="{FF2B5EF4-FFF2-40B4-BE49-F238E27FC236}">
                <a16:creationId xmlns:a16="http://schemas.microsoft.com/office/drawing/2014/main" id="{D50B2399-B34C-41DF-B0B6-0035284A1477}"/>
              </a:ext>
            </a:extLst>
          </p:cNvPr>
          <p:cNvSpPr txBox="1"/>
          <p:nvPr/>
        </p:nvSpPr>
        <p:spPr>
          <a:xfrm>
            <a:off x="5882141" y="2090322"/>
            <a:ext cx="691215" cy="261610"/>
          </a:xfrm>
          <a:prstGeom prst="rect">
            <a:avLst/>
          </a:prstGeom>
          <a:noFill/>
        </p:spPr>
        <p:txBody>
          <a:bodyPr wrap="none" rtlCol="0">
            <a:spAutoFit/>
          </a:bodyPr>
          <a:lstStyle/>
          <a:p>
            <a:r>
              <a:rPr lang="en-GB" sz="1100" dirty="0"/>
              <a:t>Saturday</a:t>
            </a:r>
          </a:p>
        </p:txBody>
      </p:sp>
      <p:sp>
        <p:nvSpPr>
          <p:cNvPr id="35" name="TextBox 34">
            <a:extLst>
              <a:ext uri="{FF2B5EF4-FFF2-40B4-BE49-F238E27FC236}">
                <a16:creationId xmlns:a16="http://schemas.microsoft.com/office/drawing/2014/main" id="{76466C10-07E8-465A-B50C-450B3C923594}"/>
              </a:ext>
            </a:extLst>
          </p:cNvPr>
          <p:cNvSpPr txBox="1"/>
          <p:nvPr/>
        </p:nvSpPr>
        <p:spPr>
          <a:xfrm>
            <a:off x="6670530" y="2077875"/>
            <a:ext cx="601447" cy="261610"/>
          </a:xfrm>
          <a:prstGeom prst="rect">
            <a:avLst/>
          </a:prstGeom>
          <a:noFill/>
        </p:spPr>
        <p:txBody>
          <a:bodyPr wrap="none" rtlCol="0">
            <a:spAutoFit/>
          </a:bodyPr>
          <a:lstStyle/>
          <a:p>
            <a:r>
              <a:rPr lang="en-GB" sz="1100" dirty="0"/>
              <a:t>Sunday</a:t>
            </a:r>
          </a:p>
        </p:txBody>
      </p:sp>
      <p:sp>
        <p:nvSpPr>
          <p:cNvPr id="107" name="TextBox 106">
            <a:extLst>
              <a:ext uri="{FF2B5EF4-FFF2-40B4-BE49-F238E27FC236}">
                <a16:creationId xmlns:a16="http://schemas.microsoft.com/office/drawing/2014/main" id="{FDD23507-92E6-470E-BFF1-8CFC17CB1E39}"/>
              </a:ext>
            </a:extLst>
          </p:cNvPr>
          <p:cNvSpPr txBox="1"/>
          <p:nvPr/>
        </p:nvSpPr>
        <p:spPr>
          <a:xfrm>
            <a:off x="973662" y="1595648"/>
            <a:ext cx="1256947" cy="523220"/>
          </a:xfrm>
          <a:prstGeom prst="rect">
            <a:avLst/>
          </a:prstGeom>
          <a:noFill/>
        </p:spPr>
        <p:txBody>
          <a:bodyPr wrap="none" rtlCol="0">
            <a:spAutoFit/>
          </a:bodyPr>
          <a:lstStyle/>
          <a:p>
            <a:pPr algn="ctr"/>
            <a:r>
              <a:rPr lang="en-GB" sz="1400" dirty="0">
                <a:solidFill>
                  <a:srgbClr val="FF0000"/>
                </a:solidFill>
              </a:rPr>
              <a:t>Meeting start </a:t>
            </a:r>
          </a:p>
          <a:p>
            <a:pPr algn="ctr"/>
            <a:r>
              <a:rPr lang="en-GB" sz="1400" dirty="0">
                <a:solidFill>
                  <a:srgbClr val="FF0000"/>
                </a:solidFill>
              </a:rPr>
              <a:t>Sunday 9PM</a:t>
            </a:r>
          </a:p>
        </p:txBody>
      </p:sp>
      <p:sp>
        <p:nvSpPr>
          <p:cNvPr id="108" name="TextBox 107">
            <a:extLst>
              <a:ext uri="{FF2B5EF4-FFF2-40B4-BE49-F238E27FC236}">
                <a16:creationId xmlns:a16="http://schemas.microsoft.com/office/drawing/2014/main" id="{A221B0E2-9EE0-478D-B5B6-2FF49B4CFA7B}"/>
              </a:ext>
            </a:extLst>
          </p:cNvPr>
          <p:cNvSpPr txBox="1"/>
          <p:nvPr/>
        </p:nvSpPr>
        <p:spPr>
          <a:xfrm>
            <a:off x="10006962" y="1543224"/>
            <a:ext cx="1457450" cy="523220"/>
          </a:xfrm>
          <a:prstGeom prst="rect">
            <a:avLst/>
          </a:prstGeom>
          <a:noFill/>
        </p:spPr>
        <p:txBody>
          <a:bodyPr wrap="none" rtlCol="0">
            <a:spAutoFit/>
          </a:bodyPr>
          <a:lstStyle/>
          <a:p>
            <a:pPr algn="ctr"/>
            <a:r>
              <a:rPr lang="en-GB" sz="1400" dirty="0">
                <a:solidFill>
                  <a:srgbClr val="FF0000"/>
                </a:solidFill>
              </a:rPr>
              <a:t>Meeting end</a:t>
            </a:r>
          </a:p>
          <a:p>
            <a:pPr algn="ctr"/>
            <a:r>
              <a:rPr lang="en-GB" sz="1400" dirty="0">
                <a:solidFill>
                  <a:srgbClr val="FF0000"/>
                </a:solidFill>
              </a:rPr>
              <a:t>Thursday 3.30PM</a:t>
            </a:r>
          </a:p>
        </p:txBody>
      </p:sp>
      <p:sp>
        <p:nvSpPr>
          <p:cNvPr id="110" name="TextBox 109">
            <a:extLst>
              <a:ext uri="{FF2B5EF4-FFF2-40B4-BE49-F238E27FC236}">
                <a16:creationId xmlns:a16="http://schemas.microsoft.com/office/drawing/2014/main" id="{AE3BD49E-D1B9-4088-801E-EF22461DB9E2}"/>
              </a:ext>
            </a:extLst>
          </p:cNvPr>
          <p:cNvSpPr txBox="1"/>
          <p:nvPr/>
        </p:nvSpPr>
        <p:spPr>
          <a:xfrm>
            <a:off x="4684893" y="722405"/>
            <a:ext cx="1686424" cy="369332"/>
          </a:xfrm>
          <a:prstGeom prst="rect">
            <a:avLst/>
          </a:prstGeom>
          <a:noFill/>
        </p:spPr>
        <p:txBody>
          <a:bodyPr wrap="none" rtlCol="0">
            <a:spAutoFit/>
          </a:bodyPr>
          <a:lstStyle/>
          <a:p>
            <a:r>
              <a:rPr lang="en-GB" b="1" u="sng" dirty="0"/>
              <a:t>All times in UTC</a:t>
            </a:r>
          </a:p>
        </p:txBody>
      </p:sp>
      <p:sp>
        <p:nvSpPr>
          <p:cNvPr id="91" name="TextBox 90">
            <a:extLst>
              <a:ext uri="{FF2B5EF4-FFF2-40B4-BE49-F238E27FC236}">
                <a16:creationId xmlns:a16="http://schemas.microsoft.com/office/drawing/2014/main" id="{B1A40BD7-C822-4E09-86D4-8FEB4410549F}"/>
              </a:ext>
            </a:extLst>
          </p:cNvPr>
          <p:cNvSpPr txBox="1"/>
          <p:nvPr/>
        </p:nvSpPr>
        <p:spPr>
          <a:xfrm>
            <a:off x="6799187" y="1685827"/>
            <a:ext cx="1093441" cy="307777"/>
          </a:xfrm>
          <a:prstGeom prst="rect">
            <a:avLst/>
          </a:prstGeom>
          <a:noFill/>
        </p:spPr>
        <p:txBody>
          <a:bodyPr wrap="none" rtlCol="0">
            <a:spAutoFit/>
          </a:bodyPr>
          <a:lstStyle/>
          <a:p>
            <a:pPr algn="ctr"/>
            <a:r>
              <a:rPr lang="en-GB" sz="1400" dirty="0">
                <a:solidFill>
                  <a:srgbClr val="FF0000"/>
                </a:solidFill>
              </a:rPr>
              <a:t>Sunday 9PM</a:t>
            </a:r>
          </a:p>
        </p:txBody>
      </p:sp>
      <p:sp>
        <p:nvSpPr>
          <p:cNvPr id="93" name="Title 1">
            <a:extLst>
              <a:ext uri="{FF2B5EF4-FFF2-40B4-BE49-F238E27FC236}">
                <a16:creationId xmlns:a16="http://schemas.microsoft.com/office/drawing/2014/main" id="{0C4754DB-467D-4160-B2B2-E0555BCA7E35}"/>
              </a:ext>
            </a:extLst>
          </p:cNvPr>
          <p:cNvSpPr txBox="1">
            <a:spLocks/>
          </p:cNvSpPr>
          <p:nvPr/>
        </p:nvSpPr>
        <p:spPr>
          <a:xfrm>
            <a:off x="316677" y="77440"/>
            <a:ext cx="10515600" cy="948003"/>
          </a:xfrm>
          <a:prstGeom prst="rect">
            <a:avLst/>
          </a:prstGeom>
        </p:spPr>
        <p:txBody>
          <a:bodyPr vert="horz" lIns="91440" tIns="45720" rIns="91440" bIns="45720" rtlCol="0" anchor="ctr">
            <a:normAutofit/>
          </a:bodyPr>
          <a:lstStyle>
            <a:defPPr>
              <a:defRPr lang="nl-NL"/>
            </a:defPPr>
            <a:lvl1pPr>
              <a:lnSpc>
                <a:spcPct val="90000"/>
              </a:lnSpc>
              <a:spcBef>
                <a:spcPct val="0"/>
              </a:spcBef>
              <a:buNone/>
              <a:defRPr sz="4400" b="1">
                <a:latin typeface="+mj-lt"/>
                <a:ea typeface="+mj-ea"/>
                <a:cs typeface="+mj-cs"/>
              </a:defRPr>
            </a:lvl1pPr>
          </a:lstStyle>
          <a:p>
            <a:pPr algn="ctr"/>
            <a:r>
              <a:rPr lang="en-GB" sz="3600" dirty="0"/>
              <a:t>SA1#99e </a:t>
            </a:r>
            <a:r>
              <a:rPr lang="en-US" sz="3600" dirty="0"/>
              <a:t>timeline</a:t>
            </a:r>
          </a:p>
        </p:txBody>
      </p:sp>
      <p:sp>
        <p:nvSpPr>
          <p:cNvPr id="75" name="TextBox 74">
            <a:extLst>
              <a:ext uri="{FF2B5EF4-FFF2-40B4-BE49-F238E27FC236}">
                <a16:creationId xmlns:a16="http://schemas.microsoft.com/office/drawing/2014/main" id="{26FC2586-E025-43D7-ABC6-DF3395202DEA}"/>
              </a:ext>
            </a:extLst>
          </p:cNvPr>
          <p:cNvSpPr txBox="1"/>
          <p:nvPr/>
        </p:nvSpPr>
        <p:spPr>
          <a:xfrm>
            <a:off x="8673249" y="559119"/>
            <a:ext cx="1157689" cy="253916"/>
          </a:xfrm>
          <a:prstGeom prst="rect">
            <a:avLst/>
          </a:prstGeom>
          <a:noFill/>
        </p:spPr>
        <p:txBody>
          <a:bodyPr wrap="none" rtlCol="0">
            <a:spAutoFit/>
          </a:bodyPr>
          <a:lstStyle/>
          <a:p>
            <a:r>
              <a:rPr lang="en-GB" sz="1050" b="1" dirty="0"/>
              <a:t>12.30PM-3.30PM</a:t>
            </a:r>
          </a:p>
        </p:txBody>
      </p:sp>
      <p:sp>
        <p:nvSpPr>
          <p:cNvPr id="76" name="TextBox 75">
            <a:extLst>
              <a:ext uri="{FF2B5EF4-FFF2-40B4-BE49-F238E27FC236}">
                <a16:creationId xmlns:a16="http://schemas.microsoft.com/office/drawing/2014/main" id="{B8395BA9-F852-4733-9897-7F2BA8A132AA}"/>
              </a:ext>
            </a:extLst>
          </p:cNvPr>
          <p:cNvSpPr txBox="1"/>
          <p:nvPr/>
        </p:nvSpPr>
        <p:spPr>
          <a:xfrm>
            <a:off x="8673249" y="706278"/>
            <a:ext cx="838691" cy="253916"/>
          </a:xfrm>
          <a:prstGeom prst="rect">
            <a:avLst/>
          </a:prstGeom>
          <a:noFill/>
        </p:spPr>
        <p:txBody>
          <a:bodyPr wrap="none" rtlCol="0">
            <a:spAutoFit/>
          </a:bodyPr>
          <a:lstStyle/>
          <a:p>
            <a:r>
              <a:rPr lang="en-GB" sz="1050" dirty="0"/>
              <a:t>3 hours call </a:t>
            </a:r>
          </a:p>
        </p:txBody>
      </p:sp>
      <p:pic>
        <p:nvPicPr>
          <p:cNvPr id="77" name="Picture 6" descr="Phone icon 512x512px (ico, png, icns) - free download | Icons101.com">
            <a:extLst>
              <a:ext uri="{FF2B5EF4-FFF2-40B4-BE49-F238E27FC236}">
                <a16:creationId xmlns:a16="http://schemas.microsoft.com/office/drawing/2014/main" id="{AFE033FB-E046-4344-BCC9-5F5DD7722D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3947" y="433847"/>
            <a:ext cx="405535" cy="405535"/>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a:extLst>
              <a:ext uri="{FF2B5EF4-FFF2-40B4-BE49-F238E27FC236}">
                <a16:creationId xmlns:a16="http://schemas.microsoft.com/office/drawing/2014/main" id="{A2D96C0C-0ADC-4B7E-B204-ACD3C4530218}"/>
              </a:ext>
            </a:extLst>
          </p:cNvPr>
          <p:cNvSpPr txBox="1"/>
          <p:nvPr/>
        </p:nvSpPr>
        <p:spPr>
          <a:xfrm>
            <a:off x="680731" y="3509334"/>
            <a:ext cx="1006484" cy="369332"/>
          </a:xfrm>
          <a:prstGeom prst="rect">
            <a:avLst/>
          </a:prstGeom>
          <a:noFill/>
        </p:spPr>
        <p:txBody>
          <a:bodyPr wrap="square" rtlCol="0">
            <a:spAutoFit/>
          </a:bodyPr>
          <a:lstStyle/>
          <a:p>
            <a:r>
              <a:rPr lang="en-GB" dirty="0">
                <a:solidFill>
                  <a:srgbClr val="FFC000"/>
                </a:solidFill>
              </a:rPr>
              <a:t>Block A</a:t>
            </a:r>
          </a:p>
        </p:txBody>
      </p:sp>
      <p:sp>
        <p:nvSpPr>
          <p:cNvPr id="106" name="TextBox 105">
            <a:extLst>
              <a:ext uri="{FF2B5EF4-FFF2-40B4-BE49-F238E27FC236}">
                <a16:creationId xmlns:a16="http://schemas.microsoft.com/office/drawing/2014/main" id="{7B03AA28-6AC4-4AB1-BCCF-D6333107C563}"/>
              </a:ext>
            </a:extLst>
          </p:cNvPr>
          <p:cNvSpPr txBox="1"/>
          <p:nvPr/>
        </p:nvSpPr>
        <p:spPr>
          <a:xfrm>
            <a:off x="648374" y="4299847"/>
            <a:ext cx="997545" cy="369332"/>
          </a:xfrm>
          <a:prstGeom prst="rect">
            <a:avLst/>
          </a:prstGeom>
          <a:noFill/>
        </p:spPr>
        <p:txBody>
          <a:bodyPr wrap="square" rtlCol="0">
            <a:spAutoFit/>
          </a:bodyPr>
          <a:lstStyle/>
          <a:p>
            <a:r>
              <a:rPr lang="en-GB" dirty="0">
                <a:solidFill>
                  <a:srgbClr val="7030A0"/>
                </a:solidFill>
              </a:rPr>
              <a:t>Block B</a:t>
            </a:r>
          </a:p>
        </p:txBody>
      </p:sp>
      <p:sp>
        <p:nvSpPr>
          <p:cNvPr id="126" name="TextBox 125">
            <a:extLst>
              <a:ext uri="{FF2B5EF4-FFF2-40B4-BE49-F238E27FC236}">
                <a16:creationId xmlns:a16="http://schemas.microsoft.com/office/drawing/2014/main" id="{F69C481D-240D-47F0-98B7-ABC33A1DBF04}"/>
              </a:ext>
            </a:extLst>
          </p:cNvPr>
          <p:cNvSpPr txBox="1"/>
          <p:nvPr/>
        </p:nvSpPr>
        <p:spPr>
          <a:xfrm>
            <a:off x="7564196" y="2077914"/>
            <a:ext cx="657552" cy="430887"/>
          </a:xfrm>
          <a:prstGeom prst="rect">
            <a:avLst/>
          </a:prstGeom>
          <a:solidFill>
            <a:schemeClr val="bg1"/>
          </a:solidFill>
        </p:spPr>
        <p:txBody>
          <a:bodyPr wrap="none" rtlCol="0">
            <a:spAutoFit/>
          </a:bodyPr>
          <a:lstStyle/>
          <a:p>
            <a:pPr algn="ctr"/>
            <a:r>
              <a:rPr lang="en-GB" sz="1100" dirty="0"/>
              <a:t>Monday</a:t>
            </a:r>
          </a:p>
          <a:p>
            <a:pPr algn="ctr"/>
            <a:r>
              <a:rPr lang="en-GB" sz="1100" dirty="0"/>
              <a:t>29 Aug</a:t>
            </a:r>
          </a:p>
        </p:txBody>
      </p:sp>
      <p:sp>
        <p:nvSpPr>
          <p:cNvPr id="134" name="TextBox 133">
            <a:extLst>
              <a:ext uri="{FF2B5EF4-FFF2-40B4-BE49-F238E27FC236}">
                <a16:creationId xmlns:a16="http://schemas.microsoft.com/office/drawing/2014/main" id="{184C31D0-663E-4B2D-AF8C-69EBE22E4756}"/>
              </a:ext>
            </a:extLst>
          </p:cNvPr>
          <p:cNvSpPr txBox="1"/>
          <p:nvPr/>
        </p:nvSpPr>
        <p:spPr>
          <a:xfrm>
            <a:off x="5214447" y="1685827"/>
            <a:ext cx="1139927" cy="307777"/>
          </a:xfrm>
          <a:prstGeom prst="rect">
            <a:avLst/>
          </a:prstGeom>
          <a:noFill/>
        </p:spPr>
        <p:txBody>
          <a:bodyPr wrap="square" rtlCol="0">
            <a:spAutoFit/>
          </a:bodyPr>
          <a:lstStyle/>
          <a:p>
            <a:pPr algn="ctr"/>
            <a:r>
              <a:rPr lang="en-GB" sz="1400" dirty="0">
                <a:solidFill>
                  <a:srgbClr val="FF0000"/>
                </a:solidFill>
              </a:rPr>
              <a:t>Friday 9PM</a:t>
            </a:r>
          </a:p>
        </p:txBody>
      </p:sp>
      <p:sp>
        <p:nvSpPr>
          <p:cNvPr id="117" name="TextBox 116">
            <a:extLst>
              <a:ext uri="{FF2B5EF4-FFF2-40B4-BE49-F238E27FC236}">
                <a16:creationId xmlns:a16="http://schemas.microsoft.com/office/drawing/2014/main" id="{BB296699-35C7-4E9B-9679-8EA70A4BC046}"/>
              </a:ext>
            </a:extLst>
          </p:cNvPr>
          <p:cNvSpPr txBox="1"/>
          <p:nvPr/>
        </p:nvSpPr>
        <p:spPr>
          <a:xfrm>
            <a:off x="1813646" y="2077914"/>
            <a:ext cx="676788" cy="430887"/>
          </a:xfrm>
          <a:prstGeom prst="rect">
            <a:avLst/>
          </a:prstGeom>
          <a:noFill/>
        </p:spPr>
        <p:txBody>
          <a:bodyPr wrap="none" rtlCol="0">
            <a:spAutoFit/>
          </a:bodyPr>
          <a:lstStyle/>
          <a:p>
            <a:r>
              <a:rPr lang="en-GB" sz="1100" dirty="0"/>
              <a:t>Monday</a:t>
            </a:r>
          </a:p>
          <a:p>
            <a:r>
              <a:rPr lang="en-GB" sz="1100" dirty="0"/>
              <a:t>22 Aug</a:t>
            </a:r>
          </a:p>
        </p:txBody>
      </p:sp>
      <p:sp>
        <p:nvSpPr>
          <p:cNvPr id="168" name="TextBox 167">
            <a:extLst>
              <a:ext uri="{FF2B5EF4-FFF2-40B4-BE49-F238E27FC236}">
                <a16:creationId xmlns:a16="http://schemas.microsoft.com/office/drawing/2014/main" id="{1E9F5834-5F6F-4E05-91A2-EADFC343F43D}"/>
              </a:ext>
            </a:extLst>
          </p:cNvPr>
          <p:cNvSpPr txBox="1"/>
          <p:nvPr/>
        </p:nvSpPr>
        <p:spPr>
          <a:xfrm>
            <a:off x="10006393" y="2095695"/>
            <a:ext cx="556563" cy="276999"/>
          </a:xfrm>
          <a:prstGeom prst="rect">
            <a:avLst/>
          </a:prstGeom>
          <a:noFill/>
        </p:spPr>
        <p:txBody>
          <a:bodyPr wrap="none" rtlCol="0">
            <a:spAutoFit/>
          </a:bodyPr>
          <a:lstStyle/>
          <a:p>
            <a:r>
              <a:rPr lang="en-GB" sz="1200" dirty="0"/>
              <a:t>4 Mar</a:t>
            </a:r>
          </a:p>
        </p:txBody>
      </p:sp>
      <p:cxnSp>
        <p:nvCxnSpPr>
          <p:cNvPr id="81" name="Straight Connector 80">
            <a:extLst>
              <a:ext uri="{FF2B5EF4-FFF2-40B4-BE49-F238E27FC236}">
                <a16:creationId xmlns:a16="http://schemas.microsoft.com/office/drawing/2014/main" id="{F7BF1E1B-8024-4F77-BB7C-12F0DF91C21F}"/>
              </a:ext>
            </a:extLst>
          </p:cNvPr>
          <p:cNvCxnSpPr>
            <a:cxnSpLocks/>
          </p:cNvCxnSpPr>
          <p:nvPr/>
        </p:nvCxnSpPr>
        <p:spPr>
          <a:xfrm>
            <a:off x="2556949" y="2554416"/>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4B57AFF1-7735-4F69-8CC8-0DACE93B322D}"/>
              </a:ext>
            </a:extLst>
          </p:cNvPr>
          <p:cNvCxnSpPr>
            <a:cxnSpLocks/>
          </p:cNvCxnSpPr>
          <p:nvPr/>
        </p:nvCxnSpPr>
        <p:spPr>
          <a:xfrm>
            <a:off x="4100187" y="3421626"/>
            <a:ext cx="0" cy="1442334"/>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a:extLst>
              <a:ext uri="{FF2B5EF4-FFF2-40B4-BE49-F238E27FC236}">
                <a16:creationId xmlns:a16="http://schemas.microsoft.com/office/drawing/2014/main" id="{549A8E03-36AF-4A90-8078-50B0C3EBF80B}"/>
              </a:ext>
            </a:extLst>
          </p:cNvPr>
          <p:cNvCxnSpPr>
            <a:cxnSpLocks/>
            <a:stCxn id="134" idx="2"/>
          </p:cNvCxnSpPr>
          <p:nvPr/>
        </p:nvCxnSpPr>
        <p:spPr>
          <a:xfrm>
            <a:off x="5784411" y="1993604"/>
            <a:ext cx="0" cy="295630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1332C9F2-B6E2-4E2C-AC1F-46C040BA5087}"/>
              </a:ext>
            </a:extLst>
          </p:cNvPr>
          <p:cNvSpPr txBox="1"/>
          <p:nvPr/>
        </p:nvSpPr>
        <p:spPr>
          <a:xfrm>
            <a:off x="9207709" y="2077914"/>
            <a:ext cx="857927" cy="430887"/>
          </a:xfrm>
          <a:prstGeom prst="rect">
            <a:avLst/>
          </a:prstGeom>
          <a:solidFill>
            <a:schemeClr val="bg1"/>
          </a:solidFill>
        </p:spPr>
        <p:txBody>
          <a:bodyPr wrap="none" rtlCol="0">
            <a:spAutoFit/>
          </a:bodyPr>
          <a:lstStyle/>
          <a:p>
            <a:pPr algn="ctr"/>
            <a:r>
              <a:rPr lang="en-GB" sz="1100" dirty="0"/>
              <a:t>Wednesday</a:t>
            </a:r>
          </a:p>
          <a:p>
            <a:pPr algn="ctr"/>
            <a:r>
              <a:rPr lang="en-GB" sz="1100" dirty="0"/>
              <a:t>31 Aug</a:t>
            </a:r>
          </a:p>
        </p:txBody>
      </p:sp>
      <p:sp>
        <p:nvSpPr>
          <p:cNvPr id="37" name="TextBox 36">
            <a:extLst>
              <a:ext uri="{FF2B5EF4-FFF2-40B4-BE49-F238E27FC236}">
                <a16:creationId xmlns:a16="http://schemas.microsoft.com/office/drawing/2014/main" id="{56AE5062-1727-45A7-8419-2AFD7D070A78}"/>
              </a:ext>
            </a:extLst>
          </p:cNvPr>
          <p:cNvSpPr txBox="1"/>
          <p:nvPr/>
        </p:nvSpPr>
        <p:spPr>
          <a:xfrm>
            <a:off x="10070436" y="2077914"/>
            <a:ext cx="710451" cy="430887"/>
          </a:xfrm>
          <a:prstGeom prst="rect">
            <a:avLst/>
          </a:prstGeom>
          <a:solidFill>
            <a:schemeClr val="bg1"/>
          </a:solidFill>
        </p:spPr>
        <p:txBody>
          <a:bodyPr wrap="none" rtlCol="0">
            <a:spAutoFit/>
          </a:bodyPr>
          <a:lstStyle/>
          <a:p>
            <a:pPr algn="ctr"/>
            <a:r>
              <a:rPr lang="en-GB" sz="1100" dirty="0"/>
              <a:t>Thursday</a:t>
            </a:r>
          </a:p>
          <a:p>
            <a:pPr algn="ctr"/>
            <a:r>
              <a:rPr lang="en-GB" sz="1100" dirty="0"/>
              <a:t>1 Sep</a:t>
            </a:r>
          </a:p>
        </p:txBody>
      </p:sp>
      <p:sp>
        <p:nvSpPr>
          <p:cNvPr id="31" name="TextBox 30">
            <a:extLst>
              <a:ext uri="{FF2B5EF4-FFF2-40B4-BE49-F238E27FC236}">
                <a16:creationId xmlns:a16="http://schemas.microsoft.com/office/drawing/2014/main" id="{319780DD-83B4-473C-8877-2484E0079727}"/>
              </a:ext>
            </a:extLst>
          </p:cNvPr>
          <p:cNvSpPr txBox="1"/>
          <p:nvPr/>
        </p:nvSpPr>
        <p:spPr>
          <a:xfrm>
            <a:off x="5128817" y="2077914"/>
            <a:ext cx="582211" cy="430887"/>
          </a:xfrm>
          <a:prstGeom prst="rect">
            <a:avLst/>
          </a:prstGeom>
          <a:solidFill>
            <a:schemeClr val="bg1"/>
          </a:solidFill>
        </p:spPr>
        <p:txBody>
          <a:bodyPr wrap="none" rtlCol="0">
            <a:spAutoFit/>
          </a:bodyPr>
          <a:lstStyle/>
          <a:p>
            <a:r>
              <a:rPr lang="en-GB" sz="1100" dirty="0"/>
              <a:t>Friday</a:t>
            </a:r>
          </a:p>
          <a:p>
            <a:r>
              <a:rPr lang="en-GB" sz="1100" dirty="0"/>
              <a:t>26 Aug</a:t>
            </a:r>
          </a:p>
        </p:txBody>
      </p:sp>
      <p:cxnSp>
        <p:nvCxnSpPr>
          <p:cNvPr id="97" name="Straight Connector 96">
            <a:extLst>
              <a:ext uri="{FF2B5EF4-FFF2-40B4-BE49-F238E27FC236}">
                <a16:creationId xmlns:a16="http://schemas.microsoft.com/office/drawing/2014/main" id="{92E6EB9F-4ECF-40DF-8151-66FCBBBC4D4B}"/>
              </a:ext>
            </a:extLst>
          </p:cNvPr>
          <p:cNvCxnSpPr>
            <a:cxnSpLocks/>
          </p:cNvCxnSpPr>
          <p:nvPr/>
        </p:nvCxnSpPr>
        <p:spPr>
          <a:xfrm>
            <a:off x="1610162" y="2082472"/>
            <a:ext cx="0" cy="28700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EAD434A7-1045-429C-B972-88D19A621BB5}"/>
              </a:ext>
            </a:extLst>
          </p:cNvPr>
          <p:cNvSpPr/>
          <p:nvPr/>
        </p:nvSpPr>
        <p:spPr>
          <a:xfrm>
            <a:off x="3710094" y="5113828"/>
            <a:ext cx="719937" cy="415498"/>
          </a:xfrm>
          <a:prstGeom prst="rect">
            <a:avLst/>
          </a:prstGeom>
        </p:spPr>
        <p:txBody>
          <a:bodyPr wrap="square">
            <a:spAutoFit/>
          </a:bodyPr>
          <a:lstStyle/>
          <a:p>
            <a:pPr algn="ctr"/>
            <a:r>
              <a:rPr lang="en-US" sz="1050" b="1" dirty="0">
                <a:latin typeface="Calibri" panose="020F0502020204030204" pitchFamily="34" charset="0"/>
                <a:ea typeface="Calibri" panose="020F0502020204030204" pitchFamily="34" charset="0"/>
                <a:cs typeface="Times New Roman" panose="02020603050405020304" pitchFamily="18" charset="0"/>
              </a:rPr>
              <a:t>Start </a:t>
            </a:r>
          </a:p>
          <a:p>
            <a:pPr algn="ctr"/>
            <a:r>
              <a:rPr lang="en-US" sz="1050" b="1" dirty="0">
                <a:latin typeface="Calibri" panose="020F0502020204030204" pitchFamily="34" charset="0"/>
                <a:ea typeface="Calibri" panose="020F0502020204030204" pitchFamily="34" charset="0"/>
                <a:cs typeface="Times New Roman" panose="02020603050405020304" pitchFamily="18" charset="0"/>
              </a:rPr>
              <a:t>Block B</a:t>
            </a:r>
            <a:endParaRPr lang="en-GB" sz="1050" b="1" dirty="0"/>
          </a:p>
        </p:txBody>
      </p:sp>
      <p:sp>
        <p:nvSpPr>
          <p:cNvPr id="142" name="Rectangle 141">
            <a:extLst>
              <a:ext uri="{FF2B5EF4-FFF2-40B4-BE49-F238E27FC236}">
                <a16:creationId xmlns:a16="http://schemas.microsoft.com/office/drawing/2014/main" id="{0AF74489-1F5C-41F8-BE72-9CE7C1BD231E}"/>
              </a:ext>
            </a:extLst>
          </p:cNvPr>
          <p:cNvSpPr/>
          <p:nvPr/>
        </p:nvSpPr>
        <p:spPr>
          <a:xfrm>
            <a:off x="973662" y="4936685"/>
            <a:ext cx="1241571" cy="415498"/>
          </a:xfrm>
          <a:prstGeom prst="rect">
            <a:avLst/>
          </a:prstGeom>
        </p:spPr>
        <p:txBody>
          <a:bodyPr wrap="square">
            <a:spAutoFit/>
          </a:bodyPr>
          <a:lstStyle/>
          <a:p>
            <a:pPr algn="ctr"/>
            <a:r>
              <a:rPr lang="en-US" sz="1050" b="1" dirty="0">
                <a:latin typeface="Calibri" panose="020F0502020204030204" pitchFamily="34" charset="0"/>
                <a:ea typeface="Calibri" panose="020F0502020204030204" pitchFamily="34" charset="0"/>
                <a:cs typeface="Times New Roman" panose="02020603050405020304" pitchFamily="18" charset="0"/>
              </a:rPr>
              <a:t>Start</a:t>
            </a:r>
          </a:p>
          <a:p>
            <a:pPr algn="ctr"/>
            <a:r>
              <a:rPr lang="en-US" sz="1050" b="1" dirty="0">
                <a:latin typeface="Calibri" panose="020F0502020204030204" pitchFamily="34" charset="0"/>
                <a:ea typeface="Calibri" panose="020F0502020204030204" pitchFamily="34" charset="0"/>
                <a:cs typeface="Times New Roman" panose="02020603050405020304" pitchFamily="18" charset="0"/>
              </a:rPr>
              <a:t>Block A + Global</a:t>
            </a:r>
            <a:endParaRPr lang="en-GB" sz="1050" b="1" dirty="0"/>
          </a:p>
        </p:txBody>
      </p:sp>
      <p:sp>
        <p:nvSpPr>
          <p:cNvPr id="130" name="TextBox 129">
            <a:extLst>
              <a:ext uri="{FF2B5EF4-FFF2-40B4-BE49-F238E27FC236}">
                <a16:creationId xmlns:a16="http://schemas.microsoft.com/office/drawing/2014/main" id="{2CDA37A9-8973-44BD-846A-10628E20ACFE}"/>
              </a:ext>
            </a:extLst>
          </p:cNvPr>
          <p:cNvSpPr txBox="1"/>
          <p:nvPr/>
        </p:nvSpPr>
        <p:spPr>
          <a:xfrm>
            <a:off x="3858325" y="4926571"/>
            <a:ext cx="506870" cy="253916"/>
          </a:xfrm>
          <a:prstGeom prst="rect">
            <a:avLst/>
          </a:prstGeom>
          <a:noFill/>
        </p:spPr>
        <p:txBody>
          <a:bodyPr wrap="square" rtlCol="0">
            <a:spAutoFit/>
          </a:bodyPr>
          <a:lstStyle/>
          <a:p>
            <a:r>
              <a:rPr lang="en-GB" sz="1050" dirty="0"/>
              <a:t>9PM</a:t>
            </a:r>
          </a:p>
        </p:txBody>
      </p:sp>
      <p:sp>
        <p:nvSpPr>
          <p:cNvPr id="167" name="TextBox 166">
            <a:extLst>
              <a:ext uri="{FF2B5EF4-FFF2-40B4-BE49-F238E27FC236}">
                <a16:creationId xmlns:a16="http://schemas.microsoft.com/office/drawing/2014/main" id="{154F13BE-4527-4A97-A0CD-955B74EFD050}"/>
              </a:ext>
            </a:extLst>
          </p:cNvPr>
          <p:cNvSpPr txBox="1"/>
          <p:nvPr/>
        </p:nvSpPr>
        <p:spPr>
          <a:xfrm>
            <a:off x="4643014" y="2940653"/>
            <a:ext cx="506870" cy="253916"/>
          </a:xfrm>
          <a:prstGeom prst="rect">
            <a:avLst/>
          </a:prstGeom>
          <a:noFill/>
        </p:spPr>
        <p:txBody>
          <a:bodyPr wrap="square" rtlCol="0">
            <a:spAutoFit/>
          </a:bodyPr>
          <a:lstStyle/>
          <a:p>
            <a:r>
              <a:rPr lang="en-GB" sz="1050" dirty="0"/>
              <a:t>9PM</a:t>
            </a:r>
          </a:p>
        </p:txBody>
      </p:sp>
      <p:pic>
        <p:nvPicPr>
          <p:cNvPr id="114" name="Picture 6" descr="phone icons - 451 free phone icons download (ico, png, icns) | Icons101.com">
            <a:extLst>
              <a:ext uri="{FF2B5EF4-FFF2-40B4-BE49-F238E27FC236}">
                <a16:creationId xmlns:a16="http://schemas.microsoft.com/office/drawing/2014/main" id="{829A452F-4B90-87F2-E99F-D0063DFEE7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9467" y="391638"/>
            <a:ext cx="432315" cy="393665"/>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6" descr="phone icons - 451 free phone icons download (ico, png, icns) | Icons101.com">
            <a:extLst>
              <a:ext uri="{FF2B5EF4-FFF2-40B4-BE49-F238E27FC236}">
                <a16:creationId xmlns:a16="http://schemas.microsoft.com/office/drawing/2014/main" id="{CC9DCA86-C830-D80E-60DE-AF728722A7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8242" y="535649"/>
            <a:ext cx="432315" cy="393665"/>
          </a:xfrm>
          <a:prstGeom prst="rect">
            <a:avLst/>
          </a:prstGeom>
          <a:noFill/>
          <a:extLst>
            <a:ext uri="{909E8E84-426E-40DD-AFC4-6F175D3DCCD1}">
              <a14:hiddenFill xmlns:a14="http://schemas.microsoft.com/office/drawing/2010/main">
                <a:solidFill>
                  <a:srgbClr val="FFFFFF"/>
                </a:solidFill>
              </a14:hiddenFill>
            </a:ext>
          </a:extLst>
        </p:spPr>
      </p:pic>
      <p:sp>
        <p:nvSpPr>
          <p:cNvPr id="124" name="TextBox 123">
            <a:extLst>
              <a:ext uri="{FF2B5EF4-FFF2-40B4-BE49-F238E27FC236}">
                <a16:creationId xmlns:a16="http://schemas.microsoft.com/office/drawing/2014/main" id="{730BB3EB-CBA7-A50B-C9F4-2E3D3A36C01E}"/>
              </a:ext>
            </a:extLst>
          </p:cNvPr>
          <p:cNvSpPr txBox="1"/>
          <p:nvPr/>
        </p:nvSpPr>
        <p:spPr>
          <a:xfrm>
            <a:off x="10742037" y="531387"/>
            <a:ext cx="1180131" cy="253916"/>
          </a:xfrm>
          <a:prstGeom prst="rect">
            <a:avLst/>
          </a:prstGeom>
          <a:noFill/>
        </p:spPr>
        <p:txBody>
          <a:bodyPr wrap="square" rtlCol="0">
            <a:spAutoFit/>
          </a:bodyPr>
          <a:lstStyle/>
          <a:p>
            <a:r>
              <a:rPr lang="en-GB" sz="1050" b="1" dirty="0"/>
              <a:t>   1.00PM-3.00PM</a:t>
            </a:r>
          </a:p>
        </p:txBody>
      </p:sp>
      <p:sp>
        <p:nvSpPr>
          <p:cNvPr id="127" name="TextBox 126">
            <a:extLst>
              <a:ext uri="{FF2B5EF4-FFF2-40B4-BE49-F238E27FC236}">
                <a16:creationId xmlns:a16="http://schemas.microsoft.com/office/drawing/2014/main" id="{16F8D53E-77F6-8F26-9555-9275DCA35158}"/>
              </a:ext>
            </a:extLst>
          </p:cNvPr>
          <p:cNvSpPr txBox="1"/>
          <p:nvPr/>
        </p:nvSpPr>
        <p:spPr>
          <a:xfrm>
            <a:off x="10832277" y="686077"/>
            <a:ext cx="861133" cy="253916"/>
          </a:xfrm>
          <a:prstGeom prst="rect">
            <a:avLst/>
          </a:prstGeom>
          <a:noFill/>
        </p:spPr>
        <p:txBody>
          <a:bodyPr wrap="square" rtlCol="0">
            <a:spAutoFit/>
          </a:bodyPr>
          <a:lstStyle/>
          <a:p>
            <a:r>
              <a:rPr lang="en-GB" sz="1050" dirty="0"/>
              <a:t>2 hours calls</a:t>
            </a:r>
          </a:p>
        </p:txBody>
      </p:sp>
      <p:sp>
        <p:nvSpPr>
          <p:cNvPr id="146" name="TextBox 145">
            <a:extLst>
              <a:ext uri="{FF2B5EF4-FFF2-40B4-BE49-F238E27FC236}">
                <a16:creationId xmlns:a16="http://schemas.microsoft.com/office/drawing/2014/main" id="{4799C6B6-E1AF-4A30-88B8-0CD3CC616E8E}"/>
              </a:ext>
            </a:extLst>
          </p:cNvPr>
          <p:cNvSpPr txBox="1"/>
          <p:nvPr/>
        </p:nvSpPr>
        <p:spPr>
          <a:xfrm>
            <a:off x="4969380" y="2942930"/>
            <a:ext cx="447558" cy="253916"/>
          </a:xfrm>
          <a:prstGeom prst="rect">
            <a:avLst/>
          </a:prstGeom>
          <a:noFill/>
        </p:spPr>
        <p:txBody>
          <a:bodyPr wrap="none" rtlCol="0">
            <a:spAutoFit/>
          </a:bodyPr>
          <a:lstStyle/>
          <a:p>
            <a:r>
              <a:rPr lang="en-GB" sz="1050" dirty="0"/>
              <a:t>9AM</a:t>
            </a:r>
          </a:p>
        </p:txBody>
      </p:sp>
      <p:sp>
        <p:nvSpPr>
          <p:cNvPr id="159" name="TextBox 158">
            <a:extLst>
              <a:ext uri="{FF2B5EF4-FFF2-40B4-BE49-F238E27FC236}">
                <a16:creationId xmlns:a16="http://schemas.microsoft.com/office/drawing/2014/main" id="{4610BC6C-DDFC-7AD9-A597-62909831546E}"/>
              </a:ext>
            </a:extLst>
          </p:cNvPr>
          <p:cNvSpPr txBox="1"/>
          <p:nvPr/>
        </p:nvSpPr>
        <p:spPr>
          <a:xfrm>
            <a:off x="656150" y="3868211"/>
            <a:ext cx="907178" cy="369332"/>
          </a:xfrm>
          <a:prstGeom prst="rect">
            <a:avLst/>
          </a:prstGeom>
          <a:noFill/>
        </p:spPr>
        <p:txBody>
          <a:bodyPr wrap="square" rtlCol="0">
            <a:spAutoFit/>
          </a:bodyPr>
          <a:lstStyle/>
          <a:p>
            <a:r>
              <a:rPr lang="en-GB" dirty="0">
                <a:solidFill>
                  <a:schemeClr val="bg1">
                    <a:lumMod val="50000"/>
                  </a:schemeClr>
                </a:solidFill>
              </a:rPr>
              <a:t>Global</a:t>
            </a:r>
          </a:p>
        </p:txBody>
      </p:sp>
      <p:pic>
        <p:nvPicPr>
          <p:cNvPr id="96" name="Picture 6" descr="Phone icon 512x512px (ico, png, icns) - free download | Icons101.com">
            <a:extLst>
              <a:ext uri="{FF2B5EF4-FFF2-40B4-BE49-F238E27FC236}">
                <a16:creationId xmlns:a16="http://schemas.microsoft.com/office/drawing/2014/main" id="{004469D8-955F-4390-BF69-D1B504CD66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0101" y="3643190"/>
            <a:ext cx="473043" cy="504057"/>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A0C5D6B3-B02E-F4DB-E3B1-18DEB55C190F}"/>
              </a:ext>
            </a:extLst>
          </p:cNvPr>
          <p:cNvGrpSpPr/>
          <p:nvPr/>
        </p:nvGrpSpPr>
        <p:grpSpPr>
          <a:xfrm>
            <a:off x="2663288" y="3433423"/>
            <a:ext cx="528261" cy="460143"/>
            <a:chOff x="1648601" y="2917302"/>
            <a:chExt cx="569249" cy="531982"/>
          </a:xfrm>
        </p:grpSpPr>
        <p:pic>
          <p:nvPicPr>
            <p:cNvPr id="153" name="Picture 6" descr="phone icons - 451 free phone icons download (ico, png, icns) | Icons101.com">
              <a:extLst>
                <a:ext uri="{FF2B5EF4-FFF2-40B4-BE49-F238E27FC236}">
                  <a16:creationId xmlns:a16="http://schemas.microsoft.com/office/drawing/2014/main" id="{70FD6583-F9F0-1F8F-195F-3265F278CB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601" y="2917302"/>
              <a:ext cx="416849" cy="379582"/>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6" descr="phone icons - 451 free phone icons download (ico, png, icns) | Icons101.com">
              <a:extLst>
                <a:ext uri="{FF2B5EF4-FFF2-40B4-BE49-F238E27FC236}">
                  <a16:creationId xmlns:a16="http://schemas.microsoft.com/office/drawing/2014/main" id="{BE1B6323-63CC-6557-CEC9-74CC114D82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001" y="3069702"/>
              <a:ext cx="416849" cy="379582"/>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162" name="Straight Connector 161">
            <a:extLst>
              <a:ext uri="{FF2B5EF4-FFF2-40B4-BE49-F238E27FC236}">
                <a16:creationId xmlns:a16="http://schemas.microsoft.com/office/drawing/2014/main" id="{C2816FA3-1761-9BBB-337B-8ED3BFC6B21D}"/>
              </a:ext>
            </a:extLst>
          </p:cNvPr>
          <p:cNvCxnSpPr>
            <a:cxnSpLocks/>
          </p:cNvCxnSpPr>
          <p:nvPr/>
        </p:nvCxnSpPr>
        <p:spPr>
          <a:xfrm>
            <a:off x="3287485" y="2512137"/>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78164072-1C3A-E0AA-F582-5E3F7914C502}"/>
              </a:ext>
            </a:extLst>
          </p:cNvPr>
          <p:cNvCxnSpPr>
            <a:cxnSpLocks/>
          </p:cNvCxnSpPr>
          <p:nvPr/>
        </p:nvCxnSpPr>
        <p:spPr>
          <a:xfrm>
            <a:off x="5037628" y="2492472"/>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2" name="Straight Connector 171">
            <a:extLst>
              <a:ext uri="{FF2B5EF4-FFF2-40B4-BE49-F238E27FC236}">
                <a16:creationId xmlns:a16="http://schemas.microsoft.com/office/drawing/2014/main" id="{6474F492-36FB-8839-9C97-5FE43DA25A4C}"/>
              </a:ext>
            </a:extLst>
          </p:cNvPr>
          <p:cNvCxnSpPr>
            <a:cxnSpLocks/>
          </p:cNvCxnSpPr>
          <p:nvPr/>
        </p:nvCxnSpPr>
        <p:spPr>
          <a:xfrm>
            <a:off x="8320619" y="2495423"/>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481F295C-DC3F-E468-F57C-588BF869DE0D}"/>
              </a:ext>
            </a:extLst>
          </p:cNvPr>
          <p:cNvCxnSpPr>
            <a:cxnSpLocks/>
          </p:cNvCxnSpPr>
          <p:nvPr/>
        </p:nvCxnSpPr>
        <p:spPr>
          <a:xfrm>
            <a:off x="9186841" y="2559332"/>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1E95F12C-02CF-250C-C3D9-403A29EE34A5}"/>
              </a:ext>
            </a:extLst>
          </p:cNvPr>
          <p:cNvCxnSpPr>
            <a:cxnSpLocks/>
          </p:cNvCxnSpPr>
          <p:nvPr/>
        </p:nvCxnSpPr>
        <p:spPr>
          <a:xfrm>
            <a:off x="10106156" y="2546551"/>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8F87195A-D251-11CD-6273-58A1D904C93A}"/>
              </a:ext>
            </a:extLst>
          </p:cNvPr>
          <p:cNvCxnSpPr>
            <a:cxnSpLocks/>
          </p:cNvCxnSpPr>
          <p:nvPr/>
        </p:nvCxnSpPr>
        <p:spPr>
          <a:xfrm>
            <a:off x="10854391" y="2569164"/>
            <a:ext cx="0" cy="22598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C0040961-B036-36ED-3987-B8C6C7F0C95B}"/>
              </a:ext>
            </a:extLst>
          </p:cNvPr>
          <p:cNvCxnSpPr>
            <a:cxnSpLocks/>
          </p:cNvCxnSpPr>
          <p:nvPr/>
        </p:nvCxnSpPr>
        <p:spPr>
          <a:xfrm>
            <a:off x="4212701" y="2505255"/>
            <a:ext cx="0" cy="2259801"/>
          </a:xfrm>
          <a:prstGeom prst="line">
            <a:avLst/>
          </a:prstGeom>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5EBCA094-F288-C4DC-2A10-9FD21A294382}"/>
              </a:ext>
            </a:extLst>
          </p:cNvPr>
          <p:cNvSpPr txBox="1"/>
          <p:nvPr/>
        </p:nvSpPr>
        <p:spPr>
          <a:xfrm>
            <a:off x="9337694" y="4127580"/>
            <a:ext cx="820995" cy="307777"/>
          </a:xfrm>
          <a:prstGeom prst="rect">
            <a:avLst/>
          </a:prstGeom>
          <a:noFill/>
          <a:ln>
            <a:solidFill>
              <a:schemeClr val="tx1"/>
            </a:solidFill>
          </a:ln>
        </p:spPr>
        <p:txBody>
          <a:bodyPr wrap="square" rtlCol="0">
            <a:spAutoFit/>
          </a:bodyPr>
          <a:lstStyle/>
          <a:p>
            <a:pPr algn="ctr"/>
            <a:r>
              <a:rPr lang="en-GB" sz="700" b="1" dirty="0"/>
              <a:t>Approval day</a:t>
            </a:r>
          </a:p>
          <a:p>
            <a:pPr algn="ctr"/>
            <a:r>
              <a:rPr lang="en-GB" sz="700" b="1" dirty="0"/>
              <a:t>Block B + </a:t>
            </a:r>
            <a:r>
              <a:rPr lang="en-GB" sz="700" b="1" dirty="0" err="1"/>
              <a:t>Glb</a:t>
            </a:r>
            <a:endParaRPr lang="en-GB" sz="700" b="1" dirty="0"/>
          </a:p>
        </p:txBody>
      </p:sp>
      <p:cxnSp>
        <p:nvCxnSpPr>
          <p:cNvPr id="193" name="Straight Connector 192">
            <a:extLst>
              <a:ext uri="{FF2B5EF4-FFF2-40B4-BE49-F238E27FC236}">
                <a16:creationId xmlns:a16="http://schemas.microsoft.com/office/drawing/2014/main" id="{2F98C774-C17B-DEA1-8B8F-EC2F4975ADCB}"/>
              </a:ext>
            </a:extLst>
          </p:cNvPr>
          <p:cNvCxnSpPr>
            <a:cxnSpLocks/>
          </p:cNvCxnSpPr>
          <p:nvPr/>
        </p:nvCxnSpPr>
        <p:spPr>
          <a:xfrm>
            <a:off x="7372849" y="2063791"/>
            <a:ext cx="0" cy="28700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889358F6-AABB-5708-FD31-8638051E2AB0}"/>
              </a:ext>
            </a:extLst>
          </p:cNvPr>
          <p:cNvCxnSpPr>
            <a:cxnSpLocks/>
          </p:cNvCxnSpPr>
          <p:nvPr/>
        </p:nvCxnSpPr>
        <p:spPr>
          <a:xfrm>
            <a:off x="10728598" y="2009714"/>
            <a:ext cx="0" cy="287007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96" name="TextBox 195">
            <a:extLst>
              <a:ext uri="{FF2B5EF4-FFF2-40B4-BE49-F238E27FC236}">
                <a16:creationId xmlns:a16="http://schemas.microsoft.com/office/drawing/2014/main" id="{35531D3F-8362-AA94-A8C4-AB43EAFB7CE7}"/>
              </a:ext>
            </a:extLst>
          </p:cNvPr>
          <p:cNvSpPr txBox="1"/>
          <p:nvPr/>
        </p:nvSpPr>
        <p:spPr>
          <a:xfrm rot="16200000">
            <a:off x="4786851" y="3505700"/>
            <a:ext cx="546719" cy="307777"/>
          </a:xfrm>
          <a:prstGeom prst="rect">
            <a:avLst/>
          </a:prstGeom>
          <a:noFill/>
          <a:ln>
            <a:solidFill>
              <a:schemeClr val="tx1"/>
            </a:solidFill>
          </a:ln>
        </p:spPr>
        <p:txBody>
          <a:bodyPr wrap="square" rtlCol="0">
            <a:spAutoFit/>
          </a:bodyPr>
          <a:lstStyle/>
          <a:p>
            <a:pPr algn="ctr"/>
            <a:r>
              <a:rPr lang="en-GB" sz="700" b="1" dirty="0"/>
              <a:t>Final ver.</a:t>
            </a:r>
          </a:p>
          <a:p>
            <a:pPr algn="ctr"/>
            <a:r>
              <a:rPr lang="en-GB" sz="700" b="1" dirty="0"/>
              <a:t>Block A</a:t>
            </a:r>
          </a:p>
        </p:txBody>
      </p:sp>
      <p:sp>
        <p:nvSpPr>
          <p:cNvPr id="199" name="TextBox 198">
            <a:extLst>
              <a:ext uri="{FF2B5EF4-FFF2-40B4-BE49-F238E27FC236}">
                <a16:creationId xmlns:a16="http://schemas.microsoft.com/office/drawing/2014/main" id="{2869A6FE-5D10-1DD8-837D-C114F65CD96F}"/>
              </a:ext>
            </a:extLst>
          </p:cNvPr>
          <p:cNvSpPr txBox="1"/>
          <p:nvPr/>
        </p:nvSpPr>
        <p:spPr>
          <a:xfrm>
            <a:off x="8730284" y="5069334"/>
            <a:ext cx="506870" cy="253916"/>
          </a:xfrm>
          <a:prstGeom prst="rect">
            <a:avLst/>
          </a:prstGeom>
          <a:noFill/>
        </p:spPr>
        <p:txBody>
          <a:bodyPr wrap="square" rtlCol="0">
            <a:spAutoFit/>
          </a:bodyPr>
          <a:lstStyle/>
          <a:p>
            <a:r>
              <a:rPr lang="en-GB" sz="1050" dirty="0"/>
              <a:t>9PM</a:t>
            </a:r>
          </a:p>
        </p:txBody>
      </p:sp>
      <p:sp>
        <p:nvSpPr>
          <p:cNvPr id="200" name="TextBox 199">
            <a:extLst>
              <a:ext uri="{FF2B5EF4-FFF2-40B4-BE49-F238E27FC236}">
                <a16:creationId xmlns:a16="http://schemas.microsoft.com/office/drawing/2014/main" id="{284573C5-39F8-1327-FEA9-A50295DE6258}"/>
              </a:ext>
            </a:extLst>
          </p:cNvPr>
          <p:cNvSpPr txBox="1"/>
          <p:nvPr/>
        </p:nvSpPr>
        <p:spPr>
          <a:xfrm>
            <a:off x="9109743" y="5077510"/>
            <a:ext cx="478016" cy="253916"/>
          </a:xfrm>
          <a:prstGeom prst="rect">
            <a:avLst/>
          </a:prstGeom>
          <a:noFill/>
        </p:spPr>
        <p:txBody>
          <a:bodyPr wrap="none" rtlCol="0">
            <a:spAutoFit/>
          </a:bodyPr>
          <a:lstStyle/>
          <a:p>
            <a:r>
              <a:rPr lang="en-GB" sz="1050" dirty="0"/>
              <a:t>9 AM</a:t>
            </a:r>
          </a:p>
        </p:txBody>
      </p:sp>
      <p:sp>
        <p:nvSpPr>
          <p:cNvPr id="201" name="TextBox 200">
            <a:extLst>
              <a:ext uri="{FF2B5EF4-FFF2-40B4-BE49-F238E27FC236}">
                <a16:creationId xmlns:a16="http://schemas.microsoft.com/office/drawing/2014/main" id="{1040B6A3-5CD0-DEA5-0365-025BD44F2F0A}"/>
              </a:ext>
            </a:extLst>
          </p:cNvPr>
          <p:cNvSpPr txBox="1"/>
          <p:nvPr/>
        </p:nvSpPr>
        <p:spPr>
          <a:xfrm rot="16200000">
            <a:off x="8728627" y="4229331"/>
            <a:ext cx="908500" cy="307777"/>
          </a:xfrm>
          <a:prstGeom prst="rect">
            <a:avLst/>
          </a:prstGeom>
          <a:noFill/>
          <a:ln>
            <a:solidFill>
              <a:schemeClr val="tx1"/>
            </a:solidFill>
          </a:ln>
        </p:spPr>
        <p:txBody>
          <a:bodyPr wrap="square" rtlCol="0">
            <a:spAutoFit/>
          </a:bodyPr>
          <a:lstStyle/>
          <a:p>
            <a:pPr algn="ctr"/>
            <a:r>
              <a:rPr lang="en-GB" sz="700" b="1" dirty="0"/>
              <a:t>Final ver.</a:t>
            </a:r>
          </a:p>
          <a:p>
            <a:pPr algn="ctr"/>
            <a:r>
              <a:rPr lang="en-GB" sz="700" b="1" dirty="0"/>
              <a:t>Block B +</a:t>
            </a:r>
            <a:r>
              <a:rPr lang="en-GB" sz="700" b="1" dirty="0" err="1"/>
              <a:t>Glb</a:t>
            </a:r>
            <a:endParaRPr lang="en-GB" sz="700" b="1" dirty="0"/>
          </a:p>
        </p:txBody>
      </p:sp>
      <p:cxnSp>
        <p:nvCxnSpPr>
          <p:cNvPr id="202" name="Straight Connector 201">
            <a:extLst>
              <a:ext uri="{FF2B5EF4-FFF2-40B4-BE49-F238E27FC236}">
                <a16:creationId xmlns:a16="http://schemas.microsoft.com/office/drawing/2014/main" id="{C0CA14BF-B72C-765E-9AEE-7F30E0FE8E1E}"/>
              </a:ext>
            </a:extLst>
          </p:cNvPr>
          <p:cNvCxnSpPr>
            <a:cxnSpLocks/>
          </p:cNvCxnSpPr>
          <p:nvPr/>
        </p:nvCxnSpPr>
        <p:spPr>
          <a:xfrm flipV="1">
            <a:off x="9030929" y="4683105"/>
            <a:ext cx="0" cy="395257"/>
          </a:xfrm>
          <a:prstGeom prst="line">
            <a:avLst/>
          </a:prstGeom>
          <a:ln w="19050"/>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71407E03-4004-B7E6-5900-BEAA97A4756E}"/>
              </a:ext>
            </a:extLst>
          </p:cNvPr>
          <p:cNvCxnSpPr>
            <a:cxnSpLocks/>
          </p:cNvCxnSpPr>
          <p:nvPr/>
        </p:nvCxnSpPr>
        <p:spPr>
          <a:xfrm flipV="1">
            <a:off x="9336711" y="4682122"/>
            <a:ext cx="0" cy="395257"/>
          </a:xfrm>
          <a:prstGeom prst="line">
            <a:avLst/>
          </a:prstGeom>
          <a:ln w="19050"/>
        </p:spPr>
        <p:style>
          <a:lnRef idx="1">
            <a:schemeClr val="dk1"/>
          </a:lnRef>
          <a:fillRef idx="0">
            <a:schemeClr val="dk1"/>
          </a:fillRef>
          <a:effectRef idx="0">
            <a:schemeClr val="dk1"/>
          </a:effectRef>
          <a:fontRef idx="minor">
            <a:schemeClr val="tx1"/>
          </a:fontRef>
        </p:style>
      </p:cxnSp>
      <p:sp>
        <p:nvSpPr>
          <p:cNvPr id="204" name="TextBox 203">
            <a:extLst>
              <a:ext uri="{FF2B5EF4-FFF2-40B4-BE49-F238E27FC236}">
                <a16:creationId xmlns:a16="http://schemas.microsoft.com/office/drawing/2014/main" id="{D2F214ED-25D5-4C22-CFA4-7F6776536ADF}"/>
              </a:ext>
            </a:extLst>
          </p:cNvPr>
          <p:cNvSpPr txBox="1"/>
          <p:nvPr/>
        </p:nvSpPr>
        <p:spPr>
          <a:xfrm>
            <a:off x="9909172" y="5062451"/>
            <a:ext cx="506870" cy="253916"/>
          </a:xfrm>
          <a:prstGeom prst="rect">
            <a:avLst/>
          </a:prstGeom>
          <a:noFill/>
        </p:spPr>
        <p:txBody>
          <a:bodyPr wrap="square" rtlCol="0">
            <a:spAutoFit/>
          </a:bodyPr>
          <a:lstStyle/>
          <a:p>
            <a:r>
              <a:rPr lang="en-GB" sz="1050" dirty="0"/>
              <a:t>9AM</a:t>
            </a:r>
          </a:p>
        </p:txBody>
      </p:sp>
      <p:sp>
        <p:nvSpPr>
          <p:cNvPr id="207" name="TextBox 206">
            <a:extLst>
              <a:ext uri="{FF2B5EF4-FFF2-40B4-BE49-F238E27FC236}">
                <a16:creationId xmlns:a16="http://schemas.microsoft.com/office/drawing/2014/main" id="{2D3AF622-B568-11D8-5F4E-08404B00DEBC}"/>
              </a:ext>
            </a:extLst>
          </p:cNvPr>
          <p:cNvSpPr txBox="1"/>
          <p:nvPr/>
        </p:nvSpPr>
        <p:spPr>
          <a:xfrm>
            <a:off x="7336070" y="2955402"/>
            <a:ext cx="506870" cy="253916"/>
          </a:xfrm>
          <a:prstGeom prst="rect">
            <a:avLst/>
          </a:prstGeom>
          <a:noFill/>
        </p:spPr>
        <p:txBody>
          <a:bodyPr wrap="square" rtlCol="0">
            <a:spAutoFit/>
          </a:bodyPr>
          <a:lstStyle/>
          <a:p>
            <a:r>
              <a:rPr lang="en-GB" sz="1050" dirty="0"/>
              <a:t>9AM</a:t>
            </a:r>
          </a:p>
        </p:txBody>
      </p:sp>
      <p:grpSp>
        <p:nvGrpSpPr>
          <p:cNvPr id="89" name="Group 88">
            <a:extLst>
              <a:ext uri="{FF2B5EF4-FFF2-40B4-BE49-F238E27FC236}">
                <a16:creationId xmlns:a16="http://schemas.microsoft.com/office/drawing/2014/main" id="{0CF3FE39-B016-1D78-C7CB-D98A7C99580F}"/>
              </a:ext>
            </a:extLst>
          </p:cNvPr>
          <p:cNvGrpSpPr/>
          <p:nvPr/>
        </p:nvGrpSpPr>
        <p:grpSpPr>
          <a:xfrm>
            <a:off x="3405624" y="3432440"/>
            <a:ext cx="528261" cy="460143"/>
            <a:chOff x="1648601" y="2917302"/>
            <a:chExt cx="569249" cy="531982"/>
          </a:xfrm>
        </p:grpSpPr>
        <p:pic>
          <p:nvPicPr>
            <p:cNvPr id="90" name="Picture 6" descr="phone icons - 451 free phone icons download (ico, png, icns) | Icons101.com">
              <a:extLst>
                <a:ext uri="{FF2B5EF4-FFF2-40B4-BE49-F238E27FC236}">
                  <a16:creationId xmlns:a16="http://schemas.microsoft.com/office/drawing/2014/main" id="{5D09091C-673B-4F23-A377-F45FBA65AC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601" y="2917302"/>
              <a:ext cx="416849" cy="379582"/>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6" descr="phone icons - 451 free phone icons download (ico, png, icns) | Icons101.com">
              <a:extLst>
                <a:ext uri="{FF2B5EF4-FFF2-40B4-BE49-F238E27FC236}">
                  <a16:creationId xmlns:a16="http://schemas.microsoft.com/office/drawing/2014/main" id="{89246CB2-3573-A4DC-9A50-B1215CC153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001" y="3069702"/>
              <a:ext cx="416849" cy="3795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5" name="Group 94">
            <a:extLst>
              <a:ext uri="{FF2B5EF4-FFF2-40B4-BE49-F238E27FC236}">
                <a16:creationId xmlns:a16="http://schemas.microsoft.com/office/drawing/2014/main" id="{A8DE1E5A-90BB-A779-BF43-A64C5CF53148}"/>
              </a:ext>
            </a:extLst>
          </p:cNvPr>
          <p:cNvGrpSpPr/>
          <p:nvPr/>
        </p:nvGrpSpPr>
        <p:grpSpPr>
          <a:xfrm>
            <a:off x="4331822" y="4317343"/>
            <a:ext cx="528261" cy="460143"/>
            <a:chOff x="1648601" y="2917302"/>
            <a:chExt cx="569249" cy="531982"/>
          </a:xfrm>
        </p:grpSpPr>
        <p:pic>
          <p:nvPicPr>
            <p:cNvPr id="99" name="Picture 6" descr="phone icons - 451 free phone icons download (ico, png, icns) | Icons101.com">
              <a:extLst>
                <a:ext uri="{FF2B5EF4-FFF2-40B4-BE49-F238E27FC236}">
                  <a16:creationId xmlns:a16="http://schemas.microsoft.com/office/drawing/2014/main" id="{016CE31E-F753-0A75-6394-A890756B65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601" y="2917302"/>
              <a:ext cx="416849" cy="379582"/>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6" descr="phone icons - 451 free phone icons download (ico, png, icns) | Icons101.com">
              <a:extLst>
                <a:ext uri="{FF2B5EF4-FFF2-40B4-BE49-F238E27FC236}">
                  <a16:creationId xmlns:a16="http://schemas.microsoft.com/office/drawing/2014/main" id="{5F02F394-3174-26E6-6264-805860A325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001" y="3069702"/>
              <a:ext cx="416849" cy="37958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2" name="Group 101">
            <a:extLst>
              <a:ext uri="{FF2B5EF4-FFF2-40B4-BE49-F238E27FC236}">
                <a16:creationId xmlns:a16="http://schemas.microsoft.com/office/drawing/2014/main" id="{A002647D-C01D-947D-C9A2-452218537DE5}"/>
              </a:ext>
            </a:extLst>
          </p:cNvPr>
          <p:cNvGrpSpPr/>
          <p:nvPr/>
        </p:nvGrpSpPr>
        <p:grpSpPr>
          <a:xfrm>
            <a:off x="7594165" y="4323243"/>
            <a:ext cx="528261" cy="460143"/>
            <a:chOff x="1648601" y="2917302"/>
            <a:chExt cx="569249" cy="531982"/>
          </a:xfrm>
        </p:grpSpPr>
        <p:pic>
          <p:nvPicPr>
            <p:cNvPr id="103" name="Picture 6" descr="phone icons - 451 free phone icons download (ico, png, icns) | Icons101.com">
              <a:extLst>
                <a:ext uri="{FF2B5EF4-FFF2-40B4-BE49-F238E27FC236}">
                  <a16:creationId xmlns:a16="http://schemas.microsoft.com/office/drawing/2014/main" id="{4834AE6B-4CC1-F354-F195-4E4F0636B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8601" y="2917302"/>
              <a:ext cx="416849" cy="379582"/>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6" descr="phone icons - 451 free phone icons download (ico, png, icns) | Icons101.com">
              <a:extLst>
                <a:ext uri="{FF2B5EF4-FFF2-40B4-BE49-F238E27FC236}">
                  <a16:creationId xmlns:a16="http://schemas.microsoft.com/office/drawing/2014/main" id="{A6AF5CB7-E0B0-2864-271F-2C21F6F67D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1001" y="3069702"/>
              <a:ext cx="416849" cy="379582"/>
            </a:xfrm>
            <a:prstGeom prst="rect">
              <a:avLst/>
            </a:prstGeom>
            <a:noFill/>
            <a:extLst>
              <a:ext uri="{909E8E84-426E-40DD-AFC4-6F175D3DCCD1}">
                <a14:hiddenFill xmlns:a14="http://schemas.microsoft.com/office/drawing/2010/main">
                  <a:solidFill>
                    <a:srgbClr val="FFFFFF"/>
                  </a:solidFill>
                </a14:hiddenFill>
              </a:ext>
            </a:extLst>
          </p:spPr>
        </p:pic>
      </p:grpSp>
      <p:pic>
        <p:nvPicPr>
          <p:cNvPr id="105" name="Picture 6" descr="Phone icon 512x512px (ico, png, icns) - free download | Icons101.com">
            <a:extLst>
              <a:ext uri="{FF2B5EF4-FFF2-40B4-BE49-F238E27FC236}">
                <a16:creationId xmlns:a16="http://schemas.microsoft.com/office/drawing/2014/main" id="{9F72ED35-568C-E909-C1A2-FFFADCEA8B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3070" y="3410193"/>
            <a:ext cx="425036" cy="452902"/>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6" descr="Phone icon 512x512px (ico, png, icns) - free download | Icons101.com">
            <a:extLst>
              <a:ext uri="{FF2B5EF4-FFF2-40B4-BE49-F238E27FC236}">
                <a16:creationId xmlns:a16="http://schemas.microsoft.com/office/drawing/2014/main" id="{5A17A865-4160-C655-5987-2C60DEC10F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81599" y="4105951"/>
            <a:ext cx="419842" cy="447368"/>
          </a:xfrm>
          <a:prstGeom prst="rect">
            <a:avLst/>
          </a:prstGeom>
          <a:noFill/>
          <a:extLst>
            <a:ext uri="{909E8E84-426E-40DD-AFC4-6F175D3DCCD1}">
              <a14:hiddenFill xmlns:a14="http://schemas.microsoft.com/office/drawing/2010/main">
                <a:solidFill>
                  <a:srgbClr val="FFFFFF"/>
                </a:solidFill>
              </a14:hiddenFill>
            </a:ext>
          </a:extLst>
        </p:spPr>
      </p:pic>
      <p:cxnSp>
        <p:nvCxnSpPr>
          <p:cNvPr id="113" name="Straight Connector 112">
            <a:extLst>
              <a:ext uri="{FF2B5EF4-FFF2-40B4-BE49-F238E27FC236}">
                <a16:creationId xmlns:a16="http://schemas.microsoft.com/office/drawing/2014/main" id="{B6886328-54AB-C21C-0ADA-F1995AE4F186}"/>
              </a:ext>
            </a:extLst>
          </p:cNvPr>
          <p:cNvCxnSpPr>
            <a:cxnSpLocks/>
            <a:stCxn id="167" idx="2"/>
          </p:cNvCxnSpPr>
          <p:nvPr/>
        </p:nvCxnSpPr>
        <p:spPr>
          <a:xfrm>
            <a:off x="4896449" y="3194569"/>
            <a:ext cx="3071" cy="7719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id="{AE3FE91C-4976-7E64-54E2-19FE3539DA3B}"/>
              </a:ext>
            </a:extLst>
          </p:cNvPr>
          <p:cNvCxnSpPr>
            <a:cxnSpLocks/>
          </p:cNvCxnSpPr>
          <p:nvPr/>
        </p:nvCxnSpPr>
        <p:spPr>
          <a:xfrm>
            <a:off x="5208131" y="3187686"/>
            <a:ext cx="3071" cy="7719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id="{D06F41C5-D7A4-2AEC-A0B5-135A7DDF4BCF}"/>
              </a:ext>
            </a:extLst>
          </p:cNvPr>
          <p:cNvCxnSpPr>
            <a:cxnSpLocks/>
          </p:cNvCxnSpPr>
          <p:nvPr/>
        </p:nvCxnSpPr>
        <p:spPr>
          <a:xfrm>
            <a:off x="7496097" y="3198501"/>
            <a:ext cx="3071" cy="77190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23" name="Picture 6" descr="Phone icon 512x512px (ico, png, icns) - free download | Icons101.com">
            <a:extLst>
              <a:ext uri="{FF2B5EF4-FFF2-40B4-BE49-F238E27FC236}">
                <a16:creationId xmlns:a16="http://schemas.microsoft.com/office/drawing/2014/main" id="{F3803D36-A315-0918-AF69-1D225CCEB2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3613" y="4106301"/>
            <a:ext cx="473043" cy="487681"/>
          </a:xfrm>
          <a:prstGeom prst="rect">
            <a:avLst/>
          </a:prstGeom>
          <a:noFill/>
          <a:extLst>
            <a:ext uri="{909E8E84-426E-40DD-AFC4-6F175D3DCCD1}">
              <a14:hiddenFill xmlns:a14="http://schemas.microsoft.com/office/drawing/2010/main">
                <a:solidFill>
                  <a:srgbClr val="FFFFFF"/>
                </a:solidFill>
              </a14:hiddenFill>
            </a:ext>
          </a:extLst>
        </p:spPr>
      </p:pic>
      <p:sp>
        <p:nvSpPr>
          <p:cNvPr id="131" name="TextBox 130">
            <a:extLst>
              <a:ext uri="{FF2B5EF4-FFF2-40B4-BE49-F238E27FC236}">
                <a16:creationId xmlns:a16="http://schemas.microsoft.com/office/drawing/2014/main" id="{D59D48AF-D67F-674D-2A94-7BA8B2EF0DC5}"/>
              </a:ext>
            </a:extLst>
          </p:cNvPr>
          <p:cNvSpPr txBox="1"/>
          <p:nvPr/>
        </p:nvSpPr>
        <p:spPr>
          <a:xfrm rot="16200000">
            <a:off x="5023189" y="4250243"/>
            <a:ext cx="777961" cy="276999"/>
          </a:xfrm>
          <a:prstGeom prst="rect">
            <a:avLst/>
          </a:prstGeom>
          <a:solidFill>
            <a:schemeClr val="bg1"/>
          </a:solidFill>
          <a:ln>
            <a:noFill/>
          </a:ln>
        </p:spPr>
        <p:txBody>
          <a:bodyPr wrap="square" rtlCol="0">
            <a:spAutoFit/>
          </a:bodyPr>
          <a:lstStyle/>
          <a:p>
            <a:pPr algn="ctr"/>
            <a:r>
              <a:rPr lang="en-GB" sz="1200" b="1" dirty="0"/>
              <a:t>NO CALL</a:t>
            </a:r>
          </a:p>
        </p:txBody>
      </p:sp>
      <p:cxnSp>
        <p:nvCxnSpPr>
          <p:cNvPr id="132" name="Straight Connector 131">
            <a:extLst>
              <a:ext uri="{FF2B5EF4-FFF2-40B4-BE49-F238E27FC236}">
                <a16:creationId xmlns:a16="http://schemas.microsoft.com/office/drawing/2014/main" id="{A1D6B6BA-18B7-3629-0F6E-E4408AE14C6D}"/>
              </a:ext>
            </a:extLst>
          </p:cNvPr>
          <p:cNvCxnSpPr>
            <a:cxnSpLocks/>
          </p:cNvCxnSpPr>
          <p:nvPr/>
        </p:nvCxnSpPr>
        <p:spPr>
          <a:xfrm>
            <a:off x="9036964" y="3927987"/>
            <a:ext cx="0" cy="119265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9F3B8A36-3792-B150-3379-B3855A4DB9C7}"/>
              </a:ext>
            </a:extLst>
          </p:cNvPr>
          <p:cNvCxnSpPr>
            <a:cxnSpLocks/>
          </p:cNvCxnSpPr>
          <p:nvPr/>
        </p:nvCxnSpPr>
        <p:spPr>
          <a:xfrm>
            <a:off x="9336848" y="3927004"/>
            <a:ext cx="0" cy="119265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5B5F85D1-8856-98C5-2A83-E3FA6D99589B}"/>
              </a:ext>
            </a:extLst>
          </p:cNvPr>
          <p:cNvCxnSpPr>
            <a:cxnSpLocks/>
          </p:cNvCxnSpPr>
          <p:nvPr/>
        </p:nvCxnSpPr>
        <p:spPr>
          <a:xfrm>
            <a:off x="10138177" y="3920122"/>
            <a:ext cx="0" cy="1192653"/>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574733A9-A907-6289-047E-4F99CBF381CD}"/>
              </a:ext>
            </a:extLst>
          </p:cNvPr>
          <p:cNvSpPr/>
          <p:nvPr/>
        </p:nvSpPr>
        <p:spPr>
          <a:xfrm>
            <a:off x="5817268" y="2716261"/>
            <a:ext cx="1528210" cy="2165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8" name="Straight Connector 97">
            <a:extLst>
              <a:ext uri="{FF2B5EF4-FFF2-40B4-BE49-F238E27FC236}">
                <a16:creationId xmlns:a16="http://schemas.microsoft.com/office/drawing/2014/main" id="{67B8252C-390A-4F10-A6F4-155260CA2E80}"/>
              </a:ext>
            </a:extLst>
          </p:cNvPr>
          <p:cNvCxnSpPr>
            <a:cxnSpLocks/>
          </p:cNvCxnSpPr>
          <p:nvPr/>
        </p:nvCxnSpPr>
        <p:spPr>
          <a:xfrm>
            <a:off x="5782002" y="3362228"/>
            <a:ext cx="1549382" cy="150173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643A0496-D084-4F64-9126-F32A5F780556}"/>
              </a:ext>
            </a:extLst>
          </p:cNvPr>
          <p:cNvCxnSpPr>
            <a:cxnSpLocks/>
          </p:cNvCxnSpPr>
          <p:nvPr/>
        </p:nvCxnSpPr>
        <p:spPr>
          <a:xfrm flipH="1">
            <a:off x="5785407" y="3331778"/>
            <a:ext cx="1566105" cy="14946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id="{5E5B62A6-8A98-B91E-8AEA-99545C38C0FC}"/>
              </a:ext>
            </a:extLst>
          </p:cNvPr>
          <p:cNvCxnSpPr>
            <a:cxnSpLocks/>
          </p:cNvCxnSpPr>
          <p:nvPr/>
        </p:nvCxnSpPr>
        <p:spPr>
          <a:xfrm>
            <a:off x="5231745" y="3851412"/>
            <a:ext cx="6017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EF95CA8F-A7BB-710F-1DB3-DE9A84361FB4}"/>
              </a:ext>
            </a:extLst>
          </p:cNvPr>
          <p:cNvCxnSpPr>
            <a:cxnSpLocks/>
          </p:cNvCxnSpPr>
          <p:nvPr/>
        </p:nvCxnSpPr>
        <p:spPr>
          <a:xfrm>
            <a:off x="5218963" y="3508150"/>
            <a:ext cx="60173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E20CD96A-2504-E950-0D98-F7E08A7EB36A}"/>
              </a:ext>
            </a:extLst>
          </p:cNvPr>
          <p:cNvCxnSpPr>
            <a:cxnSpLocks/>
          </p:cNvCxnSpPr>
          <p:nvPr/>
        </p:nvCxnSpPr>
        <p:spPr>
          <a:xfrm>
            <a:off x="5796117" y="3507167"/>
            <a:ext cx="1554479"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B248B1C0-9257-517E-D965-B789385EECCF}"/>
              </a:ext>
            </a:extLst>
          </p:cNvPr>
          <p:cNvCxnSpPr>
            <a:cxnSpLocks/>
          </p:cNvCxnSpPr>
          <p:nvPr/>
        </p:nvCxnSpPr>
        <p:spPr>
          <a:xfrm>
            <a:off x="5789235" y="3848346"/>
            <a:ext cx="1554479" cy="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B748C496-ED5F-736C-9C19-9CBC68CB67C3}"/>
              </a:ext>
            </a:extLst>
          </p:cNvPr>
          <p:cNvCxnSpPr>
            <a:cxnSpLocks/>
          </p:cNvCxnSpPr>
          <p:nvPr/>
        </p:nvCxnSpPr>
        <p:spPr>
          <a:xfrm>
            <a:off x="7312251" y="3507166"/>
            <a:ext cx="1976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62638599-7578-3435-DCD1-F87C57E7EF53}"/>
              </a:ext>
            </a:extLst>
          </p:cNvPr>
          <p:cNvCxnSpPr>
            <a:cxnSpLocks/>
          </p:cNvCxnSpPr>
          <p:nvPr/>
        </p:nvCxnSpPr>
        <p:spPr>
          <a:xfrm>
            <a:off x="7317167" y="3848345"/>
            <a:ext cx="19762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61FF5C10-2FF6-CA84-911A-B3B86947F7A1}"/>
              </a:ext>
            </a:extLst>
          </p:cNvPr>
          <p:cNvSpPr txBox="1"/>
          <p:nvPr/>
        </p:nvSpPr>
        <p:spPr>
          <a:xfrm>
            <a:off x="5209128" y="3526827"/>
            <a:ext cx="683418" cy="307777"/>
          </a:xfrm>
          <a:prstGeom prst="rect">
            <a:avLst/>
          </a:prstGeom>
          <a:noFill/>
        </p:spPr>
        <p:txBody>
          <a:bodyPr wrap="square" rtlCol="0">
            <a:spAutoFit/>
          </a:bodyPr>
          <a:lstStyle/>
          <a:p>
            <a:pPr algn="ctr"/>
            <a:r>
              <a:rPr lang="en-GB" sz="700" b="1" dirty="0"/>
              <a:t>Approval day</a:t>
            </a:r>
          </a:p>
          <a:p>
            <a:pPr algn="ctr"/>
            <a:r>
              <a:rPr lang="en-GB" sz="700" b="1" dirty="0"/>
              <a:t>Block A</a:t>
            </a:r>
          </a:p>
        </p:txBody>
      </p:sp>
      <p:sp>
        <p:nvSpPr>
          <p:cNvPr id="109" name="TextBox 108">
            <a:extLst>
              <a:ext uri="{FF2B5EF4-FFF2-40B4-BE49-F238E27FC236}">
                <a16:creationId xmlns:a16="http://schemas.microsoft.com/office/drawing/2014/main" id="{8FFBBDCF-8A77-9FFB-185D-75091004376E}"/>
              </a:ext>
            </a:extLst>
          </p:cNvPr>
          <p:cNvSpPr txBox="1"/>
          <p:nvPr/>
        </p:nvSpPr>
        <p:spPr>
          <a:xfrm>
            <a:off x="8673249" y="385833"/>
            <a:ext cx="837089" cy="276999"/>
          </a:xfrm>
          <a:prstGeom prst="rect">
            <a:avLst/>
          </a:prstGeom>
          <a:noFill/>
        </p:spPr>
        <p:txBody>
          <a:bodyPr wrap="none" rtlCol="0">
            <a:spAutoFit/>
          </a:bodyPr>
          <a:lstStyle/>
          <a:p>
            <a:r>
              <a:rPr lang="en-GB" sz="1200" b="1" dirty="0"/>
              <a:t>Single Call</a:t>
            </a:r>
          </a:p>
        </p:txBody>
      </p:sp>
      <p:sp>
        <p:nvSpPr>
          <p:cNvPr id="118" name="TextBox 117">
            <a:extLst>
              <a:ext uri="{FF2B5EF4-FFF2-40B4-BE49-F238E27FC236}">
                <a16:creationId xmlns:a16="http://schemas.microsoft.com/office/drawing/2014/main" id="{7198DC1E-30E5-E2CB-E48E-8884BD726CF0}"/>
              </a:ext>
            </a:extLst>
          </p:cNvPr>
          <p:cNvSpPr txBox="1"/>
          <p:nvPr/>
        </p:nvSpPr>
        <p:spPr>
          <a:xfrm>
            <a:off x="10832277" y="385833"/>
            <a:ext cx="1186543" cy="253916"/>
          </a:xfrm>
          <a:prstGeom prst="rect">
            <a:avLst/>
          </a:prstGeom>
          <a:noFill/>
        </p:spPr>
        <p:txBody>
          <a:bodyPr wrap="square" rtlCol="0">
            <a:spAutoFit/>
          </a:bodyPr>
          <a:lstStyle/>
          <a:p>
            <a:r>
              <a:rPr lang="en-GB" sz="1050" b="1" dirty="0"/>
              <a:t>Parallel Calls 1 &amp;2</a:t>
            </a:r>
          </a:p>
        </p:txBody>
      </p:sp>
      <p:sp>
        <p:nvSpPr>
          <p:cNvPr id="145" name="TextBox 144">
            <a:extLst>
              <a:ext uri="{FF2B5EF4-FFF2-40B4-BE49-F238E27FC236}">
                <a16:creationId xmlns:a16="http://schemas.microsoft.com/office/drawing/2014/main" id="{8A43DFC0-8426-92FB-DEE2-DF32C7F4BB8A}"/>
              </a:ext>
            </a:extLst>
          </p:cNvPr>
          <p:cNvSpPr txBox="1"/>
          <p:nvPr/>
        </p:nvSpPr>
        <p:spPr>
          <a:xfrm rot="16200000">
            <a:off x="5299969" y="3824998"/>
            <a:ext cx="2582180" cy="276999"/>
          </a:xfrm>
          <a:prstGeom prst="rect">
            <a:avLst/>
          </a:prstGeom>
          <a:solidFill>
            <a:schemeClr val="bg1"/>
          </a:solidFill>
          <a:ln>
            <a:noFill/>
          </a:ln>
        </p:spPr>
        <p:txBody>
          <a:bodyPr wrap="square" rtlCol="0">
            <a:spAutoFit/>
          </a:bodyPr>
          <a:lstStyle/>
          <a:p>
            <a:pPr algn="ctr"/>
            <a:r>
              <a:rPr lang="en-GB" sz="1200" b="1" dirty="0"/>
              <a:t>MEETING ON HOLD</a:t>
            </a:r>
          </a:p>
        </p:txBody>
      </p:sp>
      <p:sp>
        <p:nvSpPr>
          <p:cNvPr id="2" name="TextBox 1">
            <a:extLst>
              <a:ext uri="{FF2B5EF4-FFF2-40B4-BE49-F238E27FC236}">
                <a16:creationId xmlns:a16="http://schemas.microsoft.com/office/drawing/2014/main" id="{5E881BBB-3717-482F-A907-E98E3AF1F4DE}"/>
              </a:ext>
            </a:extLst>
          </p:cNvPr>
          <p:cNvSpPr txBox="1"/>
          <p:nvPr/>
        </p:nvSpPr>
        <p:spPr>
          <a:xfrm>
            <a:off x="4396939" y="5777822"/>
            <a:ext cx="6781286" cy="646331"/>
          </a:xfrm>
          <a:prstGeom prst="rect">
            <a:avLst/>
          </a:prstGeom>
          <a:noFill/>
        </p:spPr>
        <p:txBody>
          <a:bodyPr wrap="square" rtlCol="0">
            <a:spAutoFit/>
          </a:bodyPr>
          <a:lstStyle/>
          <a:p>
            <a:r>
              <a:rPr lang="en-GB" b="1" dirty="0"/>
              <a:t>Authors are not allowed to reply on the e-meet list during the corresponding approval day. </a:t>
            </a:r>
          </a:p>
        </p:txBody>
      </p:sp>
    </p:spTree>
    <p:extLst>
      <p:ext uri="{BB962C8B-B14F-4D97-AF65-F5344CB8AC3E}">
        <p14:creationId xmlns:p14="http://schemas.microsoft.com/office/powerpoint/2010/main" val="227211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10CAD-1CFC-4A1C-B065-1004243BC522}"/>
              </a:ext>
            </a:extLst>
          </p:cNvPr>
          <p:cNvSpPr>
            <a:spLocks noGrp="1"/>
          </p:cNvSpPr>
          <p:nvPr>
            <p:ph type="title"/>
          </p:nvPr>
        </p:nvSpPr>
        <p:spPr/>
        <p:txBody>
          <a:bodyPr/>
          <a:lstStyle/>
          <a:p>
            <a:r>
              <a:rPr lang="en-GB" dirty="0"/>
              <a:t>NWM </a:t>
            </a:r>
          </a:p>
        </p:txBody>
      </p:sp>
      <p:sp>
        <p:nvSpPr>
          <p:cNvPr id="3" name="Content Placeholder 2">
            <a:extLst>
              <a:ext uri="{FF2B5EF4-FFF2-40B4-BE49-F238E27FC236}">
                <a16:creationId xmlns:a16="http://schemas.microsoft.com/office/drawing/2014/main" id="{EB37BCAC-A640-497A-919E-DE9CE82CE405}"/>
              </a:ext>
            </a:extLst>
          </p:cNvPr>
          <p:cNvSpPr>
            <a:spLocks noGrp="1"/>
          </p:cNvSpPr>
          <p:nvPr>
            <p:ph idx="1"/>
          </p:nvPr>
        </p:nvSpPr>
        <p:spPr/>
        <p:txBody>
          <a:bodyPr>
            <a:normAutofit fontScale="92500"/>
          </a:bodyPr>
          <a:lstStyle/>
          <a:p>
            <a:pPr marL="0" indent="0">
              <a:buNone/>
            </a:pPr>
            <a:r>
              <a:rPr lang="en-GB" dirty="0"/>
              <a:t>During SA1#99e, 4 discussions will take place in the tool NWM (</a:t>
            </a:r>
            <a:r>
              <a:rPr lang="en-GB" u="sng" dirty="0">
                <a:hlinkClick r:id="rId2"/>
              </a:rPr>
              <a:t>https://nwm-trial.etsi.org/</a:t>
            </a:r>
            <a:r>
              <a:rPr lang="en-GB" dirty="0"/>
              <a:t>). Thread, questions/comments about the use of NWM [SA1#99e, NWM]</a:t>
            </a:r>
            <a:endParaRPr lang="nl-NL" dirty="0"/>
          </a:p>
          <a:p>
            <a:endParaRPr lang="nl-NL" dirty="0"/>
          </a:p>
          <a:p>
            <a:pPr marL="0" indent="0">
              <a:buNone/>
            </a:pPr>
            <a:r>
              <a:rPr lang="es-GT" dirty="0"/>
              <a:t>[SA1#99e, LS S1-222066] </a:t>
            </a:r>
            <a:r>
              <a:rPr lang="en-GB" dirty="0">
                <a:sym typeface="Wingdings" panose="05000000000000000000" pitchFamily="2" charset="2"/>
              </a:rPr>
              <a:t></a:t>
            </a:r>
            <a:r>
              <a:rPr lang="en-GB" dirty="0"/>
              <a:t> </a:t>
            </a:r>
            <a:r>
              <a:rPr lang="es-GT" u="sng" dirty="0">
                <a:hlinkClick r:id="rId3"/>
              </a:rPr>
              <a:t>https://nwm-trial.etsi.org/#/documents/7953</a:t>
            </a:r>
            <a:endParaRPr lang="nl-NL" dirty="0"/>
          </a:p>
          <a:p>
            <a:pPr marL="0" indent="0">
              <a:buNone/>
            </a:pPr>
            <a:r>
              <a:rPr lang="es-GT" dirty="0"/>
              <a:t>[SA1#99e, LS S1-222074] </a:t>
            </a:r>
            <a:r>
              <a:rPr lang="en-GB" dirty="0">
                <a:sym typeface="Wingdings" panose="05000000000000000000" pitchFamily="2" charset="2"/>
              </a:rPr>
              <a:t></a:t>
            </a:r>
            <a:r>
              <a:rPr lang="en-GB" dirty="0"/>
              <a:t> </a:t>
            </a:r>
            <a:r>
              <a:rPr lang="es-GT" u="sng" dirty="0">
                <a:hlinkClick r:id="rId4"/>
              </a:rPr>
              <a:t>https://nwm-trial.etsi.org/#/documents/7960</a:t>
            </a:r>
            <a:endParaRPr lang="nl-NL" dirty="0"/>
          </a:p>
          <a:p>
            <a:pPr marL="0" indent="0">
              <a:buNone/>
            </a:pPr>
            <a:r>
              <a:rPr lang="es-GT" dirty="0"/>
              <a:t>[SA1#99e, LS S1-222073] </a:t>
            </a:r>
            <a:r>
              <a:rPr lang="es-GT" dirty="0">
                <a:sym typeface="Wingdings" panose="05000000000000000000" pitchFamily="2" charset="2"/>
              </a:rPr>
              <a:t></a:t>
            </a:r>
            <a:r>
              <a:rPr lang="es-GT" dirty="0"/>
              <a:t> </a:t>
            </a:r>
            <a:r>
              <a:rPr lang="es-GT" u="sng" dirty="0">
                <a:hlinkClick r:id="rId5"/>
              </a:rPr>
              <a:t>https://nwm-trial.etsi.org/#/documents/7964</a:t>
            </a:r>
            <a:endParaRPr lang="nl-NL" dirty="0"/>
          </a:p>
          <a:p>
            <a:pPr marL="0" indent="0">
              <a:buNone/>
            </a:pPr>
            <a:r>
              <a:rPr lang="en-GB" dirty="0"/>
              <a:t>[SA1#99e, </a:t>
            </a:r>
            <a:r>
              <a:rPr lang="en-GB" dirty="0" err="1"/>
              <a:t>FS_Sensing_definitions</a:t>
            </a:r>
            <a:r>
              <a:rPr lang="en-GB" dirty="0"/>
              <a:t>] </a:t>
            </a:r>
            <a:r>
              <a:rPr lang="en-GB" dirty="0">
                <a:sym typeface="Wingdings" panose="05000000000000000000" pitchFamily="2" charset="2"/>
              </a:rPr>
              <a:t></a:t>
            </a:r>
            <a:r>
              <a:rPr lang="en-GB" dirty="0"/>
              <a:t> </a:t>
            </a:r>
            <a:r>
              <a:rPr lang="en-GB" u="sng" dirty="0">
                <a:hlinkClick r:id="rId6"/>
              </a:rPr>
              <a:t>https://nwm-trial.etsi.org/#/documents/7966</a:t>
            </a:r>
            <a:endParaRPr lang="nl-NL" dirty="0"/>
          </a:p>
          <a:p>
            <a:endParaRPr lang="en-GB" dirty="0"/>
          </a:p>
        </p:txBody>
      </p:sp>
    </p:spTree>
    <p:extLst>
      <p:ext uri="{BB962C8B-B14F-4D97-AF65-F5344CB8AC3E}">
        <p14:creationId xmlns:p14="http://schemas.microsoft.com/office/powerpoint/2010/main" val="3741995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E43B7-24B7-480D-BC90-ADFB4BD58891}"/>
              </a:ext>
            </a:extLst>
          </p:cNvPr>
          <p:cNvSpPr>
            <a:spLocks noGrp="1"/>
          </p:cNvSpPr>
          <p:nvPr>
            <p:ph type="title"/>
          </p:nvPr>
        </p:nvSpPr>
        <p:spPr/>
        <p:txBody>
          <a:bodyPr/>
          <a:lstStyle/>
          <a:p>
            <a:r>
              <a:rPr lang="en-GB" dirty="0"/>
              <a:t>SA1#99e general 	</a:t>
            </a:r>
          </a:p>
        </p:txBody>
      </p:sp>
      <p:sp>
        <p:nvSpPr>
          <p:cNvPr id="3" name="Content Placeholder 2">
            <a:extLst>
              <a:ext uri="{FF2B5EF4-FFF2-40B4-BE49-F238E27FC236}">
                <a16:creationId xmlns:a16="http://schemas.microsoft.com/office/drawing/2014/main" id="{E5C6AB4E-EF99-4127-BC2B-5D320F6CA356}"/>
              </a:ext>
            </a:extLst>
          </p:cNvPr>
          <p:cNvSpPr>
            <a:spLocks noGrp="1"/>
          </p:cNvSpPr>
          <p:nvPr>
            <p:ph idx="1"/>
          </p:nvPr>
        </p:nvSpPr>
        <p:spPr/>
        <p:txBody>
          <a:bodyPr/>
          <a:lstStyle/>
          <a:p>
            <a:r>
              <a:rPr lang="en-GB" dirty="0"/>
              <a:t>First meeting entirely dedicated to Rel-19 use cases.</a:t>
            </a:r>
          </a:p>
          <a:p>
            <a:r>
              <a:rPr lang="en-GB" dirty="0"/>
              <a:t>Please, a gentle reminder for</a:t>
            </a:r>
          </a:p>
          <a:p>
            <a:pPr lvl="1"/>
            <a:r>
              <a:rPr lang="en-GB" b="1" dirty="0"/>
              <a:t>Authors</a:t>
            </a:r>
            <a:r>
              <a:rPr lang="en-GB" dirty="0"/>
              <a:t>:</a:t>
            </a:r>
          </a:p>
          <a:p>
            <a:pPr lvl="2"/>
            <a:r>
              <a:rPr lang="en-GB" dirty="0"/>
              <a:t>Listen carefully to the comments</a:t>
            </a:r>
          </a:p>
          <a:p>
            <a:pPr lvl="2"/>
            <a:r>
              <a:rPr lang="en-GB" dirty="0"/>
              <a:t>Make changes on your document from day 1 (do not wait till the last call -&gt; No TIME)</a:t>
            </a:r>
          </a:p>
          <a:p>
            <a:pPr lvl="2"/>
            <a:r>
              <a:rPr lang="en-GB" dirty="0"/>
              <a:t>Accept that your document can be noted (e.g. no support, more discussion needed)</a:t>
            </a:r>
          </a:p>
          <a:p>
            <a:pPr lvl="2"/>
            <a:r>
              <a:rPr lang="en-GB" dirty="0"/>
              <a:t>Follow the recommendations from moderators</a:t>
            </a:r>
          </a:p>
          <a:p>
            <a:pPr lvl="1"/>
            <a:r>
              <a:rPr lang="en-GB" b="1" dirty="0"/>
              <a:t>All delegates</a:t>
            </a:r>
            <a:r>
              <a:rPr lang="en-GB" dirty="0"/>
              <a:t>:</a:t>
            </a:r>
          </a:p>
          <a:p>
            <a:pPr lvl="2"/>
            <a:r>
              <a:rPr lang="en-GB" dirty="0"/>
              <a:t>Comments as early as possible (be fair to others)</a:t>
            </a:r>
          </a:p>
          <a:p>
            <a:pPr lvl="2"/>
            <a:r>
              <a:rPr lang="en-GB" dirty="0"/>
              <a:t>If you really do not see a way forward for a document, do not wait till the last call</a:t>
            </a:r>
          </a:p>
        </p:txBody>
      </p:sp>
      <p:sp>
        <p:nvSpPr>
          <p:cNvPr id="4" name="Slide Number Placeholder 3">
            <a:extLst>
              <a:ext uri="{FF2B5EF4-FFF2-40B4-BE49-F238E27FC236}">
                <a16:creationId xmlns:a16="http://schemas.microsoft.com/office/drawing/2014/main" id="{4DB1ECF1-40F9-4231-ADB9-F942A19F6946}"/>
              </a:ext>
            </a:extLst>
          </p:cNvPr>
          <p:cNvSpPr>
            <a:spLocks noGrp="1"/>
          </p:cNvSpPr>
          <p:nvPr>
            <p:ph type="sldNum" sz="quarter" idx="12"/>
          </p:nvPr>
        </p:nvSpPr>
        <p:spPr/>
        <p:txBody>
          <a:bodyPr/>
          <a:lstStyle/>
          <a:p>
            <a:fld id="{2E709669-3045-4AA0-9892-A5BF582AAEC3}" type="slidenum">
              <a:rPr lang="en-GB" smtClean="0"/>
              <a:t>7</a:t>
            </a:fld>
            <a:endParaRPr lang="en-GB"/>
          </a:p>
        </p:txBody>
      </p:sp>
    </p:spTree>
    <p:extLst>
      <p:ext uri="{BB962C8B-B14F-4D97-AF65-F5344CB8AC3E}">
        <p14:creationId xmlns:p14="http://schemas.microsoft.com/office/powerpoint/2010/main" val="3490487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272A2-A300-4E0D-B9EC-73E9C99F735C}"/>
              </a:ext>
            </a:extLst>
          </p:cNvPr>
          <p:cNvSpPr>
            <a:spLocks noGrp="1"/>
          </p:cNvSpPr>
          <p:nvPr>
            <p:ph type="title"/>
          </p:nvPr>
        </p:nvSpPr>
        <p:spPr/>
        <p:txBody>
          <a:bodyPr/>
          <a:lstStyle/>
          <a:p>
            <a:r>
              <a:rPr lang="en-GB" dirty="0"/>
              <a:t>Quality </a:t>
            </a:r>
          </a:p>
        </p:txBody>
      </p:sp>
      <p:sp>
        <p:nvSpPr>
          <p:cNvPr id="3" name="Content Placeholder 2">
            <a:extLst>
              <a:ext uri="{FF2B5EF4-FFF2-40B4-BE49-F238E27FC236}">
                <a16:creationId xmlns:a16="http://schemas.microsoft.com/office/drawing/2014/main" id="{44034B2B-5C96-4F4E-A104-CDBEF51D3043}"/>
              </a:ext>
            </a:extLst>
          </p:cNvPr>
          <p:cNvSpPr>
            <a:spLocks noGrp="1"/>
          </p:cNvSpPr>
          <p:nvPr>
            <p:ph idx="1"/>
          </p:nvPr>
        </p:nvSpPr>
        <p:spPr/>
        <p:txBody>
          <a:bodyPr/>
          <a:lstStyle/>
          <a:p>
            <a:r>
              <a:rPr lang="en-GB" u="sng" dirty="0"/>
              <a:t>Quality of the work is important and it is a collective responsibility</a:t>
            </a:r>
            <a:r>
              <a:rPr lang="en-GB" dirty="0"/>
              <a:t>. Not only from a format point of view but also technically.</a:t>
            </a:r>
          </a:p>
          <a:p>
            <a:pPr marL="0" indent="0">
              <a:buNone/>
            </a:pPr>
            <a:endParaRPr lang="en-GB" dirty="0"/>
          </a:p>
          <a:p>
            <a:r>
              <a:rPr lang="en-GB" dirty="0"/>
              <a:t>Use case titles shall start by:</a:t>
            </a:r>
          </a:p>
          <a:p>
            <a:pPr lvl="1"/>
            <a:r>
              <a:rPr lang="en-GB" sz="6000" dirty="0"/>
              <a:t>Use case on …</a:t>
            </a:r>
          </a:p>
        </p:txBody>
      </p:sp>
    </p:spTree>
    <p:extLst>
      <p:ext uri="{BB962C8B-B14F-4D97-AF65-F5344CB8AC3E}">
        <p14:creationId xmlns:p14="http://schemas.microsoft.com/office/powerpoint/2010/main" val="3849689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6">
            <a:extLst>
              <a:ext uri="{FF2B5EF4-FFF2-40B4-BE49-F238E27FC236}">
                <a16:creationId xmlns:a16="http://schemas.microsoft.com/office/drawing/2014/main" id="{7FC3DE36-EA9F-48C0-9F6F-DAE3D505EAB8}"/>
              </a:ext>
            </a:extLst>
          </p:cNvPr>
          <p:cNvSpPr>
            <a:spLocks noGrp="1"/>
          </p:cNvSpPr>
          <p:nvPr>
            <p:ph type="title"/>
          </p:nvPr>
        </p:nvSpPr>
        <p:spPr>
          <a:xfrm>
            <a:off x="651711" y="201532"/>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4800" b="1" dirty="0">
                <a:solidFill>
                  <a:schemeClr val="accent6">
                    <a:lumMod val="75000"/>
                  </a:schemeClr>
                </a:solidFill>
              </a:rPr>
              <a:t>What is important in a Use Case?</a:t>
            </a:r>
            <a:endParaRPr lang="nl-NL" sz="4800" b="1" dirty="0">
              <a:solidFill>
                <a:schemeClr val="accent6">
                  <a:lumMod val="75000"/>
                </a:schemeClr>
              </a:solidFill>
            </a:endParaRPr>
          </a:p>
        </p:txBody>
      </p:sp>
      <p:sp>
        <p:nvSpPr>
          <p:cNvPr id="5" name="Content Placeholder 2">
            <a:extLst>
              <a:ext uri="{FF2B5EF4-FFF2-40B4-BE49-F238E27FC236}">
                <a16:creationId xmlns:a16="http://schemas.microsoft.com/office/drawing/2014/main" id="{8831F17A-51E6-4CE9-9387-2B8EC8C783C3}"/>
              </a:ext>
            </a:extLst>
          </p:cNvPr>
          <p:cNvSpPr>
            <a:spLocks noGrp="1"/>
          </p:cNvSpPr>
          <p:nvPr>
            <p:ph idx="1"/>
          </p:nvPr>
        </p:nvSpPr>
        <p:spPr>
          <a:xfrm>
            <a:off x="651711" y="1738249"/>
            <a:ext cx="8600573" cy="4351338"/>
          </a:xfrm>
        </p:spPr>
        <p:txBody>
          <a:bodyPr>
            <a:normAutofit fontScale="92500" lnSpcReduction="10000"/>
          </a:bodyPr>
          <a:lstStyle/>
          <a:p>
            <a:r>
              <a:rPr lang="en-GB" dirty="0"/>
              <a:t>Essential quality criteria for Use Cases are to:</a:t>
            </a:r>
          </a:p>
          <a:p>
            <a:pPr lvl="1"/>
            <a:r>
              <a:rPr lang="en-GB" dirty="0"/>
              <a:t>Be </a:t>
            </a:r>
            <a:r>
              <a:rPr lang="en-GB" b="1" dirty="0">
                <a:solidFill>
                  <a:schemeClr val="accent6">
                    <a:lumMod val="75000"/>
                  </a:schemeClr>
                </a:solidFill>
              </a:rPr>
              <a:t>brief</a:t>
            </a:r>
            <a:r>
              <a:rPr lang="en-GB" dirty="0"/>
              <a:t> – recommendation of </a:t>
            </a:r>
            <a:r>
              <a:rPr lang="en-GB" b="1" dirty="0">
                <a:solidFill>
                  <a:schemeClr val="accent6">
                    <a:lumMod val="75000"/>
                  </a:schemeClr>
                </a:solidFill>
              </a:rPr>
              <a:t>2 pages average</a:t>
            </a:r>
          </a:p>
          <a:p>
            <a:pPr lvl="2"/>
            <a:r>
              <a:rPr lang="en-GB" dirty="0"/>
              <a:t>It shall contains only text leading to the Service Requirement in conclusion</a:t>
            </a:r>
          </a:p>
          <a:p>
            <a:pPr lvl="2"/>
            <a:r>
              <a:rPr lang="en-GB" dirty="0"/>
              <a:t>Its purpose is to </a:t>
            </a:r>
            <a:r>
              <a:rPr lang="en-GB" i="1" dirty="0"/>
              <a:t>demonstrate </a:t>
            </a:r>
            <a:r>
              <a:rPr lang="en-GB" dirty="0"/>
              <a:t>the usefulness of a service requirement</a:t>
            </a:r>
          </a:p>
          <a:p>
            <a:pPr lvl="1"/>
            <a:r>
              <a:rPr lang="en-GB" dirty="0"/>
              <a:t>Be </a:t>
            </a:r>
            <a:r>
              <a:rPr lang="en-GB" b="1" dirty="0">
                <a:solidFill>
                  <a:schemeClr val="accent6">
                    <a:lumMod val="75000"/>
                  </a:schemeClr>
                </a:solidFill>
              </a:rPr>
              <a:t>clear</a:t>
            </a:r>
          </a:p>
          <a:p>
            <a:pPr lvl="2">
              <a:lnSpc>
                <a:spcPct val="100000"/>
              </a:lnSpc>
            </a:pPr>
            <a:r>
              <a:rPr lang="en-GB" dirty="0"/>
              <a:t>Any English reader shall be able to understand it</a:t>
            </a:r>
          </a:p>
          <a:p>
            <a:pPr lvl="2">
              <a:lnSpc>
                <a:spcPct val="100000"/>
              </a:lnSpc>
            </a:pPr>
            <a:r>
              <a:rPr lang="en-GB" dirty="0"/>
              <a:t>This implies to be grammatically correct</a:t>
            </a:r>
          </a:p>
          <a:p>
            <a:pPr lvl="2"/>
            <a:r>
              <a:rPr lang="en-GB" dirty="0"/>
              <a:t>Authors should be open-minded to include comments for clarification</a:t>
            </a:r>
          </a:p>
          <a:p>
            <a:pPr lvl="1">
              <a:lnSpc>
                <a:spcPct val="100000"/>
              </a:lnSpc>
            </a:pPr>
            <a:r>
              <a:rPr lang="en-GB" dirty="0"/>
              <a:t>Provide a clear </a:t>
            </a:r>
            <a:r>
              <a:rPr lang="en-GB" b="1" dirty="0">
                <a:solidFill>
                  <a:schemeClr val="accent6">
                    <a:lumMod val="75000"/>
                  </a:schemeClr>
                </a:solidFill>
              </a:rPr>
              <a:t>gap analysis</a:t>
            </a:r>
          </a:p>
          <a:p>
            <a:pPr lvl="2"/>
            <a:r>
              <a:rPr lang="en-GB" dirty="0"/>
              <a:t>It has to show what is existing  and what is new</a:t>
            </a:r>
          </a:p>
          <a:p>
            <a:pPr lvl="1"/>
            <a:r>
              <a:rPr lang="en-GB" b="1" dirty="0">
                <a:solidFill>
                  <a:schemeClr val="accent6">
                    <a:lumMod val="75000"/>
                  </a:schemeClr>
                </a:solidFill>
              </a:rPr>
              <a:t>Introduce Service Requirements </a:t>
            </a:r>
          </a:p>
          <a:p>
            <a:pPr lvl="2"/>
            <a:r>
              <a:rPr lang="en-GB" dirty="0"/>
              <a:t>The conclusions of the Use Case in the new system functionality, proven by the gap analysis to be new</a:t>
            </a:r>
          </a:p>
          <a:p>
            <a:pPr marL="0" indent="0">
              <a:buNone/>
            </a:pPr>
            <a:endParaRPr lang="en-GB" dirty="0"/>
          </a:p>
        </p:txBody>
      </p:sp>
      <p:pic>
        <p:nvPicPr>
          <p:cNvPr id="1026" name="Picture 2" descr="Pin on Tech">
            <a:extLst>
              <a:ext uri="{FF2B5EF4-FFF2-40B4-BE49-F238E27FC236}">
                <a16:creationId xmlns:a16="http://schemas.microsoft.com/office/drawing/2014/main" id="{4F543C5E-DF61-4043-A2A7-96E5378DAA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6769" y="1738249"/>
            <a:ext cx="2628900" cy="304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2C44F7E-EF7E-40CF-B4D4-9C7C0335BFAB}"/>
              </a:ext>
            </a:extLst>
          </p:cNvPr>
          <p:cNvSpPr/>
          <p:nvPr/>
        </p:nvSpPr>
        <p:spPr>
          <a:xfrm>
            <a:off x="10538821" y="4786249"/>
            <a:ext cx="2002936" cy="246221"/>
          </a:xfrm>
          <a:prstGeom prst="rect">
            <a:avLst/>
          </a:prstGeom>
        </p:spPr>
        <p:txBody>
          <a:bodyPr wrap="square">
            <a:spAutoFit/>
          </a:bodyPr>
          <a:lstStyle/>
          <a:p>
            <a:r>
              <a:rPr lang="fi-FI" sz="1000" dirty="0">
                <a:hlinkClick r:id="rId3"/>
              </a:rPr>
              <a:t>Pin on Tech (pinterest.com)</a:t>
            </a:r>
            <a:endParaRPr lang="en-GB" sz="1000" dirty="0"/>
          </a:p>
        </p:txBody>
      </p:sp>
      <p:sp>
        <p:nvSpPr>
          <p:cNvPr id="3" name="TextBox 2">
            <a:extLst>
              <a:ext uri="{FF2B5EF4-FFF2-40B4-BE49-F238E27FC236}">
                <a16:creationId xmlns:a16="http://schemas.microsoft.com/office/drawing/2014/main" id="{0D409383-3B69-4BAB-9696-E09C7C6C3074}"/>
              </a:ext>
            </a:extLst>
          </p:cNvPr>
          <p:cNvSpPr txBox="1"/>
          <p:nvPr/>
        </p:nvSpPr>
        <p:spPr>
          <a:xfrm>
            <a:off x="3728309" y="6383955"/>
            <a:ext cx="8463691" cy="646331"/>
          </a:xfrm>
          <a:prstGeom prst="rect">
            <a:avLst/>
          </a:prstGeom>
          <a:noFill/>
        </p:spPr>
        <p:txBody>
          <a:bodyPr wrap="square" rtlCol="0">
            <a:spAutoFit/>
          </a:bodyPr>
          <a:lstStyle/>
          <a:p>
            <a:r>
              <a:rPr lang="en-GB" dirty="0"/>
              <a:t>For more info: </a:t>
            </a:r>
            <a:r>
              <a:rPr lang="nl-NL" dirty="0">
                <a:hlinkClick r:id="rId4"/>
              </a:rPr>
              <a:t>https://ftp.3gpp.org/tsg_sa/WG1_Serv/_permanent/webinar_Use_Case</a:t>
            </a:r>
            <a:endParaRPr lang="nl-NL" dirty="0"/>
          </a:p>
          <a:p>
            <a:endParaRPr lang="en-GB" dirty="0"/>
          </a:p>
        </p:txBody>
      </p:sp>
    </p:spTree>
    <p:extLst>
      <p:ext uri="{BB962C8B-B14F-4D97-AF65-F5344CB8AC3E}">
        <p14:creationId xmlns:p14="http://schemas.microsoft.com/office/powerpoint/2010/main" val="39245779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1145</Words>
  <Application>Microsoft Office PowerPoint</Application>
  <PresentationFormat>Widescreen</PresentationFormat>
  <Paragraphs>145</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Office Theme</vt:lpstr>
      <vt:lpstr>SA1#99e start of the meeting</vt:lpstr>
      <vt:lpstr>PowerPoint Presentation</vt:lpstr>
      <vt:lpstr>News about next meetings:  November and 2023</vt:lpstr>
      <vt:lpstr>PowerPoint Presentation</vt:lpstr>
      <vt:lpstr>PowerPoint Presentation</vt:lpstr>
      <vt:lpstr>NWM </vt:lpstr>
      <vt:lpstr>SA1#99e general  </vt:lpstr>
      <vt:lpstr>Quality </vt:lpstr>
      <vt:lpstr>What is important in a Use Case?</vt:lpstr>
      <vt:lpstr>Commonly Received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SA1#99e start of the meeting</dc:title>
  <dc:creator>Almodovar Chico, J.L. (José)</dc:creator>
  <cp:lastModifiedBy>Almodovar Chico, J.L. (José)</cp:lastModifiedBy>
  <cp:revision>3</cp:revision>
  <dcterms:created xsi:type="dcterms:W3CDTF">2022-08-22T07:53:24Z</dcterms:created>
  <dcterms:modified xsi:type="dcterms:W3CDTF">2022-08-22T12:08:38Z</dcterms:modified>
</cp:coreProperties>
</file>