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4067" r:id="rId1"/>
  </p:sldMasterIdLst>
  <p:notesMasterIdLst>
    <p:notesMasterId r:id="rId7"/>
  </p:notesMasterIdLst>
  <p:handoutMasterIdLst>
    <p:handoutMasterId r:id="rId8"/>
  </p:handoutMasterIdLst>
  <p:sldIdLst>
    <p:sldId id="1526" r:id="rId2"/>
    <p:sldId id="1980" r:id="rId3"/>
    <p:sldId id="1981" r:id="rId4"/>
    <p:sldId id="1985" r:id="rId5"/>
    <p:sldId id="1975" r:id="rId6"/>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9" autoAdjust="0"/>
    <p:restoredTop sz="93826" autoAdjust="0"/>
  </p:normalViewPr>
  <p:slideViewPr>
    <p:cSldViewPr>
      <p:cViewPr varScale="1">
        <p:scale>
          <a:sx n="91" d="100"/>
          <a:sy n="91" d="100"/>
        </p:scale>
        <p:origin x="840" y="56"/>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2022/4/29</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2022/4/29</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0</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3435846"/>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025606" y="1275606"/>
            <a:ext cx="7434826"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92500" lnSpcReduction="10000"/>
          </a:bodyPr>
          <a:lstStyle/>
          <a:p>
            <a:pPr algn="ctr" eaLnBrk="0" hangingPunct="0">
              <a:spcBef>
                <a:spcPct val="20000"/>
              </a:spcBef>
            </a:pPr>
            <a:r>
              <a:rPr kumimoji="1" lang="en-US" altLang="zh-CN" sz="3200" spc="100" dirty="0">
                <a:solidFill>
                  <a:srgbClr val="00469D"/>
                </a:solidFill>
                <a:cs typeface="微软雅黑" charset="0"/>
                <a:sym typeface="Calibri" pitchFamily="34" charset="0"/>
              </a:rPr>
              <a:t>Minimization of Service Interruption </a:t>
            </a:r>
            <a:r>
              <a:rPr kumimoji="1" lang="en-US" altLang="zh-CN" sz="3200" spc="100" dirty="0" smtClean="0">
                <a:solidFill>
                  <a:srgbClr val="00469D"/>
                </a:solidFill>
                <a:cs typeface="微软雅黑" charset="0"/>
                <a:sym typeface="Calibri" pitchFamily="34" charset="0"/>
              </a:rPr>
              <a:t>Phase 2</a:t>
            </a:r>
            <a:endParaRPr kumimoji="1" lang="zh-CN" altLang="en-US" sz="3200" spc="100" dirty="0">
              <a:solidFill>
                <a:srgbClr val="00469D"/>
              </a:solidFill>
              <a:latin typeface="+mn-lt"/>
              <a:ea typeface="+mn-ea"/>
              <a:cs typeface="微软雅黑" charset="0"/>
              <a:sym typeface="Calibri" pitchFamily="34" charset="0"/>
            </a:endParaRPr>
          </a:p>
        </p:txBody>
      </p:sp>
      <p:sp>
        <p:nvSpPr>
          <p:cNvPr id="4" name="文本框 3"/>
          <p:cNvSpPr txBox="1"/>
          <p:nvPr/>
        </p:nvSpPr>
        <p:spPr>
          <a:xfrm>
            <a:off x="2339752" y="2409732"/>
            <a:ext cx="44644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Motivations, Use Cases and Proposal</a:t>
            </a: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1</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smtClean="0">
                <a:solidFill>
                  <a:srgbClr val="00469E"/>
                </a:solidFill>
                <a:latin typeface="+mn-lt"/>
                <a:ea typeface="+mn-ea"/>
                <a:cs typeface="微软雅黑" charset="0"/>
                <a:sym typeface="Arial" panose="020B0604020202020204" pitchFamily="34" charset="0"/>
              </a:rPr>
              <a:t>Motivations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450260" y="930263"/>
            <a:ext cx="7986566" cy="3416320"/>
          </a:xfrm>
          <a:prstGeom prst="rect">
            <a:avLst/>
          </a:prstGeom>
          <a:noFill/>
        </p:spPr>
        <p:txBody>
          <a:bodyPr wrap="square" rtlCol="0">
            <a:spAutoFit/>
          </a:bodyPr>
          <a:lstStyle/>
          <a:p>
            <a:pPr algn="just"/>
            <a:r>
              <a:rPr lang="en-US" altLang="zh-CN" sz="1200" dirty="0">
                <a:latin typeface="+mn-lt"/>
              </a:rPr>
              <a:t>Ensuring </a:t>
            </a:r>
            <a:r>
              <a:rPr lang="en-GB" altLang="zh-CN" sz="1200" dirty="0">
                <a:latin typeface="+mn-lt"/>
              </a:rPr>
              <a:t>the </a:t>
            </a:r>
            <a:r>
              <a:rPr lang="en-US" altLang="zh-CN" sz="1200" dirty="0">
                <a:latin typeface="+mn-lt"/>
              </a:rPr>
              <a:t>availability of the 5G core network service is critical, because the number of the users that are impacted by the core network is large. </a:t>
            </a:r>
            <a:r>
              <a:rPr lang="en-US" altLang="zh-CN" sz="1200" dirty="0" smtClean="0">
                <a:latin typeface="+mn-lt"/>
              </a:rPr>
              <a:t>If </a:t>
            </a:r>
            <a:r>
              <a:rPr lang="en-US" altLang="zh-CN" sz="1200" dirty="0">
                <a:latin typeface="+mn-lt"/>
              </a:rPr>
              <a:t>the 5G core network fails, the communication service for millions of users would be interrupted.</a:t>
            </a:r>
          </a:p>
          <a:p>
            <a:pPr algn="just"/>
            <a:endParaRPr lang="en-US" altLang="zh-CN" sz="1200" dirty="0">
              <a:latin typeface="+mn-lt"/>
            </a:endParaRPr>
          </a:p>
          <a:p>
            <a:pPr algn="just"/>
            <a:r>
              <a:rPr lang="en-US" altLang="zh-CN" sz="1200" dirty="0">
                <a:latin typeface="+mn-lt"/>
              </a:rPr>
              <a:t>The scope of Rel-17 MINT feature is restricted to RAN failure, </a:t>
            </a:r>
            <a:r>
              <a:rPr lang="en-US" altLang="zh-CN" sz="1200" b="1" dirty="0">
                <a:latin typeface="+mn-lt"/>
              </a:rPr>
              <a:t>and we propose to lift this limitation to include failures of the core network. It is noted that the scope of this study excludes any network failure that includes the UDR/UDM and AUSF network functionality. </a:t>
            </a:r>
          </a:p>
          <a:p>
            <a:pPr algn="just"/>
            <a:endParaRPr lang="en-US" altLang="zh-CN" sz="1200" dirty="0">
              <a:latin typeface="+mn-lt"/>
            </a:endParaRPr>
          </a:p>
          <a:p>
            <a:pPr algn="just"/>
            <a:r>
              <a:rPr lang="en-US" altLang="zh-CN" sz="1200" dirty="0">
                <a:latin typeface="+mn-lt"/>
              </a:rPr>
              <a:t>In addition to Disaster Roaming provided in MINT, there could be other solutions to minimize service interruption when considering different failure scenarios. </a:t>
            </a:r>
            <a:endParaRPr lang="en-US" altLang="zh-CN" sz="1200" dirty="0" smtClean="0">
              <a:latin typeface="+mn-lt"/>
            </a:endParaRPr>
          </a:p>
          <a:p>
            <a:pPr algn="just"/>
            <a:endParaRPr lang="en-US" altLang="zh-CN" sz="1200" dirty="0">
              <a:latin typeface="+mn-lt"/>
            </a:endParaRPr>
          </a:p>
          <a:p>
            <a:pPr algn="just"/>
            <a:r>
              <a:rPr lang="en-US" altLang="zh-CN" sz="1200" dirty="0" smtClean="0">
                <a:latin typeface="+mn-lt"/>
              </a:rPr>
              <a:t>For </a:t>
            </a:r>
            <a:r>
              <a:rPr lang="en-US" altLang="zh-CN" sz="1200" dirty="0">
                <a:latin typeface="+mn-lt"/>
              </a:rPr>
              <a:t>example: in TS 23.501, the </a:t>
            </a:r>
            <a:r>
              <a:rPr lang="en-US" altLang="zh-CN" sz="1200" b="1" dirty="0">
                <a:latin typeface="+mn-lt"/>
              </a:rPr>
              <a:t>5G Multi Operator Core Network </a:t>
            </a:r>
            <a:r>
              <a:rPr lang="en-US" altLang="zh-CN" sz="1200" dirty="0">
                <a:latin typeface="+mn-lt"/>
              </a:rPr>
              <a:t>(5G MOCN) network sharing architecture is supported, in which only the RAN is shared in 5G System. Operators with 5G MOCN architecture could utilize the cooperation in network sharing to minimize communication service interruption. When a network cannot provide communication service to its users due to core network failures, its users may be switched to one of the cooperative operators serving as the backup core network. Thus, 5G MOCN can be considered as an example scenario to be studied. </a:t>
            </a:r>
          </a:p>
          <a:p>
            <a:endParaRPr lang="zh-CN" altLang="en-US" sz="1200" dirty="0">
              <a:latin typeface="+mn-lt"/>
            </a:endParaRPr>
          </a:p>
        </p:txBody>
      </p:sp>
    </p:spTree>
    <p:extLst>
      <p:ext uri="{BB962C8B-B14F-4D97-AF65-F5344CB8AC3E}">
        <p14:creationId xmlns:p14="http://schemas.microsoft.com/office/powerpoint/2010/main" val="34382748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3221B38C-6E5D-4D0F-B45E-86E9D64C63CF}"/>
              </a:ext>
            </a:extLst>
          </p:cNvPr>
          <p:cNvSpPr txBox="1"/>
          <p:nvPr/>
        </p:nvSpPr>
        <p:spPr>
          <a:xfrm>
            <a:off x="179512" y="856172"/>
            <a:ext cx="4824536" cy="4084195"/>
          </a:xfrm>
          <a:prstGeom prst="rect">
            <a:avLst/>
          </a:prstGeom>
          <a:noFill/>
        </p:spPr>
        <p:txBody>
          <a:bodyPr wrap="square" rtlCol="0">
            <a:spAutoFit/>
          </a:bodyPr>
          <a:lstStyle/>
          <a:p>
            <a:pPr marL="171450" indent="-171450" algn="just">
              <a:spcBef>
                <a:spcPts val="1200"/>
              </a:spcBef>
              <a:spcAft>
                <a:spcPts val="1200"/>
              </a:spcAft>
              <a:buFont typeface="Wingdings" panose="05000000000000000000" pitchFamily="2" charset="2"/>
              <a:buChar char="Ø"/>
            </a:pPr>
            <a:r>
              <a:rPr lang="en-US" altLang="zh-CN" sz="1200" b="1" dirty="0">
                <a:solidFill>
                  <a:srgbClr val="000000"/>
                </a:solidFill>
                <a:latin typeface="微软雅黑"/>
              </a:rPr>
              <a:t>#1 Core network failure due to failed network control</a:t>
            </a:r>
          </a:p>
          <a:p>
            <a:pPr algn="just"/>
            <a:r>
              <a:rPr lang="en-US" altLang="zh-CN" sz="1100" dirty="0">
                <a:latin typeface="+mn-lt"/>
              </a:rPr>
              <a:t>Failed upgrade of NF/NE(s), computer virus, software bugs, incorrect network configurations or malfunctions may cause </a:t>
            </a:r>
            <a:r>
              <a:rPr lang="en-US" altLang="zh-CN" sz="1100" dirty="0" smtClean="0">
                <a:latin typeface="+mn-lt"/>
              </a:rPr>
              <a:t>abnormal </a:t>
            </a:r>
            <a:r>
              <a:rPr lang="en-US" altLang="zh-CN" sz="1100" dirty="0">
                <a:latin typeface="+mn-lt"/>
              </a:rPr>
              <a:t>behavior of </a:t>
            </a:r>
            <a:r>
              <a:rPr lang="en-US" altLang="zh-CN" sz="1100" dirty="0">
                <a:solidFill>
                  <a:srgbClr val="000000"/>
                </a:solidFill>
                <a:latin typeface="微软雅黑"/>
              </a:rPr>
              <a:t>the </a:t>
            </a:r>
            <a:r>
              <a:rPr lang="en-US" altLang="zh-CN" sz="1100" dirty="0" smtClean="0">
                <a:solidFill>
                  <a:srgbClr val="000000"/>
                </a:solidFill>
                <a:latin typeface="微软雅黑"/>
              </a:rPr>
              <a:t>core </a:t>
            </a:r>
            <a:r>
              <a:rPr lang="en-US" altLang="zh-CN" sz="1100" dirty="0">
                <a:solidFill>
                  <a:srgbClr val="000000"/>
                </a:solidFill>
                <a:latin typeface="微软雅黑"/>
              </a:rPr>
              <a:t>network and put the entire network out of service. Many operators have reported network service outage due to the above problems in recent years.</a:t>
            </a:r>
            <a:endParaRPr lang="en-US" altLang="zh-CN" sz="1100" dirty="0">
              <a:latin typeface="+mn-lt"/>
            </a:endParaRPr>
          </a:p>
          <a:p>
            <a:pPr marL="171450" indent="-171450" algn="just">
              <a:spcBef>
                <a:spcPts val="1200"/>
              </a:spcBef>
              <a:spcAft>
                <a:spcPts val="1200"/>
              </a:spcAft>
              <a:buFont typeface="Wingdings" panose="05000000000000000000" pitchFamily="2" charset="2"/>
              <a:buChar char="Ø"/>
            </a:pPr>
            <a:r>
              <a:rPr lang="en-US" altLang="zh-CN" sz="1200" b="1" dirty="0">
                <a:solidFill>
                  <a:srgbClr val="000000"/>
                </a:solidFill>
                <a:latin typeface="微软雅黑"/>
              </a:rPr>
              <a:t>#2 Core network failure due to natural disasters</a:t>
            </a:r>
          </a:p>
          <a:p>
            <a:pPr algn="just"/>
            <a:r>
              <a:rPr lang="en-US" altLang="zh-CN" sz="1100" dirty="0">
                <a:solidFill>
                  <a:srgbClr val="000000"/>
                </a:solidFill>
                <a:latin typeface="微软雅黑"/>
              </a:rPr>
              <a:t>Natural disasters such as storms, floods and fires may lead to extreme and sudden damage to </a:t>
            </a:r>
            <a:r>
              <a:rPr lang="en-US" altLang="zh-CN" sz="1100" dirty="0" smtClean="0">
                <a:solidFill>
                  <a:srgbClr val="000000"/>
                </a:solidFill>
                <a:latin typeface="微软雅黑"/>
              </a:rPr>
              <a:t>core </a:t>
            </a:r>
            <a:r>
              <a:rPr lang="en-US" altLang="zh-CN" sz="1100" dirty="0">
                <a:solidFill>
                  <a:srgbClr val="000000"/>
                </a:solidFill>
                <a:latin typeface="微软雅黑"/>
              </a:rPr>
              <a:t>network </a:t>
            </a:r>
            <a:r>
              <a:rPr lang="en-US" altLang="zh-CN" sz="1100" dirty="0"/>
              <a:t>NF/NE(s)</a:t>
            </a:r>
            <a:r>
              <a:rPr lang="en-US" altLang="zh-CN" sz="1100" dirty="0">
                <a:solidFill>
                  <a:srgbClr val="000000"/>
                </a:solidFill>
                <a:latin typeface="微软雅黑"/>
              </a:rPr>
              <a:t> in a particular region. Such events have led to lots of network service disruptions in the past few years.</a:t>
            </a:r>
          </a:p>
          <a:p>
            <a:pPr algn="just" eaLnBrk="0" hangingPunct="0">
              <a:spcBef>
                <a:spcPts val="600"/>
              </a:spcBef>
            </a:pPr>
            <a:r>
              <a:rPr lang="en-US" altLang="zh-CN" sz="1100" dirty="0">
                <a:solidFill>
                  <a:srgbClr val="000000"/>
                </a:solidFill>
                <a:latin typeface="微软雅黑"/>
              </a:rPr>
              <a:t>For example:</a:t>
            </a:r>
          </a:p>
          <a:p>
            <a:pPr algn="just" eaLnBrk="0" hangingPunct="0">
              <a:spcBef>
                <a:spcPct val="20000"/>
              </a:spcBef>
            </a:pPr>
            <a:r>
              <a:rPr lang="en-US" altLang="zh-CN" sz="1100" dirty="0" smtClean="0">
                <a:solidFill>
                  <a:srgbClr val="000000"/>
                </a:solidFill>
                <a:latin typeface="微软雅黑"/>
              </a:rPr>
              <a:t>In the 5G MOCN scenario, when </a:t>
            </a:r>
            <a:r>
              <a:rPr lang="en-US" altLang="zh-CN" sz="1100" dirty="0">
                <a:solidFill>
                  <a:srgbClr val="000000"/>
                </a:solidFill>
                <a:latin typeface="微软雅黑"/>
              </a:rPr>
              <a:t>a natural disaster (e.g</a:t>
            </a:r>
            <a:r>
              <a:rPr lang="en-US" altLang="zh-CN" sz="1100" dirty="0" smtClean="0">
                <a:solidFill>
                  <a:srgbClr val="000000"/>
                </a:solidFill>
                <a:latin typeface="微软雅黑"/>
              </a:rPr>
              <a:t>. </a:t>
            </a:r>
            <a:r>
              <a:rPr lang="en-US" altLang="zh-CN" sz="1100" dirty="0">
                <a:solidFill>
                  <a:srgbClr val="000000"/>
                </a:solidFill>
                <a:latin typeface="微软雅黑"/>
              </a:rPr>
              <a:t>fire) </a:t>
            </a:r>
            <a:r>
              <a:rPr lang="en-US" altLang="zh-CN" sz="1100" dirty="0" smtClean="0">
                <a:solidFill>
                  <a:srgbClr val="000000"/>
                </a:solidFill>
                <a:latin typeface="微软雅黑"/>
              </a:rPr>
              <a:t>happens in Location A</a:t>
            </a:r>
            <a:r>
              <a:rPr lang="en-US" altLang="zh-CN" sz="1100" dirty="0">
                <a:solidFill>
                  <a:srgbClr val="000000"/>
                </a:solidFill>
                <a:latin typeface="微软雅黑"/>
              </a:rPr>
              <a:t>, </a:t>
            </a:r>
            <a:r>
              <a:rPr lang="en-US" altLang="zh-CN" sz="1100" dirty="0" smtClean="0">
                <a:solidFill>
                  <a:srgbClr val="000000"/>
                </a:solidFill>
                <a:latin typeface="微软雅黑"/>
              </a:rPr>
              <a:t>the </a:t>
            </a:r>
            <a:r>
              <a:rPr lang="en-US" altLang="zh-CN" sz="1100" dirty="0">
                <a:solidFill>
                  <a:srgbClr val="000000"/>
                </a:solidFill>
                <a:latin typeface="微软雅黑"/>
              </a:rPr>
              <a:t>core network of Operator A</a:t>
            </a:r>
            <a:r>
              <a:rPr lang="en-US" altLang="zh-CN" sz="1100" dirty="0" smtClean="0">
                <a:solidFill>
                  <a:srgbClr val="000000"/>
                </a:solidFill>
                <a:latin typeface="微软雅黑"/>
              </a:rPr>
              <a:t> </a:t>
            </a:r>
            <a:r>
              <a:rPr lang="en-US" altLang="zh-CN" sz="1100" dirty="0">
                <a:solidFill>
                  <a:srgbClr val="000000"/>
                </a:solidFill>
                <a:latin typeface="微软雅黑"/>
              </a:rPr>
              <a:t>is severely damaged and unable to serve its </a:t>
            </a:r>
            <a:r>
              <a:rPr lang="en-US" altLang="zh-CN" sz="1100" dirty="0" smtClean="0">
                <a:solidFill>
                  <a:srgbClr val="000000"/>
                </a:solidFill>
                <a:latin typeface="微软雅黑"/>
              </a:rPr>
              <a:t>users (</a:t>
            </a:r>
            <a:r>
              <a:rPr lang="en-US" altLang="zh-CN" sz="1100" dirty="0">
                <a:solidFill>
                  <a:srgbClr val="000000"/>
                </a:solidFill>
                <a:latin typeface="微软雅黑"/>
              </a:rPr>
              <a:t>shown in </a:t>
            </a:r>
            <a:r>
              <a:rPr lang="en-US" altLang="zh-CN" sz="1100" dirty="0">
                <a:solidFill>
                  <a:srgbClr val="FF0000"/>
                </a:solidFill>
                <a:latin typeface="微软雅黑"/>
              </a:rPr>
              <a:t>red</a:t>
            </a:r>
            <a:r>
              <a:rPr lang="en-US" altLang="zh-CN" sz="1100" dirty="0">
                <a:solidFill>
                  <a:srgbClr val="000000"/>
                </a:solidFill>
                <a:latin typeface="微软雅黑"/>
              </a:rPr>
              <a:t>). </a:t>
            </a:r>
            <a:r>
              <a:rPr lang="en-US" altLang="zh-CN" sz="1100" dirty="0" smtClean="0">
                <a:solidFill>
                  <a:srgbClr val="000000"/>
                </a:solidFill>
                <a:latin typeface="微软雅黑"/>
              </a:rPr>
              <a:t>Its users may be switched to the </a:t>
            </a:r>
            <a:r>
              <a:rPr lang="en-US" altLang="zh-CN" sz="1100" dirty="0">
                <a:solidFill>
                  <a:srgbClr val="000000"/>
                </a:solidFill>
                <a:latin typeface="微软雅黑"/>
              </a:rPr>
              <a:t>core network of </a:t>
            </a:r>
            <a:r>
              <a:rPr lang="en-US" altLang="zh-CN" sz="1100" dirty="0" smtClean="0">
                <a:solidFill>
                  <a:srgbClr val="000000"/>
                </a:solidFill>
                <a:latin typeface="微软雅黑"/>
              </a:rPr>
              <a:t>one of </a:t>
            </a:r>
            <a:r>
              <a:rPr lang="en-US" altLang="zh-CN" sz="1100" dirty="0">
                <a:solidFill>
                  <a:srgbClr val="000000"/>
                </a:solidFill>
                <a:latin typeface="微软雅黑"/>
              </a:rPr>
              <a:t>its cooperative operators (e.g. Operator B in Location B). </a:t>
            </a:r>
          </a:p>
          <a:p>
            <a:pPr algn="just" eaLnBrk="0" hangingPunct="0">
              <a:spcBef>
                <a:spcPct val="20000"/>
              </a:spcBef>
            </a:pPr>
            <a:r>
              <a:rPr lang="en-US" altLang="zh-CN" sz="1100" dirty="0" smtClean="0">
                <a:solidFill>
                  <a:srgbClr val="000000"/>
                </a:solidFill>
                <a:latin typeface="微软雅黑"/>
              </a:rPr>
              <a:t>Meanwhile</a:t>
            </a:r>
            <a:r>
              <a:rPr lang="en-US" altLang="zh-CN" sz="1100" dirty="0">
                <a:solidFill>
                  <a:srgbClr val="000000"/>
                </a:solidFill>
                <a:latin typeface="微软雅黑"/>
              </a:rPr>
              <a:t>, to minimize the impact to the </a:t>
            </a:r>
            <a:r>
              <a:rPr lang="en-US" altLang="zh-CN" sz="1100" dirty="0" smtClean="0">
                <a:solidFill>
                  <a:srgbClr val="000000"/>
                </a:solidFill>
                <a:latin typeface="微软雅黑"/>
              </a:rPr>
              <a:t>home </a:t>
            </a:r>
            <a:r>
              <a:rPr lang="en-US" altLang="zh-CN" sz="1100" dirty="0">
                <a:solidFill>
                  <a:srgbClr val="000000"/>
                </a:solidFill>
                <a:latin typeface="微软雅黑"/>
              </a:rPr>
              <a:t>users of Operator B, it might be possible that only part of the users or services are switched.</a:t>
            </a:r>
          </a:p>
        </p:txBody>
      </p:sp>
      <p:pic>
        <p:nvPicPr>
          <p:cNvPr id="7" name="图片 6">
            <a:extLst>
              <a:ext uri="{FF2B5EF4-FFF2-40B4-BE49-F238E27FC236}">
                <a16:creationId xmlns:a16="http://schemas.microsoft.com/office/drawing/2014/main" id="{BE62FF78-3FC8-4B6B-BEB1-23C4FA581E6F}"/>
              </a:ext>
            </a:extLst>
          </p:cNvPr>
          <p:cNvPicPr>
            <a:picLocks noChangeAspect="1"/>
          </p:cNvPicPr>
          <p:nvPr/>
        </p:nvPicPr>
        <p:blipFill>
          <a:blip r:embed="rId2"/>
          <a:stretch>
            <a:fillRect/>
          </a:stretch>
        </p:blipFill>
        <p:spPr>
          <a:xfrm>
            <a:off x="5148064" y="1059582"/>
            <a:ext cx="3573926" cy="3201289"/>
          </a:xfrm>
          <a:prstGeom prst="rect">
            <a:avLst/>
          </a:prstGeom>
        </p:spPr>
      </p:pic>
    </p:spTree>
    <p:extLst>
      <p:ext uri="{BB962C8B-B14F-4D97-AF65-F5344CB8AC3E}">
        <p14:creationId xmlns:p14="http://schemas.microsoft.com/office/powerpoint/2010/main" val="13153423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3221B38C-6E5D-4D0F-B45E-86E9D64C63CF}"/>
              </a:ext>
            </a:extLst>
          </p:cNvPr>
          <p:cNvSpPr txBox="1"/>
          <p:nvPr/>
        </p:nvSpPr>
        <p:spPr>
          <a:xfrm>
            <a:off x="450260" y="930263"/>
            <a:ext cx="8298204" cy="4170372"/>
          </a:xfrm>
          <a:prstGeom prst="rect">
            <a:avLst/>
          </a:prstGeom>
          <a:noFill/>
        </p:spPr>
        <p:txBody>
          <a:bodyPr wrap="square" rtlCol="0">
            <a:spAutoFit/>
          </a:bodyPr>
          <a:lstStyle/>
          <a:p>
            <a:pPr algn="just">
              <a:spcAft>
                <a:spcPts val="600"/>
              </a:spcAft>
            </a:pPr>
            <a:r>
              <a:rPr lang="en-US" altLang="zh-CN" sz="1200" dirty="0" smtClean="0">
                <a:latin typeface="+mn-lt"/>
              </a:rPr>
              <a:t>The </a:t>
            </a:r>
            <a:r>
              <a:rPr lang="en-US" altLang="zh-CN" sz="1200" dirty="0">
                <a:latin typeface="+mn-lt"/>
              </a:rPr>
              <a:t>aim of this study is to gather and </a:t>
            </a:r>
            <a:r>
              <a:rPr lang="en-US" altLang="zh-CN" sz="1200" dirty="0" err="1">
                <a:latin typeface="+mn-lt"/>
              </a:rPr>
              <a:t>analyse</a:t>
            </a:r>
            <a:r>
              <a:rPr lang="en-US" altLang="zh-CN" sz="1200" dirty="0">
                <a:latin typeface="+mn-lt"/>
              </a:rPr>
              <a:t> scenarios where interruption to communication service occurs and to derive potential service requirements out of the scenarios, while meeting applicable regional regulatory requirements. </a:t>
            </a:r>
            <a:r>
              <a:rPr lang="en-US" altLang="zh-CN" sz="1200" dirty="0" smtClean="0">
                <a:latin typeface="+mn-lt"/>
              </a:rPr>
              <a:t>The </a:t>
            </a:r>
            <a:r>
              <a:rPr lang="en-US" altLang="zh-CN" sz="1200" dirty="0">
                <a:latin typeface="+mn-lt"/>
              </a:rPr>
              <a:t>following areas will be studied:</a:t>
            </a:r>
          </a:p>
          <a:p>
            <a:pPr marL="171450" indent="-171450" algn="just">
              <a:spcBef>
                <a:spcPts val="600"/>
              </a:spcBef>
              <a:spcAft>
                <a:spcPts val="600"/>
              </a:spcAft>
              <a:buFont typeface="Wingdings" panose="05000000000000000000" pitchFamily="2" charset="2"/>
              <a:buChar char="Ø"/>
            </a:pPr>
            <a:r>
              <a:rPr lang="en-US" altLang="zh-CN" sz="1200" dirty="0" smtClean="0">
                <a:latin typeface="+mn-lt"/>
              </a:rPr>
              <a:t>Identifying </a:t>
            </a:r>
            <a:r>
              <a:rPr lang="en-US" altLang="zh-CN" sz="1200" dirty="0">
                <a:latin typeface="+mn-lt"/>
              </a:rPr>
              <a:t>the potential service requirements of mitigations that go beyond those defined in MINT.</a:t>
            </a:r>
          </a:p>
          <a:p>
            <a:pPr marL="171450" indent="-171450" algn="just">
              <a:spcBef>
                <a:spcPts val="600"/>
              </a:spcBef>
              <a:spcAft>
                <a:spcPts val="600"/>
              </a:spcAft>
              <a:buFont typeface="Wingdings" panose="05000000000000000000" pitchFamily="2" charset="2"/>
              <a:buChar char="Ø"/>
            </a:pPr>
            <a:r>
              <a:rPr lang="en-US" altLang="zh-CN" sz="1200" dirty="0" smtClean="0">
                <a:latin typeface="+mn-lt"/>
              </a:rPr>
              <a:t>Identifying </a:t>
            </a:r>
            <a:r>
              <a:rPr lang="en-US" altLang="zh-CN" sz="1200" dirty="0">
                <a:latin typeface="+mn-lt"/>
              </a:rPr>
              <a:t>use cases and potential service requirements to support minimization of service interruption for core network failures, which goes beyond the scope of MINT which was constrained to scenarios triggered by failure of the radio access network</a:t>
            </a:r>
            <a:r>
              <a:rPr lang="en-US" altLang="zh-CN" sz="1200" dirty="0" smtClean="0">
                <a:latin typeface="+mn-lt"/>
              </a:rPr>
              <a:t>.</a:t>
            </a:r>
          </a:p>
          <a:p>
            <a:pPr marL="171450" indent="-171450" algn="just">
              <a:spcBef>
                <a:spcPts val="600"/>
              </a:spcBef>
              <a:spcAft>
                <a:spcPts val="600"/>
              </a:spcAft>
              <a:buFont typeface="Wingdings" panose="05000000000000000000" pitchFamily="2" charset="2"/>
              <a:buChar char="Ø"/>
            </a:pPr>
            <a:r>
              <a:rPr lang="en-US" altLang="zh-CN" sz="1200" dirty="0">
                <a:latin typeface="+mn-lt"/>
              </a:rPr>
              <a:t>Other aspects, including regulatory, security and privacy requirements.</a:t>
            </a:r>
            <a:endParaRPr lang="en-US" altLang="zh-CN" sz="1200" dirty="0">
              <a:latin typeface="+mn-lt"/>
            </a:endParaRPr>
          </a:p>
          <a:p>
            <a:pPr algn="just">
              <a:spcBef>
                <a:spcPts val="1800"/>
              </a:spcBef>
              <a:spcAft>
                <a:spcPts val="600"/>
              </a:spcAft>
            </a:pPr>
            <a:r>
              <a:rPr lang="en-US" altLang="zh-CN" sz="1200" dirty="0" smtClean="0">
                <a:latin typeface="+mn-lt"/>
              </a:rPr>
              <a:t>This </a:t>
            </a:r>
            <a:r>
              <a:rPr lang="en-US" altLang="zh-CN" sz="1200" dirty="0">
                <a:latin typeface="+mn-lt"/>
              </a:rPr>
              <a:t>study </a:t>
            </a:r>
            <a:r>
              <a:rPr lang="en-US" altLang="zh-CN" sz="1200" dirty="0" smtClean="0">
                <a:latin typeface="+mn-lt"/>
              </a:rPr>
              <a:t>discusses </a:t>
            </a:r>
            <a:r>
              <a:rPr lang="en-US" altLang="zh-CN" sz="1200" dirty="0">
                <a:latin typeface="+mn-lt"/>
              </a:rPr>
              <a:t>different scenarios in which interruption could occur and interruption minimized, including e.g. network sharing</a:t>
            </a:r>
            <a:r>
              <a:rPr lang="en-US" altLang="zh-CN" sz="1200" dirty="0" smtClean="0">
                <a:latin typeface="+mn-lt"/>
              </a:rPr>
              <a:t>. </a:t>
            </a:r>
          </a:p>
          <a:p>
            <a:pPr algn="just">
              <a:spcBef>
                <a:spcPts val="600"/>
              </a:spcBef>
              <a:spcAft>
                <a:spcPts val="600"/>
              </a:spcAft>
            </a:pPr>
            <a:r>
              <a:rPr lang="en-US" altLang="zh-CN" sz="1200" dirty="0" smtClean="0">
                <a:latin typeface="+mn-lt"/>
              </a:rPr>
              <a:t>This study considers core network failures and RAN failures</a:t>
            </a:r>
            <a:r>
              <a:rPr lang="en-US" altLang="zh-CN" sz="1200" dirty="0">
                <a:latin typeface="+mn-lt"/>
              </a:rPr>
              <a:t>, though any network failure that includes the UDR/UDM and AUSF network </a:t>
            </a:r>
            <a:r>
              <a:rPr lang="en-US" altLang="zh-CN" sz="1200" dirty="0" smtClean="0">
                <a:latin typeface="+mn-lt"/>
              </a:rPr>
              <a:t>functionality is excluded. </a:t>
            </a:r>
          </a:p>
          <a:p>
            <a:pPr algn="just">
              <a:spcBef>
                <a:spcPts val="600"/>
              </a:spcBef>
              <a:spcAft>
                <a:spcPts val="600"/>
              </a:spcAft>
            </a:pPr>
            <a:r>
              <a:rPr lang="en-US" altLang="zh-CN" sz="1200" dirty="0" smtClean="0">
                <a:latin typeface="+mn-lt"/>
              </a:rPr>
              <a:t>This study has no </a:t>
            </a:r>
            <a:r>
              <a:rPr lang="en-US" altLang="zh-CN" sz="1200" dirty="0">
                <a:latin typeface="+mn-lt"/>
              </a:rPr>
              <a:t>backwards incompatibility with Rel-17 </a:t>
            </a:r>
            <a:r>
              <a:rPr lang="en-US" altLang="zh-CN" sz="1200" dirty="0" smtClean="0">
                <a:latin typeface="+mn-lt"/>
              </a:rPr>
              <a:t>MINT.</a:t>
            </a:r>
            <a:endParaRPr lang="en-US" altLang="zh-CN" sz="1200" dirty="0">
              <a:latin typeface="+mn-lt"/>
            </a:endParaRPr>
          </a:p>
          <a:p>
            <a:pPr marL="171450" indent="-171450">
              <a:spcBef>
                <a:spcPts val="600"/>
              </a:spcBef>
              <a:spcAft>
                <a:spcPts val="600"/>
              </a:spcAft>
              <a:buFont typeface="Wingdings" panose="05000000000000000000" pitchFamily="2" charset="2"/>
              <a:buChar char="Ø"/>
            </a:pPr>
            <a:endParaRPr lang="en-US" altLang="zh-CN" sz="1200" dirty="0">
              <a:latin typeface="+mn-lt"/>
            </a:endParaRPr>
          </a:p>
          <a:p>
            <a:pPr marL="171450" indent="-171450">
              <a:buFont typeface="Wingdings" panose="05000000000000000000" pitchFamily="2" charset="2"/>
              <a:buChar char="Ø"/>
            </a:pPr>
            <a:endParaRPr lang="zh-CN" altLang="en-US" sz="1200" dirty="0">
              <a:latin typeface="+mn-lt"/>
            </a:endParaRPr>
          </a:p>
        </p:txBody>
      </p:sp>
    </p:spTree>
    <p:extLst>
      <p:ext uri="{BB962C8B-B14F-4D97-AF65-F5344CB8AC3E}">
        <p14:creationId xmlns:p14="http://schemas.microsoft.com/office/powerpoint/2010/main" val="783693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425</Words>
  <Application>Microsoft Office PowerPoint</Application>
  <PresentationFormat>全屏显示(16:9)</PresentationFormat>
  <Paragraphs>33</Paragraphs>
  <Slides>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2022-04-29T05:56:59Z</dcterms:modified>
</cp:coreProperties>
</file>