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2" r:id="rId2"/>
    <p:sldId id="265" r:id="rId3"/>
    <p:sldId id="264" r:id="rId4"/>
    <p:sldId id="257" r:id="rId5"/>
    <p:sldId id="258" r:id="rId6"/>
    <p:sldId id="259" r:id="rId7"/>
    <p:sldId id="266" r:id="rId8"/>
    <p:sldId id="260"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6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7" autoAdjust="0"/>
    <p:restoredTop sz="71845" autoAdjust="0"/>
  </p:normalViewPr>
  <p:slideViewPr>
    <p:cSldViewPr snapToGrid="0" showGuides="1">
      <p:cViewPr varScale="1">
        <p:scale>
          <a:sx n="64" d="100"/>
          <a:sy n="64" d="100"/>
        </p:scale>
        <p:origin x="1426" y="53"/>
      </p:cViewPr>
      <p:guideLst>
        <p:guide orient="horz" pos="2160"/>
        <p:guide pos="3696"/>
      </p:guideLst>
    </p:cSldViewPr>
  </p:slideViewPr>
  <p:notesTextViewPr>
    <p:cViewPr>
      <p:scale>
        <a:sx n="1" d="1"/>
        <a:sy n="1" d="1"/>
      </p:scale>
      <p:origin x="0" y="0"/>
    </p:cViewPr>
  </p:notesTextViewPr>
  <p:sorterViewPr>
    <p:cViewPr varScale="1">
      <p:scale>
        <a:sx n="100" d="100"/>
        <a:sy n="100" d="100"/>
      </p:scale>
      <p:origin x="0" y="-4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vell, Betsy (Nokia - US/Naperville)" userId="3b5b6b30-fb95-4bee-92f8-707cb157b53d" providerId="ADAL" clId="{6938DF4C-A54E-4336-9C36-5B092A9708DB}"/>
    <pc:docChg chg="undo custSel addSld modSld">
      <pc:chgData name="Covell, Betsy (Nokia - US/Naperville)" userId="3b5b6b30-fb95-4bee-92f8-707cb157b53d" providerId="ADAL" clId="{6938DF4C-A54E-4336-9C36-5B092A9708DB}" dt="2021-04-14T19:33:21.702" v="357" actId="20577"/>
      <pc:docMkLst>
        <pc:docMk/>
      </pc:docMkLst>
      <pc:sldChg chg="addSp modSp mod">
        <pc:chgData name="Covell, Betsy (Nokia - US/Naperville)" userId="3b5b6b30-fb95-4bee-92f8-707cb157b53d" providerId="ADAL" clId="{6938DF4C-A54E-4336-9C36-5B092A9708DB}" dt="2021-04-14T18:30:19.684" v="29" actId="255"/>
        <pc:sldMkLst>
          <pc:docMk/>
          <pc:sldMk cId="1999967785" sldId="257"/>
        </pc:sldMkLst>
        <pc:spChg chg="add mod">
          <ac:chgData name="Covell, Betsy (Nokia - US/Naperville)" userId="3b5b6b30-fb95-4bee-92f8-707cb157b53d" providerId="ADAL" clId="{6938DF4C-A54E-4336-9C36-5B092A9708DB}" dt="2021-04-14T18:30:19.684" v="29" actId="255"/>
          <ac:spMkLst>
            <pc:docMk/>
            <pc:sldMk cId="1999967785" sldId="257"/>
            <ac:spMk id="9" creationId="{266FD2FA-8E78-4A2B-A851-C85D84FF00E7}"/>
          </ac:spMkLst>
        </pc:spChg>
      </pc:sldChg>
      <pc:sldChg chg="addSp delSp modSp add mod">
        <pc:chgData name="Covell, Betsy (Nokia - US/Naperville)" userId="3b5b6b30-fb95-4bee-92f8-707cb157b53d" providerId="ADAL" clId="{6938DF4C-A54E-4336-9C36-5B092A9708DB}" dt="2021-04-14T18:38:38.316" v="187" actId="14100"/>
        <pc:sldMkLst>
          <pc:docMk/>
          <pc:sldMk cId="276649959" sldId="258"/>
        </pc:sldMkLst>
        <pc:spChg chg="mod">
          <ac:chgData name="Covell, Betsy (Nokia - US/Naperville)" userId="3b5b6b30-fb95-4bee-92f8-707cb157b53d" providerId="ADAL" clId="{6938DF4C-A54E-4336-9C36-5B092A9708DB}" dt="2021-04-14T18:31:07.326" v="45" actId="20577"/>
          <ac:spMkLst>
            <pc:docMk/>
            <pc:sldMk cId="276649959" sldId="258"/>
            <ac:spMk id="9" creationId="{266FD2FA-8E78-4A2B-A851-C85D84FF00E7}"/>
          </ac:spMkLst>
        </pc:spChg>
        <pc:spChg chg="mod topLvl">
          <ac:chgData name="Covell, Betsy (Nokia - US/Naperville)" userId="3b5b6b30-fb95-4bee-92f8-707cb157b53d" providerId="ADAL" clId="{6938DF4C-A54E-4336-9C36-5B092A9708DB}" dt="2021-04-14T18:36:37.974" v="175" actId="20577"/>
          <ac:spMkLst>
            <pc:docMk/>
            <pc:sldMk cId="276649959" sldId="258"/>
            <ac:spMk id="37" creationId="{213C2E88-B96A-4342-812A-F018F96BA7CC}"/>
          </ac:spMkLst>
        </pc:spChg>
        <pc:grpChg chg="add del mod">
          <ac:chgData name="Covell, Betsy (Nokia - US/Naperville)" userId="3b5b6b30-fb95-4bee-92f8-707cb157b53d" providerId="ADAL" clId="{6938DF4C-A54E-4336-9C36-5B092A9708DB}" dt="2021-04-14T18:35:44.180" v="148" actId="165"/>
          <ac:grpSpMkLst>
            <pc:docMk/>
            <pc:sldMk cId="276649959" sldId="258"/>
            <ac:grpSpMk id="20" creationId="{1230640E-E47C-4F06-A02C-F3F84FA18B60}"/>
          </ac:grpSpMkLst>
        </pc:grpChg>
        <pc:grpChg chg="add mod">
          <ac:chgData name="Covell, Betsy (Nokia - US/Naperville)" userId="3b5b6b30-fb95-4bee-92f8-707cb157b53d" providerId="ADAL" clId="{6938DF4C-A54E-4336-9C36-5B092A9708DB}" dt="2021-04-14T18:35:54.355" v="150" actId="1076"/>
          <ac:grpSpMkLst>
            <pc:docMk/>
            <pc:sldMk cId="276649959" sldId="258"/>
            <ac:grpSpMk id="22" creationId="{95C3E05E-F60A-4990-9E07-67D4DF159E0A}"/>
          </ac:grpSpMkLst>
        </pc:grpChg>
        <pc:grpChg chg="add del mod">
          <ac:chgData name="Covell, Betsy (Nokia - US/Naperville)" userId="3b5b6b30-fb95-4bee-92f8-707cb157b53d" providerId="ADAL" clId="{6938DF4C-A54E-4336-9C36-5B092A9708DB}" dt="2021-04-14T18:35:22.340" v="145" actId="165"/>
          <ac:grpSpMkLst>
            <pc:docMk/>
            <pc:sldMk cId="276649959" sldId="258"/>
            <ac:grpSpMk id="36" creationId="{E7726040-2022-45D4-B0F6-AED17A870284}"/>
          </ac:grpSpMkLst>
        </pc:grpChg>
        <pc:cxnChg chg="mod">
          <ac:chgData name="Covell, Betsy (Nokia - US/Naperville)" userId="3b5b6b30-fb95-4bee-92f8-707cb157b53d" providerId="ADAL" clId="{6938DF4C-A54E-4336-9C36-5B092A9708DB}" dt="2021-04-14T18:38:04.257" v="186" actId="13822"/>
          <ac:cxnSpMkLst>
            <pc:docMk/>
            <pc:sldMk cId="276649959" sldId="258"/>
            <ac:cxnSpMk id="10" creationId="{31A4D072-1A63-4797-9F38-72A400D8BA83}"/>
          </ac:cxnSpMkLst>
        </pc:cxnChg>
        <pc:cxnChg chg="mod">
          <ac:chgData name="Covell, Betsy (Nokia - US/Naperville)" userId="3b5b6b30-fb95-4bee-92f8-707cb157b53d" providerId="ADAL" clId="{6938DF4C-A54E-4336-9C36-5B092A9708DB}" dt="2021-04-14T18:38:38.316" v="187" actId="14100"/>
          <ac:cxnSpMkLst>
            <pc:docMk/>
            <pc:sldMk cId="276649959" sldId="258"/>
            <ac:cxnSpMk id="16" creationId="{73A8A97D-3C46-44E5-80B0-31C32BB24102}"/>
          </ac:cxnSpMkLst>
        </pc:cxnChg>
        <pc:cxnChg chg="mod">
          <ac:chgData name="Covell, Betsy (Nokia - US/Naperville)" userId="3b5b6b30-fb95-4bee-92f8-707cb157b53d" providerId="ADAL" clId="{6938DF4C-A54E-4336-9C36-5B092A9708DB}" dt="2021-04-14T18:37:23.438" v="181" actId="13822"/>
          <ac:cxnSpMkLst>
            <pc:docMk/>
            <pc:sldMk cId="276649959" sldId="258"/>
            <ac:cxnSpMk id="26" creationId="{137DD894-B80E-4F34-A2CA-7DAAB3D88734}"/>
          </ac:cxnSpMkLst>
        </pc:cxnChg>
        <pc:cxnChg chg="mod">
          <ac:chgData name="Covell, Betsy (Nokia - US/Naperville)" userId="3b5b6b30-fb95-4bee-92f8-707cb157b53d" providerId="ADAL" clId="{6938DF4C-A54E-4336-9C36-5B092A9708DB}" dt="2021-04-14T18:37:41.692" v="183" actId="13822"/>
          <ac:cxnSpMkLst>
            <pc:docMk/>
            <pc:sldMk cId="276649959" sldId="258"/>
            <ac:cxnSpMk id="31" creationId="{BC493545-52E1-41EC-A42A-024E252D7AA7}"/>
          </ac:cxnSpMkLst>
        </pc:cxnChg>
        <pc:cxnChg chg="mod">
          <ac:chgData name="Covell, Betsy (Nokia - US/Naperville)" userId="3b5b6b30-fb95-4bee-92f8-707cb157b53d" providerId="ADAL" clId="{6938DF4C-A54E-4336-9C36-5B092A9708DB}" dt="2021-04-14T18:37:50.050" v="184" actId="13822"/>
          <ac:cxnSpMkLst>
            <pc:docMk/>
            <pc:sldMk cId="276649959" sldId="258"/>
            <ac:cxnSpMk id="33" creationId="{DA452EB1-5486-4377-A772-4964982B849B}"/>
          </ac:cxnSpMkLst>
        </pc:cxnChg>
        <pc:cxnChg chg="mod topLvl">
          <ac:chgData name="Covell, Betsy (Nokia - US/Naperville)" userId="3b5b6b30-fb95-4bee-92f8-707cb157b53d" providerId="ADAL" clId="{6938DF4C-A54E-4336-9C36-5B092A9708DB}" dt="2021-04-14T18:35:46.621" v="149" actId="338"/>
          <ac:cxnSpMkLst>
            <pc:docMk/>
            <pc:sldMk cId="276649959" sldId="258"/>
            <ac:cxnSpMk id="38" creationId="{91F3968F-70C4-4814-9CF5-19FBD1A40A0E}"/>
          </ac:cxnSpMkLst>
        </pc:cxnChg>
        <pc:cxnChg chg="mod topLvl">
          <ac:chgData name="Covell, Betsy (Nokia - US/Naperville)" userId="3b5b6b30-fb95-4bee-92f8-707cb157b53d" providerId="ADAL" clId="{6938DF4C-A54E-4336-9C36-5B092A9708DB}" dt="2021-04-14T18:36:21.170" v="152" actId="1076"/>
          <ac:cxnSpMkLst>
            <pc:docMk/>
            <pc:sldMk cId="276649959" sldId="258"/>
            <ac:cxnSpMk id="39" creationId="{B01507D0-069B-43E7-84B0-8B7DFABEB674}"/>
          </ac:cxnSpMkLst>
        </pc:cxnChg>
        <pc:cxnChg chg="del">
          <ac:chgData name="Covell, Betsy (Nokia - US/Naperville)" userId="3b5b6b30-fb95-4bee-92f8-707cb157b53d" providerId="ADAL" clId="{6938DF4C-A54E-4336-9C36-5B092A9708DB}" dt="2021-04-14T18:34:46.745" v="115" actId="21"/>
          <ac:cxnSpMkLst>
            <pc:docMk/>
            <pc:sldMk cId="276649959" sldId="258"/>
            <ac:cxnSpMk id="40" creationId="{F4206D30-93A9-4AE2-BE45-2F6E2267DE2C}"/>
          </ac:cxnSpMkLst>
        </pc:cxnChg>
        <pc:cxnChg chg="add mod">
          <ac:chgData name="Covell, Betsy (Nokia - US/Naperville)" userId="3b5b6b30-fb95-4bee-92f8-707cb157b53d" providerId="ADAL" clId="{6938DF4C-A54E-4336-9C36-5B092A9708DB}" dt="2021-04-14T18:37:02.155" v="180" actId="1076"/>
          <ac:cxnSpMkLst>
            <pc:docMk/>
            <pc:sldMk cId="276649959" sldId="258"/>
            <ac:cxnSpMk id="41" creationId="{EBEBFDF6-B57B-490B-9986-70F2244A26B8}"/>
          </ac:cxnSpMkLst>
        </pc:cxnChg>
      </pc:sldChg>
      <pc:sldChg chg="addSp delSp modSp add mod">
        <pc:chgData name="Covell, Betsy (Nokia - US/Naperville)" userId="3b5b6b30-fb95-4bee-92f8-707cb157b53d" providerId="ADAL" clId="{6938DF4C-A54E-4336-9C36-5B092A9708DB}" dt="2021-04-14T19:33:21.702" v="357" actId="20577"/>
        <pc:sldMkLst>
          <pc:docMk/>
          <pc:sldMk cId="2248821002" sldId="259"/>
        </pc:sldMkLst>
        <pc:spChg chg="del">
          <ac:chgData name="Covell, Betsy (Nokia - US/Naperville)" userId="3b5b6b30-fb95-4bee-92f8-707cb157b53d" providerId="ADAL" clId="{6938DF4C-A54E-4336-9C36-5B092A9708DB}" dt="2021-04-14T18:47:08.906" v="294" actId="21"/>
          <ac:spMkLst>
            <pc:docMk/>
            <pc:sldMk cId="2248821002" sldId="259"/>
            <ac:spMk id="3" creationId="{748F6D5F-D06F-47F8-944E-3990A01549D2}"/>
          </ac:spMkLst>
        </pc:spChg>
        <pc:spChg chg="mod topLvl">
          <ac:chgData name="Covell, Betsy (Nokia - US/Naperville)" userId="3b5b6b30-fb95-4bee-92f8-707cb157b53d" providerId="ADAL" clId="{6938DF4C-A54E-4336-9C36-5B092A9708DB}" dt="2021-04-14T18:44:47.291" v="258" actId="164"/>
          <ac:spMkLst>
            <pc:docMk/>
            <pc:sldMk cId="2248821002" sldId="259"/>
            <ac:spMk id="4" creationId="{D903B1D2-55B5-4BDC-8472-ED4C70D9918F}"/>
          </ac:spMkLst>
        </pc:spChg>
        <pc:spChg chg="mod topLvl">
          <ac:chgData name="Covell, Betsy (Nokia - US/Naperville)" userId="3b5b6b30-fb95-4bee-92f8-707cb157b53d" providerId="ADAL" clId="{6938DF4C-A54E-4336-9C36-5B092A9708DB}" dt="2021-04-14T18:44:47.291" v="258" actId="164"/>
          <ac:spMkLst>
            <pc:docMk/>
            <pc:sldMk cId="2248821002" sldId="259"/>
            <ac:spMk id="5" creationId="{7E8BAF8B-FECE-49C9-999B-5571DF1EEC76}"/>
          </ac:spMkLst>
        </pc:spChg>
        <pc:spChg chg="mod topLvl">
          <ac:chgData name="Covell, Betsy (Nokia - US/Naperville)" userId="3b5b6b30-fb95-4bee-92f8-707cb157b53d" providerId="ADAL" clId="{6938DF4C-A54E-4336-9C36-5B092A9708DB}" dt="2021-04-14T18:44:47.291" v="258" actId="164"/>
          <ac:spMkLst>
            <pc:docMk/>
            <pc:sldMk cId="2248821002" sldId="259"/>
            <ac:spMk id="6" creationId="{84471C29-AAE9-4EFD-A9F0-C891C67B84BD}"/>
          </ac:spMkLst>
        </pc:spChg>
        <pc:spChg chg="del mod">
          <ac:chgData name="Covell, Betsy (Nokia - US/Naperville)" userId="3b5b6b30-fb95-4bee-92f8-707cb157b53d" providerId="ADAL" clId="{6938DF4C-A54E-4336-9C36-5B092A9708DB}" dt="2021-04-14T18:47:05.460" v="293" actId="21"/>
          <ac:spMkLst>
            <pc:docMk/>
            <pc:sldMk cId="2248821002" sldId="259"/>
            <ac:spMk id="7" creationId="{6B2A2FEA-1D93-4ECE-BEB2-D892EF226EF0}"/>
          </ac:spMkLst>
        </pc:spChg>
        <pc:spChg chg="mod topLvl">
          <ac:chgData name="Covell, Betsy (Nokia - US/Naperville)" userId="3b5b6b30-fb95-4bee-92f8-707cb157b53d" providerId="ADAL" clId="{6938DF4C-A54E-4336-9C36-5B092A9708DB}" dt="2021-04-14T18:44:47.291" v="258" actId="164"/>
          <ac:spMkLst>
            <pc:docMk/>
            <pc:sldMk cId="2248821002" sldId="259"/>
            <ac:spMk id="8" creationId="{6207A800-86B1-4F7C-8E59-3EA647E991E5}"/>
          </ac:spMkLst>
        </pc:spChg>
        <pc:spChg chg="mod">
          <ac:chgData name="Covell, Betsy (Nokia - US/Naperville)" userId="3b5b6b30-fb95-4bee-92f8-707cb157b53d" providerId="ADAL" clId="{6938DF4C-A54E-4336-9C36-5B092A9708DB}" dt="2021-04-14T18:39:56.233" v="195" actId="20577"/>
          <ac:spMkLst>
            <pc:docMk/>
            <pc:sldMk cId="2248821002" sldId="259"/>
            <ac:spMk id="9" creationId="{266FD2FA-8E78-4A2B-A851-C85D84FF00E7}"/>
          </ac:spMkLst>
        </pc:spChg>
        <pc:spChg chg="mod topLvl">
          <ac:chgData name="Covell, Betsy (Nokia - US/Naperville)" userId="3b5b6b30-fb95-4bee-92f8-707cb157b53d" providerId="ADAL" clId="{6938DF4C-A54E-4336-9C36-5B092A9708DB}" dt="2021-04-14T18:44:47.291" v="258" actId="164"/>
          <ac:spMkLst>
            <pc:docMk/>
            <pc:sldMk cId="2248821002" sldId="259"/>
            <ac:spMk id="11" creationId="{1A9A6E3B-4C81-44A1-BF93-77BC8043F791}"/>
          </ac:spMkLst>
        </pc:spChg>
        <pc:spChg chg="mod topLvl">
          <ac:chgData name="Covell, Betsy (Nokia - US/Naperville)" userId="3b5b6b30-fb95-4bee-92f8-707cb157b53d" providerId="ADAL" clId="{6938DF4C-A54E-4336-9C36-5B092A9708DB}" dt="2021-04-14T18:44:47.291" v="258" actId="164"/>
          <ac:spMkLst>
            <pc:docMk/>
            <pc:sldMk cId="2248821002" sldId="259"/>
            <ac:spMk id="12" creationId="{7B55BCBE-AE13-40F1-9BC4-C33FA4E09A86}"/>
          </ac:spMkLst>
        </pc:spChg>
        <pc:spChg chg="mod topLvl">
          <ac:chgData name="Covell, Betsy (Nokia - US/Naperville)" userId="3b5b6b30-fb95-4bee-92f8-707cb157b53d" providerId="ADAL" clId="{6938DF4C-A54E-4336-9C36-5B092A9708DB}" dt="2021-04-14T18:45:02.655" v="259" actId="164"/>
          <ac:spMkLst>
            <pc:docMk/>
            <pc:sldMk cId="2248821002" sldId="259"/>
            <ac:spMk id="17" creationId="{F93F615D-F055-4703-BA2F-210EAFC54D1A}"/>
          </ac:spMkLst>
        </pc:spChg>
        <pc:spChg chg="mod topLvl">
          <ac:chgData name="Covell, Betsy (Nokia - US/Naperville)" userId="3b5b6b30-fb95-4bee-92f8-707cb157b53d" providerId="ADAL" clId="{6938DF4C-A54E-4336-9C36-5B092A9708DB}" dt="2021-04-14T18:44:47.291" v="258" actId="164"/>
          <ac:spMkLst>
            <pc:docMk/>
            <pc:sldMk cId="2248821002" sldId="259"/>
            <ac:spMk id="18" creationId="{06C11C6B-25CE-474E-8CB5-396511FE6260}"/>
          </ac:spMkLst>
        </pc:spChg>
        <pc:spChg chg="mod topLvl">
          <ac:chgData name="Covell, Betsy (Nokia - US/Naperville)" userId="3b5b6b30-fb95-4bee-92f8-707cb157b53d" providerId="ADAL" clId="{6938DF4C-A54E-4336-9C36-5B092A9708DB}" dt="2021-04-14T18:44:47.291" v="258" actId="164"/>
          <ac:spMkLst>
            <pc:docMk/>
            <pc:sldMk cId="2248821002" sldId="259"/>
            <ac:spMk id="19" creationId="{4351B5FB-98FF-46BD-9C71-00F07FA5FC74}"/>
          </ac:spMkLst>
        </pc:spChg>
        <pc:spChg chg="mod topLvl">
          <ac:chgData name="Covell, Betsy (Nokia - US/Naperville)" userId="3b5b6b30-fb95-4bee-92f8-707cb157b53d" providerId="ADAL" clId="{6938DF4C-A54E-4336-9C36-5B092A9708DB}" dt="2021-04-14T18:44:47.291" v="258" actId="164"/>
          <ac:spMkLst>
            <pc:docMk/>
            <pc:sldMk cId="2248821002" sldId="259"/>
            <ac:spMk id="23" creationId="{F22BE930-B83C-4410-9F4E-5B3F7D9387E5}"/>
          </ac:spMkLst>
        </pc:spChg>
        <pc:spChg chg="mod topLvl">
          <ac:chgData name="Covell, Betsy (Nokia - US/Naperville)" userId="3b5b6b30-fb95-4bee-92f8-707cb157b53d" providerId="ADAL" clId="{6938DF4C-A54E-4336-9C36-5B092A9708DB}" dt="2021-04-14T18:44:47.291" v="258" actId="164"/>
          <ac:spMkLst>
            <pc:docMk/>
            <pc:sldMk cId="2248821002" sldId="259"/>
            <ac:spMk id="24" creationId="{B0F4F644-B5AF-4129-AEE2-FFD35F660B6F}"/>
          </ac:spMkLst>
        </pc:spChg>
        <pc:spChg chg="mod topLvl">
          <ac:chgData name="Covell, Betsy (Nokia - US/Naperville)" userId="3b5b6b30-fb95-4bee-92f8-707cb157b53d" providerId="ADAL" clId="{6938DF4C-A54E-4336-9C36-5B092A9708DB}" dt="2021-04-14T18:44:47.291" v="258" actId="164"/>
          <ac:spMkLst>
            <pc:docMk/>
            <pc:sldMk cId="2248821002" sldId="259"/>
            <ac:spMk id="25" creationId="{D9C97A3F-582B-47C7-B089-58006B65F18D}"/>
          </ac:spMkLst>
        </pc:spChg>
        <pc:spChg chg="mod topLvl">
          <ac:chgData name="Covell, Betsy (Nokia - US/Naperville)" userId="3b5b6b30-fb95-4bee-92f8-707cb157b53d" providerId="ADAL" clId="{6938DF4C-A54E-4336-9C36-5B092A9708DB}" dt="2021-04-14T18:44:47.291" v="258" actId="164"/>
          <ac:spMkLst>
            <pc:docMk/>
            <pc:sldMk cId="2248821002" sldId="259"/>
            <ac:spMk id="27" creationId="{090E80BC-7EAA-46A7-A46C-F50057CD325C}"/>
          </ac:spMkLst>
        </pc:spChg>
        <pc:spChg chg="mod topLvl">
          <ac:chgData name="Covell, Betsy (Nokia - US/Naperville)" userId="3b5b6b30-fb95-4bee-92f8-707cb157b53d" providerId="ADAL" clId="{6938DF4C-A54E-4336-9C36-5B092A9708DB}" dt="2021-04-14T19:33:10.061" v="350" actId="20577"/>
          <ac:spMkLst>
            <pc:docMk/>
            <pc:sldMk cId="2248821002" sldId="259"/>
            <ac:spMk id="28" creationId="{FCE8DEA8-B106-4CEA-BB3E-7645C5CDBB0E}"/>
          </ac:spMkLst>
        </pc:spChg>
        <pc:spChg chg="mod">
          <ac:chgData name="Covell, Betsy (Nokia - US/Naperville)" userId="3b5b6b30-fb95-4bee-92f8-707cb157b53d" providerId="ADAL" clId="{6938DF4C-A54E-4336-9C36-5B092A9708DB}" dt="2021-04-14T18:48:12.240" v="311" actId="20577"/>
          <ac:spMkLst>
            <pc:docMk/>
            <pc:sldMk cId="2248821002" sldId="259"/>
            <ac:spMk id="37" creationId="{213C2E88-B96A-4342-812A-F018F96BA7CC}"/>
          </ac:spMkLst>
        </pc:spChg>
        <pc:spChg chg="mod">
          <ac:chgData name="Covell, Betsy (Nokia - US/Naperville)" userId="3b5b6b30-fb95-4bee-92f8-707cb157b53d" providerId="ADAL" clId="{6938DF4C-A54E-4336-9C36-5B092A9708DB}" dt="2021-04-14T18:45:06.644" v="260"/>
          <ac:spMkLst>
            <pc:docMk/>
            <pc:sldMk cId="2248821002" sldId="259"/>
            <ac:spMk id="42" creationId="{6917A9BB-CF43-4970-9272-616410F06085}"/>
          </ac:spMkLst>
        </pc:spChg>
        <pc:spChg chg="del mod topLvl">
          <ac:chgData name="Covell, Betsy (Nokia - US/Naperville)" userId="3b5b6b30-fb95-4bee-92f8-707cb157b53d" providerId="ADAL" clId="{6938DF4C-A54E-4336-9C36-5B092A9708DB}" dt="2021-04-14T18:41:59.496" v="201" actId="21"/>
          <ac:spMkLst>
            <pc:docMk/>
            <pc:sldMk cId="2248821002" sldId="259"/>
            <ac:spMk id="43" creationId="{EC5B6361-8AE9-418B-841C-1001A262BC3C}"/>
          </ac:spMkLst>
        </pc:spChg>
        <pc:spChg chg="mod">
          <ac:chgData name="Covell, Betsy (Nokia - US/Naperville)" userId="3b5b6b30-fb95-4bee-92f8-707cb157b53d" providerId="ADAL" clId="{6938DF4C-A54E-4336-9C36-5B092A9708DB}" dt="2021-04-14T18:45:06.644" v="260"/>
          <ac:spMkLst>
            <pc:docMk/>
            <pc:sldMk cId="2248821002" sldId="259"/>
            <ac:spMk id="45" creationId="{41CEC1EE-3780-4D06-B055-31479CF0B67C}"/>
          </ac:spMkLst>
        </pc:spChg>
        <pc:spChg chg="mod">
          <ac:chgData name="Covell, Betsy (Nokia - US/Naperville)" userId="3b5b6b30-fb95-4bee-92f8-707cb157b53d" providerId="ADAL" clId="{6938DF4C-A54E-4336-9C36-5B092A9708DB}" dt="2021-04-14T18:45:06.644" v="260"/>
          <ac:spMkLst>
            <pc:docMk/>
            <pc:sldMk cId="2248821002" sldId="259"/>
            <ac:spMk id="46" creationId="{6D107AF6-2C6B-42CF-B8F9-101FEAB6A6F3}"/>
          </ac:spMkLst>
        </pc:spChg>
        <pc:spChg chg="mod">
          <ac:chgData name="Covell, Betsy (Nokia - US/Naperville)" userId="3b5b6b30-fb95-4bee-92f8-707cb157b53d" providerId="ADAL" clId="{6938DF4C-A54E-4336-9C36-5B092A9708DB}" dt="2021-04-14T18:45:06.644" v="260"/>
          <ac:spMkLst>
            <pc:docMk/>
            <pc:sldMk cId="2248821002" sldId="259"/>
            <ac:spMk id="47" creationId="{2246596B-3FF9-45BD-B823-3F58DCC15839}"/>
          </ac:spMkLst>
        </pc:spChg>
        <pc:spChg chg="mod">
          <ac:chgData name="Covell, Betsy (Nokia - US/Naperville)" userId="3b5b6b30-fb95-4bee-92f8-707cb157b53d" providerId="ADAL" clId="{6938DF4C-A54E-4336-9C36-5B092A9708DB}" dt="2021-04-14T18:45:06.644" v="260"/>
          <ac:spMkLst>
            <pc:docMk/>
            <pc:sldMk cId="2248821002" sldId="259"/>
            <ac:spMk id="48" creationId="{EDFA5A52-6876-4B1D-B5F9-6E30A8BD2727}"/>
          </ac:spMkLst>
        </pc:spChg>
        <pc:spChg chg="mod">
          <ac:chgData name="Covell, Betsy (Nokia - US/Naperville)" userId="3b5b6b30-fb95-4bee-92f8-707cb157b53d" providerId="ADAL" clId="{6938DF4C-A54E-4336-9C36-5B092A9708DB}" dt="2021-04-14T18:45:06.644" v="260"/>
          <ac:spMkLst>
            <pc:docMk/>
            <pc:sldMk cId="2248821002" sldId="259"/>
            <ac:spMk id="49" creationId="{96630DE2-B4D9-424F-87BE-05DABF0D1770}"/>
          </ac:spMkLst>
        </pc:spChg>
        <pc:spChg chg="mod">
          <ac:chgData name="Covell, Betsy (Nokia - US/Naperville)" userId="3b5b6b30-fb95-4bee-92f8-707cb157b53d" providerId="ADAL" clId="{6938DF4C-A54E-4336-9C36-5B092A9708DB}" dt="2021-04-14T18:45:06.644" v="260"/>
          <ac:spMkLst>
            <pc:docMk/>
            <pc:sldMk cId="2248821002" sldId="259"/>
            <ac:spMk id="50" creationId="{013F0BEB-B4B4-4CB4-B74D-AAC1846424A0}"/>
          </ac:spMkLst>
        </pc:spChg>
        <pc:spChg chg="mod">
          <ac:chgData name="Covell, Betsy (Nokia - US/Naperville)" userId="3b5b6b30-fb95-4bee-92f8-707cb157b53d" providerId="ADAL" clId="{6938DF4C-A54E-4336-9C36-5B092A9708DB}" dt="2021-04-14T18:45:06.644" v="260"/>
          <ac:spMkLst>
            <pc:docMk/>
            <pc:sldMk cId="2248821002" sldId="259"/>
            <ac:spMk id="51" creationId="{A5CD7DAF-B002-4522-9A28-C53B6E945009}"/>
          </ac:spMkLst>
        </pc:spChg>
        <pc:spChg chg="mod">
          <ac:chgData name="Covell, Betsy (Nokia - US/Naperville)" userId="3b5b6b30-fb95-4bee-92f8-707cb157b53d" providerId="ADAL" clId="{6938DF4C-A54E-4336-9C36-5B092A9708DB}" dt="2021-04-14T18:45:06.644" v="260"/>
          <ac:spMkLst>
            <pc:docMk/>
            <pc:sldMk cId="2248821002" sldId="259"/>
            <ac:spMk id="54" creationId="{9C3752E1-7EF2-4EC7-BBC4-E1E4FAEBD67C}"/>
          </ac:spMkLst>
        </pc:spChg>
        <pc:spChg chg="mod">
          <ac:chgData name="Covell, Betsy (Nokia - US/Naperville)" userId="3b5b6b30-fb95-4bee-92f8-707cb157b53d" providerId="ADAL" clId="{6938DF4C-A54E-4336-9C36-5B092A9708DB}" dt="2021-04-14T18:45:06.644" v="260"/>
          <ac:spMkLst>
            <pc:docMk/>
            <pc:sldMk cId="2248821002" sldId="259"/>
            <ac:spMk id="56" creationId="{EC5F9D94-1B9F-4FED-AAA8-8E425C845098}"/>
          </ac:spMkLst>
        </pc:spChg>
        <pc:spChg chg="mod">
          <ac:chgData name="Covell, Betsy (Nokia - US/Naperville)" userId="3b5b6b30-fb95-4bee-92f8-707cb157b53d" providerId="ADAL" clId="{6938DF4C-A54E-4336-9C36-5B092A9708DB}" dt="2021-04-14T18:45:06.644" v="260"/>
          <ac:spMkLst>
            <pc:docMk/>
            <pc:sldMk cId="2248821002" sldId="259"/>
            <ac:spMk id="57" creationId="{D3303949-93F6-45AB-8035-590E24C2199D}"/>
          </ac:spMkLst>
        </pc:spChg>
        <pc:spChg chg="mod">
          <ac:chgData name="Covell, Betsy (Nokia - US/Naperville)" userId="3b5b6b30-fb95-4bee-92f8-707cb157b53d" providerId="ADAL" clId="{6938DF4C-A54E-4336-9C36-5B092A9708DB}" dt="2021-04-14T19:33:21.702" v="357" actId="20577"/>
          <ac:spMkLst>
            <pc:docMk/>
            <pc:sldMk cId="2248821002" sldId="259"/>
            <ac:spMk id="58" creationId="{F06BBD02-0981-409E-B0B9-DCAE846817D5}"/>
          </ac:spMkLst>
        </pc:spChg>
        <pc:spChg chg="mod">
          <ac:chgData name="Covell, Betsy (Nokia - US/Naperville)" userId="3b5b6b30-fb95-4bee-92f8-707cb157b53d" providerId="ADAL" clId="{6938DF4C-A54E-4336-9C36-5B092A9708DB}" dt="2021-04-14T18:45:24.682" v="263" actId="20577"/>
          <ac:spMkLst>
            <pc:docMk/>
            <pc:sldMk cId="2248821002" sldId="259"/>
            <ac:spMk id="61" creationId="{8DE61120-ACDD-469B-AF91-4950AA76CA86}"/>
          </ac:spMkLst>
        </pc:spChg>
        <pc:spChg chg="mod">
          <ac:chgData name="Covell, Betsy (Nokia - US/Naperville)" userId="3b5b6b30-fb95-4bee-92f8-707cb157b53d" providerId="ADAL" clId="{6938DF4C-A54E-4336-9C36-5B092A9708DB}" dt="2021-04-14T18:45:06.644" v="260"/>
          <ac:spMkLst>
            <pc:docMk/>
            <pc:sldMk cId="2248821002" sldId="259"/>
            <ac:spMk id="62" creationId="{CA17FBCF-F272-4B02-9062-4C6CC8B226C0}"/>
          </ac:spMkLst>
        </pc:spChg>
        <pc:spChg chg="mod">
          <ac:chgData name="Covell, Betsy (Nokia - US/Naperville)" userId="3b5b6b30-fb95-4bee-92f8-707cb157b53d" providerId="ADAL" clId="{6938DF4C-A54E-4336-9C36-5B092A9708DB}" dt="2021-04-14T18:45:06.644" v="260"/>
          <ac:spMkLst>
            <pc:docMk/>
            <pc:sldMk cId="2248821002" sldId="259"/>
            <ac:spMk id="65" creationId="{1969DBDA-B5C6-4BCA-BA8E-15628DE06FE9}"/>
          </ac:spMkLst>
        </pc:spChg>
        <pc:spChg chg="add mod">
          <ac:chgData name="Covell, Betsy (Nokia - US/Naperville)" userId="3b5b6b30-fb95-4bee-92f8-707cb157b53d" providerId="ADAL" clId="{6938DF4C-A54E-4336-9C36-5B092A9708DB}" dt="2021-04-14T19:32:24.724" v="343" actId="1076"/>
          <ac:spMkLst>
            <pc:docMk/>
            <pc:sldMk cId="2248821002" sldId="259"/>
            <ac:spMk id="66" creationId="{B30B8883-27AD-48AF-AEE0-931A5928ACF6}"/>
          </ac:spMkLst>
        </pc:spChg>
        <pc:spChg chg="add mod">
          <ac:chgData name="Covell, Betsy (Nokia - US/Naperville)" userId="3b5b6b30-fb95-4bee-92f8-707cb157b53d" providerId="ADAL" clId="{6938DF4C-A54E-4336-9C36-5B092A9708DB}" dt="2021-04-14T19:31:45.917" v="334" actId="1076"/>
          <ac:spMkLst>
            <pc:docMk/>
            <pc:sldMk cId="2248821002" sldId="259"/>
            <ac:spMk id="67" creationId="{7CC17A36-669D-4B65-8F97-E66BAF2F6685}"/>
          </ac:spMkLst>
        </pc:spChg>
        <pc:spChg chg="mod topLvl">
          <ac:chgData name="Covell, Betsy (Nokia - US/Naperville)" userId="3b5b6b30-fb95-4bee-92f8-707cb157b53d" providerId="ADAL" clId="{6938DF4C-A54E-4336-9C36-5B092A9708DB}" dt="2021-04-14T18:44:47.291" v="258" actId="164"/>
          <ac:spMkLst>
            <pc:docMk/>
            <pc:sldMk cId="2248821002" sldId="259"/>
            <ac:spMk id="74" creationId="{78763356-2C6B-4035-9BC6-6CD08D86FA95}"/>
          </ac:spMkLst>
        </pc:spChg>
        <pc:grpChg chg="add del mod">
          <ac:chgData name="Covell, Betsy (Nokia - US/Naperville)" userId="3b5b6b30-fb95-4bee-92f8-707cb157b53d" providerId="ADAL" clId="{6938DF4C-A54E-4336-9C36-5B092A9708DB}" dt="2021-04-14T18:41:54.420" v="200" actId="165"/>
          <ac:grpSpMkLst>
            <pc:docMk/>
            <pc:sldMk cId="2248821002" sldId="259"/>
            <ac:grpSpMk id="13" creationId="{658C8F51-3015-496C-AD3D-35BFA47EAFE2}"/>
          </ac:grpSpMkLst>
        </pc:grpChg>
        <pc:grpChg chg="add mod">
          <ac:chgData name="Covell, Betsy (Nokia - US/Naperville)" userId="3b5b6b30-fb95-4bee-92f8-707cb157b53d" providerId="ADAL" clId="{6938DF4C-A54E-4336-9C36-5B092A9708DB}" dt="2021-04-14T18:45:02.655" v="259" actId="164"/>
          <ac:grpSpMkLst>
            <pc:docMk/>
            <pc:sldMk cId="2248821002" sldId="259"/>
            <ac:grpSpMk id="15" creationId="{1D6F9008-07FB-4990-999B-90B19022A431}"/>
          </ac:grpSpMkLst>
        </pc:grpChg>
        <pc:grpChg chg="add mod">
          <ac:chgData name="Covell, Betsy (Nokia - US/Naperville)" userId="3b5b6b30-fb95-4bee-92f8-707cb157b53d" providerId="ADAL" clId="{6938DF4C-A54E-4336-9C36-5B092A9708DB}" dt="2021-04-14T19:31:56.032" v="335" actId="1076"/>
          <ac:grpSpMkLst>
            <pc:docMk/>
            <pc:sldMk cId="2248821002" sldId="259"/>
            <ac:grpSpMk id="20" creationId="{45F3621F-D20B-4B0B-8074-7C48C22E1E00}"/>
          </ac:grpSpMkLst>
        </pc:grpChg>
        <pc:grpChg chg="add mod">
          <ac:chgData name="Covell, Betsy (Nokia - US/Naperville)" userId="3b5b6b30-fb95-4bee-92f8-707cb157b53d" providerId="ADAL" clId="{6938DF4C-A54E-4336-9C36-5B092A9708DB}" dt="2021-04-14T18:45:19.633" v="261" actId="1076"/>
          <ac:grpSpMkLst>
            <pc:docMk/>
            <pc:sldMk cId="2248821002" sldId="259"/>
            <ac:grpSpMk id="40" creationId="{0FCE7D0D-DDFE-4642-90C6-F0F4099E75FC}"/>
          </ac:grpSpMkLst>
        </pc:grpChg>
        <pc:grpChg chg="mod">
          <ac:chgData name="Covell, Betsy (Nokia - US/Naperville)" userId="3b5b6b30-fb95-4bee-92f8-707cb157b53d" providerId="ADAL" clId="{6938DF4C-A54E-4336-9C36-5B092A9708DB}" dt="2021-04-14T18:45:06.644" v="260"/>
          <ac:grpSpMkLst>
            <pc:docMk/>
            <pc:sldMk cId="2248821002" sldId="259"/>
            <ac:grpSpMk id="44" creationId="{DEF198C2-BCBB-441A-A9F0-A262A5801B5B}"/>
          </ac:grpSpMkLst>
        </pc:grpChg>
        <pc:picChg chg="mod topLvl">
          <ac:chgData name="Covell, Betsy (Nokia - US/Naperville)" userId="3b5b6b30-fb95-4bee-92f8-707cb157b53d" providerId="ADAL" clId="{6938DF4C-A54E-4336-9C36-5B092A9708DB}" dt="2021-04-14T18:44:47.291" v="258" actId="164"/>
          <ac:picMkLst>
            <pc:docMk/>
            <pc:sldMk cId="2248821002" sldId="259"/>
            <ac:picMk id="55" creationId="{EBEBACE9-6316-46C1-8019-C808E78FA49C}"/>
          </ac:picMkLst>
        </pc:picChg>
        <pc:picChg chg="mod">
          <ac:chgData name="Covell, Betsy (Nokia - US/Naperville)" userId="3b5b6b30-fb95-4bee-92f8-707cb157b53d" providerId="ADAL" clId="{6938DF4C-A54E-4336-9C36-5B092A9708DB}" dt="2021-04-14T18:45:06.644" v="260"/>
          <ac:picMkLst>
            <pc:docMk/>
            <pc:sldMk cId="2248821002" sldId="259"/>
            <ac:picMk id="64" creationId="{DFF5A370-A58E-473D-884D-85C392DBC656}"/>
          </ac:picMkLst>
        </pc:picChg>
        <pc:cxnChg chg="mod ord">
          <ac:chgData name="Covell, Betsy (Nokia - US/Naperville)" userId="3b5b6b30-fb95-4bee-92f8-707cb157b53d" providerId="ADAL" clId="{6938DF4C-A54E-4336-9C36-5B092A9708DB}" dt="2021-04-14T18:47:48.513" v="299" actId="13822"/>
          <ac:cxnSpMkLst>
            <pc:docMk/>
            <pc:sldMk cId="2248821002" sldId="259"/>
            <ac:cxnSpMk id="10" creationId="{31A4D072-1A63-4797-9F38-72A400D8BA83}"/>
          </ac:cxnSpMkLst>
        </pc:cxnChg>
        <pc:cxnChg chg="mod topLvl">
          <ac:chgData name="Covell, Betsy (Nokia - US/Naperville)" userId="3b5b6b30-fb95-4bee-92f8-707cb157b53d" providerId="ADAL" clId="{6938DF4C-A54E-4336-9C36-5B092A9708DB}" dt="2021-04-14T18:44:47.291" v="258" actId="164"/>
          <ac:cxnSpMkLst>
            <pc:docMk/>
            <pc:sldMk cId="2248821002" sldId="259"/>
            <ac:cxnSpMk id="14" creationId="{964050CE-D8D5-43D4-88DE-08CFCACD3CC1}"/>
          </ac:cxnSpMkLst>
        </pc:cxnChg>
        <pc:cxnChg chg="mod topLvl">
          <ac:chgData name="Covell, Betsy (Nokia - US/Naperville)" userId="3b5b6b30-fb95-4bee-92f8-707cb157b53d" providerId="ADAL" clId="{6938DF4C-A54E-4336-9C36-5B092A9708DB}" dt="2021-04-14T18:44:47.291" v="258" actId="164"/>
          <ac:cxnSpMkLst>
            <pc:docMk/>
            <pc:sldMk cId="2248821002" sldId="259"/>
            <ac:cxnSpMk id="16" creationId="{73A8A97D-3C46-44E5-80B0-31C32BB24102}"/>
          </ac:cxnSpMkLst>
        </pc:cxnChg>
        <pc:cxnChg chg="del mod">
          <ac:chgData name="Covell, Betsy (Nokia - US/Naperville)" userId="3b5b6b30-fb95-4bee-92f8-707cb157b53d" providerId="ADAL" clId="{6938DF4C-A54E-4336-9C36-5B092A9708DB}" dt="2021-04-14T18:41:47.069" v="199" actId="21"/>
          <ac:cxnSpMkLst>
            <pc:docMk/>
            <pc:sldMk cId="2248821002" sldId="259"/>
            <ac:cxnSpMk id="21" creationId="{803EFC64-CF0F-4776-A261-F9D2D10AE611}"/>
          </ac:cxnSpMkLst>
        </pc:cxnChg>
        <pc:cxnChg chg="mod topLvl">
          <ac:chgData name="Covell, Betsy (Nokia - US/Naperville)" userId="3b5b6b30-fb95-4bee-92f8-707cb157b53d" providerId="ADAL" clId="{6938DF4C-A54E-4336-9C36-5B092A9708DB}" dt="2021-04-14T18:44:47.291" v="258" actId="164"/>
          <ac:cxnSpMkLst>
            <pc:docMk/>
            <pc:sldMk cId="2248821002" sldId="259"/>
            <ac:cxnSpMk id="26" creationId="{137DD894-B80E-4F34-A2CA-7DAAB3D88734}"/>
          </ac:cxnSpMkLst>
        </pc:cxnChg>
        <pc:cxnChg chg="mod topLvl">
          <ac:chgData name="Covell, Betsy (Nokia - US/Naperville)" userId="3b5b6b30-fb95-4bee-92f8-707cb157b53d" providerId="ADAL" clId="{6938DF4C-A54E-4336-9C36-5B092A9708DB}" dt="2021-04-14T18:44:47.291" v="258" actId="164"/>
          <ac:cxnSpMkLst>
            <pc:docMk/>
            <pc:sldMk cId="2248821002" sldId="259"/>
            <ac:cxnSpMk id="31" creationId="{BC493545-52E1-41EC-A42A-024E252D7AA7}"/>
          </ac:cxnSpMkLst>
        </pc:cxnChg>
        <pc:cxnChg chg="mod topLvl">
          <ac:chgData name="Covell, Betsy (Nokia - US/Naperville)" userId="3b5b6b30-fb95-4bee-92f8-707cb157b53d" providerId="ADAL" clId="{6938DF4C-A54E-4336-9C36-5B092A9708DB}" dt="2021-04-14T19:32:00.300" v="336" actId="14100"/>
          <ac:cxnSpMkLst>
            <pc:docMk/>
            <pc:sldMk cId="2248821002" sldId="259"/>
            <ac:cxnSpMk id="33" creationId="{DA452EB1-5486-4377-A772-4964982B849B}"/>
          </ac:cxnSpMkLst>
        </pc:cxnChg>
        <pc:cxnChg chg="add mod">
          <ac:chgData name="Covell, Betsy (Nokia - US/Naperville)" userId="3b5b6b30-fb95-4bee-92f8-707cb157b53d" providerId="ADAL" clId="{6938DF4C-A54E-4336-9C36-5B092A9708DB}" dt="2021-04-14T18:47:45.071" v="298" actId="13822"/>
          <ac:cxnSpMkLst>
            <pc:docMk/>
            <pc:sldMk cId="2248821002" sldId="259"/>
            <ac:cxnSpMk id="34" creationId="{BF78661B-594D-43C5-9B12-3E32F1493ABE}"/>
          </ac:cxnSpMkLst>
        </pc:cxnChg>
        <pc:cxnChg chg="del">
          <ac:chgData name="Covell, Betsy (Nokia - US/Naperville)" userId="3b5b6b30-fb95-4bee-92f8-707cb157b53d" providerId="ADAL" clId="{6938DF4C-A54E-4336-9C36-5B092A9708DB}" dt="2021-04-14T18:44:25.229" v="255" actId="21"/>
          <ac:cxnSpMkLst>
            <pc:docMk/>
            <pc:sldMk cId="2248821002" sldId="259"/>
            <ac:cxnSpMk id="38" creationId="{91F3968F-70C4-4814-9CF5-19FBD1A40A0E}"/>
          </ac:cxnSpMkLst>
        </pc:cxnChg>
        <pc:cxnChg chg="mod">
          <ac:chgData name="Covell, Betsy (Nokia - US/Naperville)" userId="3b5b6b30-fb95-4bee-92f8-707cb157b53d" providerId="ADAL" clId="{6938DF4C-A54E-4336-9C36-5B092A9708DB}" dt="2021-04-14T18:45:57.400" v="275" actId="1076"/>
          <ac:cxnSpMkLst>
            <pc:docMk/>
            <pc:sldMk cId="2248821002" sldId="259"/>
            <ac:cxnSpMk id="39" creationId="{B01507D0-069B-43E7-84B0-8B7DFABEB674}"/>
          </ac:cxnSpMkLst>
        </pc:cxnChg>
        <pc:cxnChg chg="mod">
          <ac:chgData name="Covell, Betsy (Nokia - US/Naperville)" userId="3b5b6b30-fb95-4bee-92f8-707cb157b53d" providerId="ADAL" clId="{6938DF4C-A54E-4336-9C36-5B092A9708DB}" dt="2021-04-14T18:48:06.376" v="302" actId="1076"/>
          <ac:cxnSpMkLst>
            <pc:docMk/>
            <pc:sldMk cId="2248821002" sldId="259"/>
            <ac:cxnSpMk id="41" creationId="{EBEBFDF6-B57B-490B-9986-70F2244A26B8}"/>
          </ac:cxnSpMkLst>
        </pc:cxnChg>
        <pc:cxnChg chg="mod">
          <ac:chgData name="Covell, Betsy (Nokia - US/Naperville)" userId="3b5b6b30-fb95-4bee-92f8-707cb157b53d" providerId="ADAL" clId="{6938DF4C-A54E-4336-9C36-5B092A9708DB}" dt="2021-04-14T18:45:06.644" v="260"/>
          <ac:cxnSpMkLst>
            <pc:docMk/>
            <pc:sldMk cId="2248821002" sldId="259"/>
            <ac:cxnSpMk id="52" creationId="{0D0DA9F7-2584-466A-B758-FE39F116799B}"/>
          </ac:cxnSpMkLst>
        </pc:cxnChg>
        <pc:cxnChg chg="mod">
          <ac:chgData name="Covell, Betsy (Nokia - US/Naperville)" userId="3b5b6b30-fb95-4bee-92f8-707cb157b53d" providerId="ADAL" clId="{6938DF4C-A54E-4336-9C36-5B092A9708DB}" dt="2021-04-14T18:45:06.644" v="260"/>
          <ac:cxnSpMkLst>
            <pc:docMk/>
            <pc:sldMk cId="2248821002" sldId="259"/>
            <ac:cxnSpMk id="53" creationId="{A2364525-BDB3-4987-A114-4291507F1B4C}"/>
          </ac:cxnSpMkLst>
        </pc:cxnChg>
        <pc:cxnChg chg="mod">
          <ac:chgData name="Covell, Betsy (Nokia - US/Naperville)" userId="3b5b6b30-fb95-4bee-92f8-707cb157b53d" providerId="ADAL" clId="{6938DF4C-A54E-4336-9C36-5B092A9708DB}" dt="2021-04-14T18:45:06.644" v="260"/>
          <ac:cxnSpMkLst>
            <pc:docMk/>
            <pc:sldMk cId="2248821002" sldId="259"/>
            <ac:cxnSpMk id="59" creationId="{E00130AD-41C2-490F-97AC-57D5B3D00BF9}"/>
          </ac:cxnSpMkLst>
        </pc:cxnChg>
        <pc:cxnChg chg="mod">
          <ac:chgData name="Covell, Betsy (Nokia - US/Naperville)" userId="3b5b6b30-fb95-4bee-92f8-707cb157b53d" providerId="ADAL" clId="{6938DF4C-A54E-4336-9C36-5B092A9708DB}" dt="2021-04-14T18:45:06.644" v="260"/>
          <ac:cxnSpMkLst>
            <pc:docMk/>
            <pc:sldMk cId="2248821002" sldId="259"/>
            <ac:cxnSpMk id="60" creationId="{8C5B22FF-C15E-4C4D-9A8A-575FC9FEB562}"/>
          </ac:cxnSpMkLst>
        </pc:cxnChg>
        <pc:cxnChg chg="mod">
          <ac:chgData name="Covell, Betsy (Nokia - US/Naperville)" userId="3b5b6b30-fb95-4bee-92f8-707cb157b53d" providerId="ADAL" clId="{6938DF4C-A54E-4336-9C36-5B092A9708DB}" dt="2021-04-14T18:45:06.644" v="260"/>
          <ac:cxnSpMkLst>
            <pc:docMk/>
            <pc:sldMk cId="2248821002" sldId="259"/>
            <ac:cxnSpMk id="63" creationId="{836B808E-1D40-4F00-8E88-22636A5961FF}"/>
          </ac:cxnSpMkLst>
        </pc:cxnChg>
        <pc:cxnChg chg="add mod">
          <ac:chgData name="Covell, Betsy (Nokia - US/Naperville)" userId="3b5b6b30-fb95-4bee-92f8-707cb157b53d" providerId="ADAL" clId="{6938DF4C-A54E-4336-9C36-5B092A9708DB}" dt="2021-04-14T19:32:01.149" v="337"/>
          <ac:cxnSpMkLst>
            <pc:docMk/>
            <pc:sldMk cId="2248821002" sldId="259"/>
            <ac:cxnSpMk id="68" creationId="{6A5A59F1-FAAE-4C0A-8641-E579EC5630E5}"/>
          </ac:cxnSpMkLst>
        </pc:cxnChg>
        <pc:cxnChg chg="add mod">
          <ac:chgData name="Covell, Betsy (Nokia - US/Naperville)" userId="3b5b6b30-fb95-4bee-92f8-707cb157b53d" providerId="ADAL" clId="{6938DF4C-A54E-4336-9C36-5B092A9708DB}" dt="2021-04-14T19:32:14.867" v="340" actId="14100"/>
          <ac:cxnSpMkLst>
            <pc:docMk/>
            <pc:sldMk cId="2248821002" sldId="259"/>
            <ac:cxnSpMk id="69" creationId="{3DB15443-A54D-48FF-A92B-F3359C2DA65C}"/>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35E10A-661B-4321-8A95-FE5F44C6AA28}" type="datetimeFigureOut">
              <a:rPr lang="en-US" smtClean="0"/>
              <a:t>4/19/2021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987046-6F53-497D-88C0-EF1E7013A977}" type="slidenum">
              <a:rPr lang="en-US" smtClean="0"/>
              <a:t>‹#›</a:t>
            </a:fld>
            <a:endParaRPr lang="en-US"/>
          </a:p>
        </p:txBody>
      </p:sp>
    </p:spTree>
    <p:extLst>
      <p:ext uri="{BB962C8B-B14F-4D97-AF65-F5344CB8AC3E}">
        <p14:creationId xmlns:p14="http://schemas.microsoft.com/office/powerpoint/2010/main" val="3386494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REMOVED –</a:t>
            </a:r>
            <a:r>
              <a:rPr lang="en-US" baseline="0" dirty="0" smtClean="0"/>
              <a:t> This used to have a PRAS in it and the Device 1 used Direct Network connection (</a:t>
            </a:r>
            <a:r>
              <a:rPr lang="en-US" baseline="0" dirty="0" err="1" smtClean="0"/>
              <a:t>Uu</a:t>
            </a:r>
            <a:r>
              <a:rPr lang="en-US" baseline="0" dirty="0" smtClean="0"/>
              <a:t>) to communicate with the PRAS.  Given the PRAS was removed this slide is not correct.</a:t>
            </a:r>
            <a:endParaRPr lang="en-US" dirty="0"/>
          </a:p>
        </p:txBody>
      </p:sp>
      <p:sp>
        <p:nvSpPr>
          <p:cNvPr id="4" name="Slide Number Placeholder 3"/>
          <p:cNvSpPr>
            <a:spLocks noGrp="1"/>
          </p:cNvSpPr>
          <p:nvPr>
            <p:ph type="sldNum" sz="quarter" idx="10"/>
          </p:nvPr>
        </p:nvSpPr>
        <p:spPr/>
        <p:txBody>
          <a:bodyPr/>
          <a:lstStyle/>
          <a:p>
            <a:fld id="{55987046-6F53-497D-88C0-EF1E7013A977}" type="slidenum">
              <a:rPr lang="en-US" smtClean="0"/>
              <a:t>4</a:t>
            </a:fld>
            <a:endParaRPr lang="en-US"/>
          </a:p>
        </p:txBody>
      </p:sp>
    </p:spTree>
    <p:extLst>
      <p:ext uri="{BB962C8B-B14F-4D97-AF65-F5344CB8AC3E}">
        <p14:creationId xmlns:p14="http://schemas.microsoft.com/office/powerpoint/2010/main" val="769540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8923C-B9D2-486D-BEF4-1A3B2BC340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4D3EA8F-3E17-4431-8B6E-08B5F948F4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9CE6BB-9309-4E97-8FE7-9FAF40D16EC2}"/>
              </a:ext>
            </a:extLst>
          </p:cNvPr>
          <p:cNvSpPr>
            <a:spLocks noGrp="1"/>
          </p:cNvSpPr>
          <p:nvPr>
            <p:ph type="dt" sz="half" idx="10"/>
          </p:nvPr>
        </p:nvSpPr>
        <p:spPr/>
        <p:txBody>
          <a:bodyPr/>
          <a:lstStyle/>
          <a:p>
            <a:fld id="{F984585C-362B-4798-A5BB-C65DE2C25CB3}" type="datetimeFigureOut">
              <a:rPr lang="en-US" smtClean="0"/>
              <a:t>4/19/2021</a:t>
            </a:fld>
            <a:endParaRPr lang="en-US"/>
          </a:p>
        </p:txBody>
      </p:sp>
      <p:sp>
        <p:nvSpPr>
          <p:cNvPr id="5" name="Footer Placeholder 4">
            <a:extLst>
              <a:ext uri="{FF2B5EF4-FFF2-40B4-BE49-F238E27FC236}">
                <a16:creationId xmlns:a16="http://schemas.microsoft.com/office/drawing/2014/main" id="{5923BEE6-34A6-47B6-BAD8-B46322B5D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9A6FEC-0AB2-4F2B-ABC3-086CC6EF3DE7}"/>
              </a:ext>
            </a:extLst>
          </p:cNvPr>
          <p:cNvSpPr>
            <a:spLocks noGrp="1"/>
          </p:cNvSpPr>
          <p:nvPr>
            <p:ph type="sldNum" sz="quarter" idx="12"/>
          </p:nvPr>
        </p:nvSpPr>
        <p:spPr/>
        <p:txBody>
          <a:bodyPr/>
          <a:lstStyle/>
          <a:p>
            <a:fld id="{55D77E21-E201-4EEF-8718-AFF31B84DD31}" type="slidenum">
              <a:rPr lang="en-US" smtClean="0"/>
              <a:t>‹#›</a:t>
            </a:fld>
            <a:endParaRPr lang="en-US"/>
          </a:p>
        </p:txBody>
      </p:sp>
    </p:spTree>
    <p:extLst>
      <p:ext uri="{BB962C8B-B14F-4D97-AF65-F5344CB8AC3E}">
        <p14:creationId xmlns:p14="http://schemas.microsoft.com/office/powerpoint/2010/main" val="1896586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C172D-D9A7-44AF-BE03-220A0313C0D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2F69C6-EDC5-4DF1-94B9-61A76D6B72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69F958-FFE0-41A9-8E30-63CB147F5048}"/>
              </a:ext>
            </a:extLst>
          </p:cNvPr>
          <p:cNvSpPr>
            <a:spLocks noGrp="1"/>
          </p:cNvSpPr>
          <p:nvPr>
            <p:ph type="dt" sz="half" idx="10"/>
          </p:nvPr>
        </p:nvSpPr>
        <p:spPr/>
        <p:txBody>
          <a:bodyPr/>
          <a:lstStyle/>
          <a:p>
            <a:fld id="{F984585C-362B-4798-A5BB-C65DE2C25CB3}" type="datetimeFigureOut">
              <a:rPr lang="en-US" smtClean="0"/>
              <a:t>4/19/2021</a:t>
            </a:fld>
            <a:endParaRPr lang="en-US"/>
          </a:p>
        </p:txBody>
      </p:sp>
      <p:sp>
        <p:nvSpPr>
          <p:cNvPr id="5" name="Footer Placeholder 4">
            <a:extLst>
              <a:ext uri="{FF2B5EF4-FFF2-40B4-BE49-F238E27FC236}">
                <a16:creationId xmlns:a16="http://schemas.microsoft.com/office/drawing/2014/main" id="{E5DA719A-AF73-4673-BD87-3120E83ABD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0A0CE0-EAD4-4AF0-B97C-4024586D8952}"/>
              </a:ext>
            </a:extLst>
          </p:cNvPr>
          <p:cNvSpPr>
            <a:spLocks noGrp="1"/>
          </p:cNvSpPr>
          <p:nvPr>
            <p:ph type="sldNum" sz="quarter" idx="12"/>
          </p:nvPr>
        </p:nvSpPr>
        <p:spPr/>
        <p:txBody>
          <a:bodyPr/>
          <a:lstStyle/>
          <a:p>
            <a:fld id="{55D77E21-E201-4EEF-8718-AFF31B84DD31}" type="slidenum">
              <a:rPr lang="en-US" smtClean="0"/>
              <a:t>‹#›</a:t>
            </a:fld>
            <a:endParaRPr lang="en-US"/>
          </a:p>
        </p:txBody>
      </p:sp>
    </p:spTree>
    <p:extLst>
      <p:ext uri="{BB962C8B-B14F-4D97-AF65-F5344CB8AC3E}">
        <p14:creationId xmlns:p14="http://schemas.microsoft.com/office/powerpoint/2010/main" val="633501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48464A-1AD6-494C-8123-0BB0DA0934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739298F-88C8-4635-A8BC-B3D88DE101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3901E1-A70C-4A05-9457-CDC2A9E59B49}"/>
              </a:ext>
            </a:extLst>
          </p:cNvPr>
          <p:cNvSpPr>
            <a:spLocks noGrp="1"/>
          </p:cNvSpPr>
          <p:nvPr>
            <p:ph type="dt" sz="half" idx="10"/>
          </p:nvPr>
        </p:nvSpPr>
        <p:spPr/>
        <p:txBody>
          <a:bodyPr/>
          <a:lstStyle/>
          <a:p>
            <a:fld id="{F984585C-362B-4798-A5BB-C65DE2C25CB3}" type="datetimeFigureOut">
              <a:rPr lang="en-US" smtClean="0"/>
              <a:t>4/19/2021</a:t>
            </a:fld>
            <a:endParaRPr lang="en-US"/>
          </a:p>
        </p:txBody>
      </p:sp>
      <p:sp>
        <p:nvSpPr>
          <p:cNvPr id="5" name="Footer Placeholder 4">
            <a:extLst>
              <a:ext uri="{FF2B5EF4-FFF2-40B4-BE49-F238E27FC236}">
                <a16:creationId xmlns:a16="http://schemas.microsoft.com/office/drawing/2014/main" id="{9F28C328-5593-4F10-8753-364B321C00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E99F93-E40C-4CDD-8690-10DF55837C7B}"/>
              </a:ext>
            </a:extLst>
          </p:cNvPr>
          <p:cNvSpPr>
            <a:spLocks noGrp="1"/>
          </p:cNvSpPr>
          <p:nvPr>
            <p:ph type="sldNum" sz="quarter" idx="12"/>
          </p:nvPr>
        </p:nvSpPr>
        <p:spPr/>
        <p:txBody>
          <a:bodyPr/>
          <a:lstStyle/>
          <a:p>
            <a:fld id="{55D77E21-E201-4EEF-8718-AFF31B84DD31}" type="slidenum">
              <a:rPr lang="en-US" smtClean="0"/>
              <a:t>‹#›</a:t>
            </a:fld>
            <a:endParaRPr lang="en-US"/>
          </a:p>
        </p:txBody>
      </p:sp>
    </p:spTree>
    <p:extLst>
      <p:ext uri="{BB962C8B-B14F-4D97-AF65-F5344CB8AC3E}">
        <p14:creationId xmlns:p14="http://schemas.microsoft.com/office/powerpoint/2010/main" val="2627123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28520-48CD-4137-B849-DCD2886CCF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74EF52-25A4-4407-8EC5-6D15AE4FC6B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D74F5A-7C45-4ED3-B12C-F679312752FA}"/>
              </a:ext>
            </a:extLst>
          </p:cNvPr>
          <p:cNvSpPr>
            <a:spLocks noGrp="1"/>
          </p:cNvSpPr>
          <p:nvPr>
            <p:ph type="dt" sz="half" idx="10"/>
          </p:nvPr>
        </p:nvSpPr>
        <p:spPr/>
        <p:txBody>
          <a:bodyPr/>
          <a:lstStyle/>
          <a:p>
            <a:fld id="{F984585C-362B-4798-A5BB-C65DE2C25CB3}" type="datetimeFigureOut">
              <a:rPr lang="en-US" smtClean="0"/>
              <a:t>4/19/2021</a:t>
            </a:fld>
            <a:endParaRPr lang="en-US"/>
          </a:p>
        </p:txBody>
      </p:sp>
      <p:sp>
        <p:nvSpPr>
          <p:cNvPr id="5" name="Footer Placeholder 4">
            <a:extLst>
              <a:ext uri="{FF2B5EF4-FFF2-40B4-BE49-F238E27FC236}">
                <a16:creationId xmlns:a16="http://schemas.microsoft.com/office/drawing/2014/main" id="{AF986CD2-946C-41B4-9377-B1D95A3C0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80FAC2-ED86-488A-9322-E1150F4CD38F}"/>
              </a:ext>
            </a:extLst>
          </p:cNvPr>
          <p:cNvSpPr>
            <a:spLocks noGrp="1"/>
          </p:cNvSpPr>
          <p:nvPr>
            <p:ph type="sldNum" sz="quarter" idx="12"/>
          </p:nvPr>
        </p:nvSpPr>
        <p:spPr/>
        <p:txBody>
          <a:bodyPr/>
          <a:lstStyle/>
          <a:p>
            <a:fld id="{55D77E21-E201-4EEF-8718-AFF31B84DD31}" type="slidenum">
              <a:rPr lang="en-US" smtClean="0"/>
              <a:t>‹#›</a:t>
            </a:fld>
            <a:endParaRPr lang="en-US"/>
          </a:p>
        </p:txBody>
      </p:sp>
    </p:spTree>
    <p:extLst>
      <p:ext uri="{BB962C8B-B14F-4D97-AF65-F5344CB8AC3E}">
        <p14:creationId xmlns:p14="http://schemas.microsoft.com/office/powerpoint/2010/main" val="4074611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887A1-7A7E-4F96-BBD7-CEFA2AE898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04C487-F486-495B-8BFA-0E0B6A8028D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3591B1-3C23-4FC1-A088-79E0F1C80F54}"/>
              </a:ext>
            </a:extLst>
          </p:cNvPr>
          <p:cNvSpPr>
            <a:spLocks noGrp="1"/>
          </p:cNvSpPr>
          <p:nvPr>
            <p:ph type="dt" sz="half" idx="10"/>
          </p:nvPr>
        </p:nvSpPr>
        <p:spPr/>
        <p:txBody>
          <a:bodyPr/>
          <a:lstStyle/>
          <a:p>
            <a:fld id="{F984585C-362B-4798-A5BB-C65DE2C25CB3}" type="datetimeFigureOut">
              <a:rPr lang="en-US" smtClean="0"/>
              <a:t>4/19/2021</a:t>
            </a:fld>
            <a:endParaRPr lang="en-US"/>
          </a:p>
        </p:txBody>
      </p:sp>
      <p:sp>
        <p:nvSpPr>
          <p:cNvPr id="5" name="Footer Placeholder 4">
            <a:extLst>
              <a:ext uri="{FF2B5EF4-FFF2-40B4-BE49-F238E27FC236}">
                <a16:creationId xmlns:a16="http://schemas.microsoft.com/office/drawing/2014/main" id="{67152278-9549-4475-9C3C-95F5DECAA8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15E451-3560-4CFF-BBBF-9861078A70AB}"/>
              </a:ext>
            </a:extLst>
          </p:cNvPr>
          <p:cNvSpPr>
            <a:spLocks noGrp="1"/>
          </p:cNvSpPr>
          <p:nvPr>
            <p:ph type="sldNum" sz="quarter" idx="12"/>
          </p:nvPr>
        </p:nvSpPr>
        <p:spPr/>
        <p:txBody>
          <a:bodyPr/>
          <a:lstStyle/>
          <a:p>
            <a:fld id="{55D77E21-E201-4EEF-8718-AFF31B84DD31}" type="slidenum">
              <a:rPr lang="en-US" smtClean="0"/>
              <a:t>‹#›</a:t>
            </a:fld>
            <a:endParaRPr lang="en-US"/>
          </a:p>
        </p:txBody>
      </p:sp>
    </p:spTree>
    <p:extLst>
      <p:ext uri="{BB962C8B-B14F-4D97-AF65-F5344CB8AC3E}">
        <p14:creationId xmlns:p14="http://schemas.microsoft.com/office/powerpoint/2010/main" val="1941737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1A803-4B6B-41E5-8098-66F8F471B0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61B4EF-03DA-4298-80E1-3D0F08BAD62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93A343-9083-438C-851F-356C7D49575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43154B-9AEE-42F4-972A-B83ECD2E02F6}"/>
              </a:ext>
            </a:extLst>
          </p:cNvPr>
          <p:cNvSpPr>
            <a:spLocks noGrp="1"/>
          </p:cNvSpPr>
          <p:nvPr>
            <p:ph type="dt" sz="half" idx="10"/>
          </p:nvPr>
        </p:nvSpPr>
        <p:spPr/>
        <p:txBody>
          <a:bodyPr/>
          <a:lstStyle/>
          <a:p>
            <a:fld id="{F984585C-362B-4798-A5BB-C65DE2C25CB3}" type="datetimeFigureOut">
              <a:rPr lang="en-US" smtClean="0"/>
              <a:t>4/19/2021</a:t>
            </a:fld>
            <a:endParaRPr lang="en-US"/>
          </a:p>
        </p:txBody>
      </p:sp>
      <p:sp>
        <p:nvSpPr>
          <p:cNvPr id="6" name="Footer Placeholder 5">
            <a:extLst>
              <a:ext uri="{FF2B5EF4-FFF2-40B4-BE49-F238E27FC236}">
                <a16:creationId xmlns:a16="http://schemas.microsoft.com/office/drawing/2014/main" id="{374B8B4D-95E0-43DB-BCFA-6CDA78CC9D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86EBEE-6D47-43B7-B251-4DC9BF05189D}"/>
              </a:ext>
            </a:extLst>
          </p:cNvPr>
          <p:cNvSpPr>
            <a:spLocks noGrp="1"/>
          </p:cNvSpPr>
          <p:nvPr>
            <p:ph type="sldNum" sz="quarter" idx="12"/>
          </p:nvPr>
        </p:nvSpPr>
        <p:spPr/>
        <p:txBody>
          <a:bodyPr/>
          <a:lstStyle/>
          <a:p>
            <a:fld id="{55D77E21-E201-4EEF-8718-AFF31B84DD31}" type="slidenum">
              <a:rPr lang="en-US" smtClean="0"/>
              <a:t>‹#›</a:t>
            </a:fld>
            <a:endParaRPr lang="en-US"/>
          </a:p>
        </p:txBody>
      </p:sp>
    </p:spTree>
    <p:extLst>
      <p:ext uri="{BB962C8B-B14F-4D97-AF65-F5344CB8AC3E}">
        <p14:creationId xmlns:p14="http://schemas.microsoft.com/office/powerpoint/2010/main" val="2655396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A64A3-FE44-40A9-9742-105DD4E9EC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406891A-511D-4736-B988-20ACFF4CA8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9298638-1768-4B25-AD83-1326D040A6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9D845E1-73CF-4CA3-B4C9-A75146B0D9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5344B8C-C20B-437B-882A-5AD2BDEC5A3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04C037-476E-4F45-94FF-7728A58FD1E7}"/>
              </a:ext>
            </a:extLst>
          </p:cNvPr>
          <p:cNvSpPr>
            <a:spLocks noGrp="1"/>
          </p:cNvSpPr>
          <p:nvPr>
            <p:ph type="dt" sz="half" idx="10"/>
          </p:nvPr>
        </p:nvSpPr>
        <p:spPr/>
        <p:txBody>
          <a:bodyPr/>
          <a:lstStyle/>
          <a:p>
            <a:fld id="{F984585C-362B-4798-A5BB-C65DE2C25CB3}" type="datetimeFigureOut">
              <a:rPr lang="en-US" smtClean="0"/>
              <a:t>4/19/2021</a:t>
            </a:fld>
            <a:endParaRPr lang="en-US"/>
          </a:p>
        </p:txBody>
      </p:sp>
      <p:sp>
        <p:nvSpPr>
          <p:cNvPr id="8" name="Footer Placeholder 7">
            <a:extLst>
              <a:ext uri="{FF2B5EF4-FFF2-40B4-BE49-F238E27FC236}">
                <a16:creationId xmlns:a16="http://schemas.microsoft.com/office/drawing/2014/main" id="{AFB2B965-0507-4AFD-8827-9D98E0D5E4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E19574E-D959-4331-A51B-2905035FE1BE}"/>
              </a:ext>
            </a:extLst>
          </p:cNvPr>
          <p:cNvSpPr>
            <a:spLocks noGrp="1"/>
          </p:cNvSpPr>
          <p:nvPr>
            <p:ph type="sldNum" sz="quarter" idx="12"/>
          </p:nvPr>
        </p:nvSpPr>
        <p:spPr/>
        <p:txBody>
          <a:bodyPr/>
          <a:lstStyle/>
          <a:p>
            <a:fld id="{55D77E21-E201-4EEF-8718-AFF31B84DD31}" type="slidenum">
              <a:rPr lang="en-US" smtClean="0"/>
              <a:t>‹#›</a:t>
            </a:fld>
            <a:endParaRPr lang="en-US"/>
          </a:p>
        </p:txBody>
      </p:sp>
    </p:spTree>
    <p:extLst>
      <p:ext uri="{BB962C8B-B14F-4D97-AF65-F5344CB8AC3E}">
        <p14:creationId xmlns:p14="http://schemas.microsoft.com/office/powerpoint/2010/main" val="2728380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15973-D655-4F46-88F3-A69B00F963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3241B92-0542-4CD6-B60A-E3F341D1C38C}"/>
              </a:ext>
            </a:extLst>
          </p:cNvPr>
          <p:cNvSpPr>
            <a:spLocks noGrp="1"/>
          </p:cNvSpPr>
          <p:nvPr>
            <p:ph type="dt" sz="half" idx="10"/>
          </p:nvPr>
        </p:nvSpPr>
        <p:spPr/>
        <p:txBody>
          <a:bodyPr/>
          <a:lstStyle/>
          <a:p>
            <a:fld id="{F984585C-362B-4798-A5BB-C65DE2C25CB3}" type="datetimeFigureOut">
              <a:rPr lang="en-US" smtClean="0"/>
              <a:t>4/19/2021</a:t>
            </a:fld>
            <a:endParaRPr lang="en-US"/>
          </a:p>
        </p:txBody>
      </p:sp>
      <p:sp>
        <p:nvSpPr>
          <p:cNvPr id="4" name="Footer Placeholder 3">
            <a:extLst>
              <a:ext uri="{FF2B5EF4-FFF2-40B4-BE49-F238E27FC236}">
                <a16:creationId xmlns:a16="http://schemas.microsoft.com/office/drawing/2014/main" id="{F8BB866F-5518-45C5-8D0F-82E2FCD8AF2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C89247-A814-4EB4-BC26-38ED6E4FD86E}"/>
              </a:ext>
            </a:extLst>
          </p:cNvPr>
          <p:cNvSpPr>
            <a:spLocks noGrp="1"/>
          </p:cNvSpPr>
          <p:nvPr>
            <p:ph type="sldNum" sz="quarter" idx="12"/>
          </p:nvPr>
        </p:nvSpPr>
        <p:spPr/>
        <p:txBody>
          <a:bodyPr/>
          <a:lstStyle/>
          <a:p>
            <a:fld id="{55D77E21-E201-4EEF-8718-AFF31B84DD31}" type="slidenum">
              <a:rPr lang="en-US" smtClean="0"/>
              <a:t>‹#›</a:t>
            </a:fld>
            <a:endParaRPr lang="en-US"/>
          </a:p>
        </p:txBody>
      </p:sp>
    </p:spTree>
    <p:extLst>
      <p:ext uri="{BB962C8B-B14F-4D97-AF65-F5344CB8AC3E}">
        <p14:creationId xmlns:p14="http://schemas.microsoft.com/office/powerpoint/2010/main" val="2564528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4942EF-FB12-457B-8BB9-875ADB448DFA}"/>
              </a:ext>
            </a:extLst>
          </p:cNvPr>
          <p:cNvSpPr>
            <a:spLocks noGrp="1"/>
          </p:cNvSpPr>
          <p:nvPr>
            <p:ph type="dt" sz="half" idx="10"/>
          </p:nvPr>
        </p:nvSpPr>
        <p:spPr/>
        <p:txBody>
          <a:bodyPr/>
          <a:lstStyle/>
          <a:p>
            <a:fld id="{F984585C-362B-4798-A5BB-C65DE2C25CB3}" type="datetimeFigureOut">
              <a:rPr lang="en-US" smtClean="0"/>
              <a:t>4/19/2021</a:t>
            </a:fld>
            <a:endParaRPr lang="en-US"/>
          </a:p>
        </p:txBody>
      </p:sp>
      <p:sp>
        <p:nvSpPr>
          <p:cNvPr id="3" name="Footer Placeholder 2">
            <a:extLst>
              <a:ext uri="{FF2B5EF4-FFF2-40B4-BE49-F238E27FC236}">
                <a16:creationId xmlns:a16="http://schemas.microsoft.com/office/drawing/2014/main" id="{D871CFD3-B98F-4ACD-92D2-D3A20776F95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2D62E66-34AE-42D0-89BF-99B04CAB0398}"/>
              </a:ext>
            </a:extLst>
          </p:cNvPr>
          <p:cNvSpPr>
            <a:spLocks noGrp="1"/>
          </p:cNvSpPr>
          <p:nvPr>
            <p:ph type="sldNum" sz="quarter" idx="12"/>
          </p:nvPr>
        </p:nvSpPr>
        <p:spPr/>
        <p:txBody>
          <a:bodyPr/>
          <a:lstStyle/>
          <a:p>
            <a:fld id="{55D77E21-E201-4EEF-8718-AFF31B84DD31}" type="slidenum">
              <a:rPr lang="en-US" smtClean="0"/>
              <a:t>‹#›</a:t>
            </a:fld>
            <a:endParaRPr lang="en-US"/>
          </a:p>
        </p:txBody>
      </p:sp>
    </p:spTree>
    <p:extLst>
      <p:ext uri="{BB962C8B-B14F-4D97-AF65-F5344CB8AC3E}">
        <p14:creationId xmlns:p14="http://schemas.microsoft.com/office/powerpoint/2010/main" val="1531709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C3093-1268-4B4F-89B4-A81DE6A6E4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753CDD-20BA-4355-8F7F-269B83F2DA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C69787-F14D-4C7A-983E-2795199CBD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696A1F-3DE1-482E-A3C1-67D4291DFEE6}"/>
              </a:ext>
            </a:extLst>
          </p:cNvPr>
          <p:cNvSpPr>
            <a:spLocks noGrp="1"/>
          </p:cNvSpPr>
          <p:nvPr>
            <p:ph type="dt" sz="half" idx="10"/>
          </p:nvPr>
        </p:nvSpPr>
        <p:spPr/>
        <p:txBody>
          <a:bodyPr/>
          <a:lstStyle/>
          <a:p>
            <a:fld id="{F984585C-362B-4798-A5BB-C65DE2C25CB3}" type="datetimeFigureOut">
              <a:rPr lang="en-US" smtClean="0"/>
              <a:t>4/19/2021</a:t>
            </a:fld>
            <a:endParaRPr lang="en-US"/>
          </a:p>
        </p:txBody>
      </p:sp>
      <p:sp>
        <p:nvSpPr>
          <p:cNvPr id="6" name="Footer Placeholder 5">
            <a:extLst>
              <a:ext uri="{FF2B5EF4-FFF2-40B4-BE49-F238E27FC236}">
                <a16:creationId xmlns:a16="http://schemas.microsoft.com/office/drawing/2014/main" id="{4FE273CB-1060-4AE3-B660-1ADBECEB09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9C2928-293D-4DB4-8C83-2529043CF3E8}"/>
              </a:ext>
            </a:extLst>
          </p:cNvPr>
          <p:cNvSpPr>
            <a:spLocks noGrp="1"/>
          </p:cNvSpPr>
          <p:nvPr>
            <p:ph type="sldNum" sz="quarter" idx="12"/>
          </p:nvPr>
        </p:nvSpPr>
        <p:spPr/>
        <p:txBody>
          <a:bodyPr/>
          <a:lstStyle/>
          <a:p>
            <a:fld id="{55D77E21-E201-4EEF-8718-AFF31B84DD31}" type="slidenum">
              <a:rPr lang="en-US" smtClean="0"/>
              <a:t>‹#›</a:t>
            </a:fld>
            <a:endParaRPr lang="en-US"/>
          </a:p>
        </p:txBody>
      </p:sp>
    </p:spTree>
    <p:extLst>
      <p:ext uri="{BB962C8B-B14F-4D97-AF65-F5344CB8AC3E}">
        <p14:creationId xmlns:p14="http://schemas.microsoft.com/office/powerpoint/2010/main" val="2873136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3E98E-E70B-4F92-852E-4EA9BA9887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5D037D-13DE-4A0C-BFA3-5C2F31B3F4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E75D52-8BFF-44C2-87D8-F1F213BD00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B90EB3-5D2C-45D8-B1EC-4C6D16689FCA}"/>
              </a:ext>
            </a:extLst>
          </p:cNvPr>
          <p:cNvSpPr>
            <a:spLocks noGrp="1"/>
          </p:cNvSpPr>
          <p:nvPr>
            <p:ph type="dt" sz="half" idx="10"/>
          </p:nvPr>
        </p:nvSpPr>
        <p:spPr/>
        <p:txBody>
          <a:bodyPr/>
          <a:lstStyle/>
          <a:p>
            <a:fld id="{F984585C-362B-4798-A5BB-C65DE2C25CB3}" type="datetimeFigureOut">
              <a:rPr lang="en-US" smtClean="0"/>
              <a:t>4/19/2021</a:t>
            </a:fld>
            <a:endParaRPr lang="en-US"/>
          </a:p>
        </p:txBody>
      </p:sp>
      <p:sp>
        <p:nvSpPr>
          <p:cNvPr id="6" name="Footer Placeholder 5">
            <a:extLst>
              <a:ext uri="{FF2B5EF4-FFF2-40B4-BE49-F238E27FC236}">
                <a16:creationId xmlns:a16="http://schemas.microsoft.com/office/drawing/2014/main" id="{4AF24AE5-5ADB-45A9-BADF-6657F667AA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98BB2F-14E9-4875-AF18-652E21F41004}"/>
              </a:ext>
            </a:extLst>
          </p:cNvPr>
          <p:cNvSpPr>
            <a:spLocks noGrp="1"/>
          </p:cNvSpPr>
          <p:nvPr>
            <p:ph type="sldNum" sz="quarter" idx="12"/>
          </p:nvPr>
        </p:nvSpPr>
        <p:spPr/>
        <p:txBody>
          <a:bodyPr/>
          <a:lstStyle/>
          <a:p>
            <a:fld id="{55D77E21-E201-4EEF-8718-AFF31B84DD31}" type="slidenum">
              <a:rPr lang="en-US" smtClean="0"/>
              <a:t>‹#›</a:t>
            </a:fld>
            <a:endParaRPr lang="en-US"/>
          </a:p>
        </p:txBody>
      </p:sp>
    </p:spTree>
    <p:extLst>
      <p:ext uri="{BB962C8B-B14F-4D97-AF65-F5344CB8AC3E}">
        <p14:creationId xmlns:p14="http://schemas.microsoft.com/office/powerpoint/2010/main" val="2924301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E3D84D4-6CDD-4426-96A2-81FB02B202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A39416-B923-4A54-A036-E3E890499D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25B42F-C8BD-4FD9-9F32-7ED157D2B4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4585C-362B-4798-A5BB-C65DE2C25CB3}" type="datetimeFigureOut">
              <a:rPr lang="en-US" smtClean="0"/>
              <a:t>4/19/2021</a:t>
            </a:fld>
            <a:endParaRPr lang="en-US"/>
          </a:p>
        </p:txBody>
      </p:sp>
      <p:sp>
        <p:nvSpPr>
          <p:cNvPr id="5" name="Footer Placeholder 4">
            <a:extLst>
              <a:ext uri="{FF2B5EF4-FFF2-40B4-BE49-F238E27FC236}">
                <a16:creationId xmlns:a16="http://schemas.microsoft.com/office/drawing/2014/main" id="{CA6A63FF-16AB-4ABC-BFF5-3275C005B9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6FB6421-2A3C-40D8-8F05-6F1D39227A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D77E21-E201-4EEF-8718-AFF31B84DD31}" type="slidenum">
              <a:rPr lang="en-US" smtClean="0"/>
              <a:t>‹#›</a:t>
            </a:fld>
            <a:endParaRPr lang="en-US"/>
          </a:p>
        </p:txBody>
      </p:sp>
    </p:spTree>
    <p:extLst>
      <p:ext uri="{BB962C8B-B14F-4D97-AF65-F5344CB8AC3E}">
        <p14:creationId xmlns:p14="http://schemas.microsoft.com/office/powerpoint/2010/main" val="17928429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[FS_PIN]s Outstanding issues (</a:t>
            </a:r>
            <a:r>
              <a:rPr lang="en-US" dirty="0" err="1" smtClean="0"/>
              <a:t>defs</a:t>
            </a:r>
            <a:r>
              <a:rPr lang="en-US" dirty="0" smtClean="0"/>
              <a:t> and </a:t>
            </a:r>
            <a:r>
              <a:rPr lang="en-US" dirty="0" err="1" smtClean="0"/>
              <a:t>req</a:t>
            </a:r>
            <a:r>
              <a:rPr lang="en-US" dirty="0" smtClean="0"/>
              <a:t> consolidation)</a:t>
            </a:r>
            <a:endParaRPr lang="en-US" dirty="0"/>
          </a:p>
        </p:txBody>
      </p:sp>
      <p:sp>
        <p:nvSpPr>
          <p:cNvPr id="3" name="Subtitle 2"/>
          <p:cNvSpPr>
            <a:spLocks noGrp="1"/>
          </p:cNvSpPr>
          <p:nvPr>
            <p:ph type="subTitle" idx="1"/>
          </p:nvPr>
        </p:nvSpPr>
        <p:spPr/>
        <p:txBody>
          <a:bodyPr/>
          <a:lstStyle/>
          <a:p>
            <a:r>
              <a:rPr lang="en-US" dirty="0" smtClean="0"/>
              <a:t>SA1#94e pre-call</a:t>
            </a:r>
            <a:endParaRPr lang="en-US" dirty="0"/>
          </a:p>
        </p:txBody>
      </p:sp>
    </p:spTree>
    <p:extLst>
      <p:ext uri="{BB962C8B-B14F-4D97-AF65-F5344CB8AC3E}">
        <p14:creationId xmlns:p14="http://schemas.microsoft.com/office/powerpoint/2010/main" val="1057710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 what is a PIN?</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758071422"/>
              </p:ext>
            </p:extLst>
          </p:nvPr>
        </p:nvGraphicFramePr>
        <p:xfrm>
          <a:off x="936266" y="2257170"/>
          <a:ext cx="5937250" cy="3764280"/>
        </p:xfrm>
        <a:graphic>
          <a:graphicData uri="http://schemas.openxmlformats.org/drawingml/2006/table">
            <a:tbl>
              <a:tblPr firstRow="1" firstCol="1" bandRow="1"/>
              <a:tblGrid>
                <a:gridCol w="1187450">
                  <a:extLst>
                    <a:ext uri="{9D8B030D-6E8A-4147-A177-3AD203B41FA5}">
                      <a16:colId xmlns:a16="http://schemas.microsoft.com/office/drawing/2014/main" val="1282784576"/>
                    </a:ext>
                  </a:extLst>
                </a:gridCol>
                <a:gridCol w="1187450">
                  <a:extLst>
                    <a:ext uri="{9D8B030D-6E8A-4147-A177-3AD203B41FA5}">
                      <a16:colId xmlns:a16="http://schemas.microsoft.com/office/drawing/2014/main" val="427446164"/>
                    </a:ext>
                  </a:extLst>
                </a:gridCol>
                <a:gridCol w="1187450">
                  <a:extLst>
                    <a:ext uri="{9D8B030D-6E8A-4147-A177-3AD203B41FA5}">
                      <a16:colId xmlns:a16="http://schemas.microsoft.com/office/drawing/2014/main" val="3826030807"/>
                    </a:ext>
                  </a:extLst>
                </a:gridCol>
                <a:gridCol w="1187450">
                  <a:extLst>
                    <a:ext uri="{9D8B030D-6E8A-4147-A177-3AD203B41FA5}">
                      <a16:colId xmlns:a16="http://schemas.microsoft.com/office/drawing/2014/main" val="3883673852"/>
                    </a:ext>
                  </a:extLst>
                </a:gridCol>
                <a:gridCol w="1187450">
                  <a:extLst>
                    <a:ext uri="{9D8B030D-6E8A-4147-A177-3AD203B41FA5}">
                      <a16:colId xmlns:a16="http://schemas.microsoft.com/office/drawing/2014/main" val="3012057092"/>
                    </a:ext>
                  </a:extLst>
                </a:gridCol>
              </a:tblGrid>
              <a:tr h="0">
                <a:tc>
                  <a:txBody>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vivo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Nokia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Intel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LG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Futurewei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92251"/>
                  </a:ext>
                </a:extLst>
              </a:tr>
              <a:tr h="0">
                <a:tc>
                  <a:txBody>
                    <a:bodyPr/>
                    <a:lstStyle/>
                    <a:p>
                      <a:pPr marL="0" marR="0" algn="just">
                        <a:spcBef>
                          <a:spcPts val="60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Personal IoT Network:</a:t>
                      </a:r>
                      <a:r>
                        <a:rPr lang="en-US" sz="1100">
                          <a:effectLst/>
                          <a:latin typeface="Calibri" panose="020F0502020204030204" pitchFamily="34" charset="0"/>
                          <a:ea typeface="Calibri" panose="020F0502020204030204" pitchFamily="34" charset="0"/>
                          <a:cs typeface="Times New Roman" panose="02020603050405020304" pitchFamily="18" charset="0"/>
                        </a:rPr>
                        <a:t> one or more PIN Elements that communicate with each other </a:t>
                      </a:r>
                      <a:r>
                        <a:rPr lang="en-US" sz="1100" u="sng">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using either PIN direct connection, direct network connection or  Customer Premises Network</a:t>
                      </a:r>
                      <a:r>
                        <a:rPr lang="en-US" sz="1100">
                          <a:effectLst/>
                          <a:latin typeface="Calibri" panose="020F0502020204030204" pitchFamily="34" charset="0"/>
                          <a:ea typeface="Calibri" panose="020F0502020204030204" pitchFamily="34" charset="0"/>
                          <a:cs typeface="Times New Roman" panose="02020603050405020304" pitchFamily="18" charset="0"/>
                        </a:rPr>
                        <a:t>.</a:t>
                      </a:r>
                    </a:p>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60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Personal IoT Network:</a:t>
                      </a:r>
                      <a:r>
                        <a:rPr lang="en-US" sz="1100">
                          <a:effectLst/>
                          <a:latin typeface="Calibri" panose="020F0502020204030204" pitchFamily="34" charset="0"/>
                          <a:ea typeface="Calibri" panose="020F0502020204030204" pitchFamily="34" charset="0"/>
                          <a:cs typeface="Times New Roman" panose="02020603050405020304" pitchFamily="18" charset="0"/>
                        </a:rPr>
                        <a:t> one or more PIN Elements that communicate with each other </a:t>
                      </a:r>
                      <a:r>
                        <a:rPr lang="en-US" sz="1100" u="sng">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using either PIN direct connection</a:t>
                      </a:r>
                      <a:r>
                        <a:rPr lang="en-US" sz="1100" u="sng">
                          <a:effectLst/>
                          <a:latin typeface="Calibri" panose="020F0502020204030204" pitchFamily="34" charset="0"/>
                          <a:ea typeface="Calibri" panose="020F0502020204030204" pitchFamily="34" charset="0"/>
                          <a:cs typeface="Times New Roman" panose="02020603050405020304" pitchFamily="18" charset="0"/>
                        </a:rPr>
                        <a:t> </a:t>
                      </a:r>
                      <a:r>
                        <a:rPr lang="en-US" sz="1100" u="sng">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or</a:t>
                      </a:r>
                      <a:r>
                        <a:rPr lang="en-US" sz="1100" u="sng">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direct network connection </a:t>
                      </a:r>
                      <a:r>
                        <a:rPr lang="en-US" sz="1100" u="sng" strike="sngStrike">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or  Customer Premises Network</a:t>
                      </a:r>
                      <a:r>
                        <a:rPr lang="en-US" sz="1100">
                          <a:effectLst/>
                          <a:latin typeface="Calibri" panose="020F0502020204030204" pitchFamily="34" charset="0"/>
                          <a:ea typeface="Calibri" panose="020F0502020204030204" pitchFamily="34" charset="0"/>
                          <a:cs typeface="Times New Roman" panose="02020603050405020304" pitchFamily="18" charset="0"/>
                        </a:rPr>
                        <a:t>.</a:t>
                      </a:r>
                    </a:p>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60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Personal IoT Network:</a:t>
                      </a:r>
                      <a:r>
                        <a:rPr lang="en-US" sz="1100">
                          <a:effectLst/>
                          <a:latin typeface="Calibri" panose="020F0502020204030204" pitchFamily="34" charset="0"/>
                          <a:ea typeface="Calibri" panose="020F0502020204030204" pitchFamily="34" charset="0"/>
                          <a:cs typeface="Times New Roman" panose="02020603050405020304" pitchFamily="18" charset="0"/>
                        </a:rPr>
                        <a:t> one or more PIN Elements that communicate with each other </a:t>
                      </a:r>
                      <a:r>
                        <a:rPr lang="en-US" sz="1100" u="sng">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using either PIN direct connection</a:t>
                      </a:r>
                      <a:r>
                        <a:rPr lang="en-US" sz="1100" u="sng">
                          <a:effectLst/>
                          <a:latin typeface="Calibri" panose="020F0502020204030204" pitchFamily="34" charset="0"/>
                          <a:ea typeface="Calibri" panose="020F0502020204030204" pitchFamily="34" charset="0"/>
                          <a:cs typeface="Times New Roman" panose="02020603050405020304" pitchFamily="18" charset="0"/>
                        </a:rPr>
                        <a:t> </a:t>
                      </a:r>
                      <a:r>
                        <a:rPr lang="en-US" sz="1100" u="sng">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or</a:t>
                      </a:r>
                      <a:r>
                        <a:rPr lang="en-US" sz="1100" u="sng">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direct network connection </a:t>
                      </a:r>
                      <a:r>
                        <a:rPr lang="en-US" sz="1100" u="sng">
                          <a:solidFill>
                            <a:srgbClr val="FF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via PIN Element Gateway</a:t>
                      </a:r>
                      <a:r>
                        <a:rPr lang="en-US" sz="1100" u="sng">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60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Personal IoT Network:</a:t>
                      </a:r>
                      <a:r>
                        <a:rPr lang="en-US" sz="1100">
                          <a:effectLst/>
                          <a:latin typeface="Calibri" panose="020F0502020204030204" pitchFamily="34" charset="0"/>
                          <a:ea typeface="Calibri" panose="020F0502020204030204" pitchFamily="34" charset="0"/>
                          <a:cs typeface="Times New Roman" panose="02020603050405020304" pitchFamily="18" charset="0"/>
                        </a:rPr>
                        <a:t> </a:t>
                      </a:r>
                      <a:r>
                        <a:rPr lang="en-US" sz="1100" u="sng">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 network composed of </a:t>
                      </a:r>
                      <a:r>
                        <a:rPr lang="en-US" sz="1100">
                          <a:effectLst/>
                          <a:latin typeface="Calibri" panose="020F0502020204030204" pitchFamily="34" charset="0"/>
                          <a:ea typeface="Calibri" panose="020F0502020204030204" pitchFamily="34" charset="0"/>
                          <a:cs typeface="Times New Roman" panose="02020603050405020304" pitchFamily="18" charset="0"/>
                        </a:rPr>
                        <a:t>one or more PIN Elements, </a:t>
                      </a:r>
                      <a:r>
                        <a:rPr lang="en-US" sz="1100" u="sng">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outside of operator’s network</a:t>
                      </a:r>
                      <a:r>
                        <a:rPr lang="en-US" sz="110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60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Personal </a:t>
                      </a:r>
                      <a:r>
                        <a:rPr lang="en-US" sz="1100" b="1" dirty="0" err="1">
                          <a:effectLst/>
                          <a:latin typeface="Calibri" panose="020F0502020204030204" pitchFamily="34" charset="0"/>
                          <a:ea typeface="Calibri" panose="020F0502020204030204" pitchFamily="34" charset="0"/>
                          <a:cs typeface="Times New Roman" panose="02020603050405020304" pitchFamily="18" charset="0"/>
                        </a:rPr>
                        <a:t>IoT</a:t>
                      </a:r>
                      <a:r>
                        <a:rPr lang="en-US" sz="1100" b="1" dirty="0">
                          <a:effectLst/>
                          <a:latin typeface="Calibri" panose="020F0502020204030204" pitchFamily="34" charset="0"/>
                          <a:ea typeface="Calibri" panose="020F0502020204030204" pitchFamily="34" charset="0"/>
                          <a:cs typeface="Times New Roman" panose="02020603050405020304" pitchFamily="18" charset="0"/>
                        </a:rPr>
                        <a:t> Network:</a:t>
                      </a: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r>
                        <a:rPr lang="en-US" sz="1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 small local area network being created for the communication between the PIN Elements of this network.</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u="sng"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NOTE: The communication between the PIN elements can be direct device connection.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165384"/>
                  </a:ext>
                </a:extLst>
              </a:tr>
              <a:tr h="0">
                <a:tc gridSpan="5">
                  <a:txBody>
                    <a:bodyPr/>
                    <a:lstStyle/>
                    <a:p>
                      <a:pPr marL="0" marR="0" algn="just">
                        <a:spcBef>
                          <a:spcPts val="60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Rapporteurs analysis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89732015"/>
                  </a:ext>
                </a:extLst>
              </a:tr>
              <a:tr h="0">
                <a:tc>
                  <a:txBody>
                    <a:bodyPr/>
                    <a:lstStyle/>
                    <a:p>
                      <a:pPr marL="0" marR="0" algn="just">
                        <a:spcBef>
                          <a:spcPts val="60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60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Adds in connectivity types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60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Adds direct network connection via PN Gateway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60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Adds in term network.</a:t>
                      </a:r>
                    </a:p>
                    <a:p>
                      <a:pPr marL="0" marR="0" algn="just">
                        <a:spcBef>
                          <a:spcPts val="60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Adds in “outside operators network”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60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Adds qualifier of “small” + “local area”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2469428"/>
                  </a:ext>
                </a:extLst>
              </a:tr>
            </a:tbl>
          </a:graphicData>
        </a:graphic>
      </p:graphicFrame>
      <p:sp>
        <p:nvSpPr>
          <p:cNvPr id="4" name="TextBox 3"/>
          <p:cNvSpPr txBox="1"/>
          <p:nvPr/>
        </p:nvSpPr>
        <p:spPr>
          <a:xfrm>
            <a:off x="7065034" y="2220083"/>
            <a:ext cx="4288766" cy="3139321"/>
          </a:xfrm>
          <a:prstGeom prst="rect">
            <a:avLst/>
          </a:prstGeom>
          <a:noFill/>
        </p:spPr>
        <p:txBody>
          <a:bodyPr wrap="square" rtlCol="0">
            <a:spAutoFit/>
          </a:bodyPr>
          <a:lstStyle/>
          <a:p>
            <a:r>
              <a:rPr lang="en-US" dirty="0"/>
              <a:t>Questions</a:t>
            </a:r>
          </a:p>
          <a:p>
            <a:pPr marL="342900" indent="-342900">
              <a:buFont typeface="+mj-lt"/>
              <a:buAutoNum type="arabicPeriod"/>
            </a:pPr>
            <a:r>
              <a:rPr lang="en-US" dirty="0"/>
              <a:t>Do we say it’s a network?</a:t>
            </a:r>
          </a:p>
          <a:p>
            <a:pPr marL="342900" indent="-342900">
              <a:buFont typeface="+mj-lt"/>
              <a:buAutoNum type="arabicPeriod"/>
            </a:pPr>
            <a:r>
              <a:rPr lang="en-US" dirty="0"/>
              <a:t>Add in connectivity types?  If so do we also cover PIN Elements using NR-RAN?</a:t>
            </a:r>
          </a:p>
          <a:p>
            <a:pPr marL="342900" indent="-342900">
              <a:buFont typeface="+mj-lt"/>
              <a:buAutoNum type="arabicPeriod"/>
            </a:pPr>
            <a:r>
              <a:rPr lang="en-US" dirty="0"/>
              <a:t>Does Gateway need to be included?</a:t>
            </a:r>
          </a:p>
          <a:p>
            <a:pPr marL="342900" indent="-342900">
              <a:buFont typeface="+mj-lt"/>
              <a:buAutoNum type="arabicPeriod"/>
            </a:pPr>
            <a:r>
              <a:rPr lang="en-US" dirty="0"/>
              <a:t>Qualifiers such as “Small” or “local area” provide value</a:t>
            </a:r>
            <a:r>
              <a:rPr lang="en-US" dirty="0" smtClean="0"/>
              <a:t>?</a:t>
            </a:r>
          </a:p>
          <a:p>
            <a:endParaRPr lang="en-US" dirty="0"/>
          </a:p>
          <a:p>
            <a:r>
              <a:rPr lang="en-US" dirty="0" smtClean="0"/>
              <a:t>ONLINE RESULT</a:t>
            </a:r>
          </a:p>
          <a:p>
            <a:r>
              <a:rPr lang="en-US" b="1" u="sng" dirty="0" smtClean="0">
                <a:solidFill>
                  <a:srgbClr val="FF0000"/>
                </a:solidFill>
              </a:rPr>
              <a:t>HERE IS WHAT WE DRAFTED ONLINE</a:t>
            </a:r>
            <a:endParaRPr lang="en-US" b="1" u="sng" dirty="0">
              <a:solidFill>
                <a:srgbClr val="FF0000"/>
              </a:solidFill>
            </a:endParaRPr>
          </a:p>
          <a:p>
            <a:endParaRPr lang="en-US" dirty="0"/>
          </a:p>
        </p:txBody>
      </p:sp>
    </p:spTree>
    <p:extLst>
      <p:ext uri="{BB962C8B-B14F-4D97-AF65-F5344CB8AC3E}">
        <p14:creationId xmlns:p14="http://schemas.microsoft.com/office/powerpoint/2010/main" val="2560347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 What is a PIN Gateway?</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4195802026"/>
              </p:ext>
            </p:extLst>
          </p:nvPr>
        </p:nvGraphicFramePr>
        <p:xfrm>
          <a:off x="990839" y="2220083"/>
          <a:ext cx="5207000" cy="3855720"/>
        </p:xfrm>
        <a:graphic>
          <a:graphicData uri="http://schemas.openxmlformats.org/drawingml/2006/table">
            <a:tbl>
              <a:tblPr firstRow="1" firstCol="1" bandRow="1"/>
              <a:tblGrid>
                <a:gridCol w="1301750">
                  <a:extLst>
                    <a:ext uri="{9D8B030D-6E8A-4147-A177-3AD203B41FA5}">
                      <a16:colId xmlns:a16="http://schemas.microsoft.com/office/drawing/2014/main" val="2542900706"/>
                    </a:ext>
                  </a:extLst>
                </a:gridCol>
                <a:gridCol w="1301750">
                  <a:extLst>
                    <a:ext uri="{9D8B030D-6E8A-4147-A177-3AD203B41FA5}">
                      <a16:colId xmlns:a16="http://schemas.microsoft.com/office/drawing/2014/main" val="4286514943"/>
                    </a:ext>
                  </a:extLst>
                </a:gridCol>
                <a:gridCol w="1301750">
                  <a:extLst>
                    <a:ext uri="{9D8B030D-6E8A-4147-A177-3AD203B41FA5}">
                      <a16:colId xmlns:a16="http://schemas.microsoft.com/office/drawing/2014/main" val="2386239726"/>
                    </a:ext>
                  </a:extLst>
                </a:gridCol>
                <a:gridCol w="1301750">
                  <a:extLst>
                    <a:ext uri="{9D8B030D-6E8A-4147-A177-3AD203B41FA5}">
                      <a16:colId xmlns:a16="http://schemas.microsoft.com/office/drawing/2014/main" val="3152637899"/>
                    </a:ext>
                  </a:extLst>
                </a:gridCol>
              </a:tblGrid>
              <a:tr h="0">
                <a:tc>
                  <a:txBody>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vivo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Nokia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Intel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LG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313135"/>
                  </a:ext>
                </a:extLst>
              </a:tr>
              <a:tr h="0">
                <a:tc>
                  <a:txBody>
                    <a:bodyPr/>
                    <a:lstStyle/>
                    <a:p>
                      <a:pPr marL="0" marR="0" algn="just">
                        <a:spcBef>
                          <a:spcPts val="600"/>
                        </a:spcBef>
                        <a:spcAft>
                          <a:spcPts val="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PIN Element with Gateway Capability: </a:t>
                      </a:r>
                      <a:r>
                        <a:rPr lang="en-US" sz="1100" strike="sngStrike" dirty="0">
                          <a:effectLst/>
                          <a:latin typeface="Calibri" panose="020F0502020204030204" pitchFamily="34" charset="0"/>
                          <a:ea typeface="Calibri" panose="020F0502020204030204" pitchFamily="34" charset="0"/>
                          <a:cs typeface="Times New Roman" panose="02020603050405020304" pitchFamily="18" charset="0"/>
                        </a:rPr>
                        <a:t>can act as</a:t>
                      </a:r>
                      <a:r>
                        <a:rPr lang="en-US" sz="1100" dirty="0">
                          <a:effectLst/>
                          <a:latin typeface="Calibri" panose="020F0502020204030204" pitchFamily="34" charset="0"/>
                          <a:ea typeface="Calibri" panose="020F0502020204030204" pitchFamily="34" charset="0"/>
                          <a:cs typeface="Times New Roman" panose="02020603050405020304" pitchFamily="18" charset="0"/>
                        </a:rPr>
                        <a:t> a gateway that provides access to and from the public operator’s network (fixed/mobile/cable) and a PIN.</a:t>
                      </a:r>
                    </a:p>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60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PIN </a:t>
                      </a:r>
                      <a:r>
                        <a:rPr lang="en-US" sz="1100" b="1" u="sng">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Gateway </a:t>
                      </a:r>
                      <a:r>
                        <a:rPr lang="en-US" sz="1100" b="1">
                          <a:effectLst/>
                          <a:latin typeface="Calibri" panose="020F0502020204030204" pitchFamily="34" charset="0"/>
                          <a:ea typeface="Calibri" panose="020F0502020204030204" pitchFamily="34" charset="0"/>
                          <a:cs typeface="Times New Roman" panose="02020603050405020304" pitchFamily="18" charset="0"/>
                        </a:rPr>
                        <a:t>Element </a:t>
                      </a:r>
                      <a:r>
                        <a:rPr lang="en-US" sz="1100" b="1" strike="sngStrike">
                          <a:effectLst/>
                          <a:latin typeface="Calibri" panose="020F0502020204030204" pitchFamily="34" charset="0"/>
                          <a:ea typeface="Calibri" panose="020F0502020204030204" pitchFamily="34" charset="0"/>
                          <a:cs typeface="Times New Roman" panose="02020603050405020304" pitchFamily="18" charset="0"/>
                        </a:rPr>
                        <a:t>with Gateway Capability: </a:t>
                      </a:r>
                      <a:r>
                        <a:rPr lang="en-US" sz="1100" strike="sngStrike">
                          <a:effectLst/>
                          <a:latin typeface="Calibri" panose="020F0502020204030204" pitchFamily="34" charset="0"/>
                          <a:ea typeface="Calibri" panose="020F0502020204030204" pitchFamily="34" charset="0"/>
                          <a:cs typeface="Times New Roman" panose="02020603050405020304" pitchFamily="18" charset="0"/>
                        </a:rPr>
                        <a:t>can act as</a:t>
                      </a:r>
                      <a:r>
                        <a:rPr lang="en-US" sz="1100">
                          <a:effectLst/>
                          <a:latin typeface="Calibri" panose="020F0502020204030204" pitchFamily="34" charset="0"/>
                          <a:ea typeface="Calibri" panose="020F0502020204030204" pitchFamily="34" charset="0"/>
                          <a:cs typeface="Times New Roman" panose="02020603050405020304" pitchFamily="18" charset="0"/>
                        </a:rPr>
                        <a:t> </a:t>
                      </a:r>
                      <a:r>
                        <a:rPr lang="en-US" sz="1100" strike="sngStrike">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a gateway that </a:t>
                      </a:r>
                      <a:r>
                        <a:rPr lang="en-US" sz="1100">
                          <a:effectLst/>
                          <a:latin typeface="Calibri" panose="020F0502020204030204" pitchFamily="34" charset="0"/>
                          <a:ea typeface="Calibri" panose="020F0502020204030204" pitchFamily="34" charset="0"/>
                          <a:cs typeface="Times New Roman" panose="02020603050405020304" pitchFamily="18" charset="0"/>
                        </a:rPr>
                        <a:t>provides access to and from the public operator’s network (fixed/mobile/cable) and </a:t>
                      </a:r>
                      <a:r>
                        <a:rPr lang="en-US" sz="1100" u="sng">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other</a:t>
                      </a:r>
                      <a:r>
                        <a:rPr lang="en-US" sz="1100">
                          <a:effectLst/>
                          <a:latin typeface="Calibri" panose="020F0502020204030204" pitchFamily="34" charset="0"/>
                          <a:ea typeface="Calibri" panose="020F0502020204030204" pitchFamily="34" charset="0"/>
                          <a:cs typeface="Times New Roman" panose="02020603050405020304" pitchFamily="18" charset="0"/>
                        </a:rPr>
                        <a:t> </a:t>
                      </a:r>
                      <a:r>
                        <a:rPr lang="en-US" sz="1100" strike="sngStrike">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a</a:t>
                      </a:r>
                      <a:r>
                        <a:rPr lang="en-US" sz="1100">
                          <a:effectLst/>
                          <a:latin typeface="Calibri" panose="020F0502020204030204" pitchFamily="34" charset="0"/>
                          <a:ea typeface="Calibri" panose="020F0502020204030204" pitchFamily="34" charset="0"/>
                          <a:cs typeface="Times New Roman" panose="02020603050405020304" pitchFamily="18" charset="0"/>
                        </a:rPr>
                        <a:t> PIN </a:t>
                      </a:r>
                      <a:r>
                        <a:rPr lang="en-US" sz="1100" u="sng">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Elements</a:t>
                      </a:r>
                      <a:r>
                        <a:rPr lang="en-US" sz="1100">
                          <a:effectLst/>
                          <a:latin typeface="Calibri" panose="020F0502020204030204" pitchFamily="34" charset="0"/>
                          <a:ea typeface="Calibri" panose="020F0502020204030204" pitchFamily="34" charset="0"/>
                          <a:cs typeface="Times New Roman" panose="02020603050405020304" pitchFamily="18" charset="0"/>
                        </a:rPr>
                        <a:t>.</a:t>
                      </a:r>
                    </a:p>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60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PIN Element Gateway: </a:t>
                      </a:r>
                      <a:r>
                        <a:rPr lang="en-US" sz="1100">
                          <a:effectLst/>
                          <a:latin typeface="Calibri" panose="020F0502020204030204" pitchFamily="34" charset="0"/>
                          <a:ea typeface="Calibri" panose="020F0502020204030204" pitchFamily="34" charset="0"/>
                          <a:cs typeface="Times New Roman" panose="02020603050405020304" pitchFamily="18" charset="0"/>
                        </a:rPr>
                        <a:t>use </a:t>
                      </a:r>
                      <a:r>
                        <a:rPr lang="en-US" sz="1100" u="sng">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direct network connection to</a:t>
                      </a:r>
                      <a:r>
                        <a:rPr lang="en-US" sz="1100">
                          <a:effectLst/>
                          <a:latin typeface="Calibri" panose="020F0502020204030204" pitchFamily="34" charset="0"/>
                          <a:ea typeface="Calibri" panose="020F0502020204030204" pitchFamily="34" charset="0"/>
                          <a:cs typeface="Times New Roman" panose="02020603050405020304" pitchFamily="18" charset="0"/>
                        </a:rPr>
                        <a:t> provide</a:t>
                      </a:r>
                      <a:r>
                        <a:rPr lang="en-US" sz="1100" u="sng" strike="sngStrike">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s</a:t>
                      </a:r>
                      <a:r>
                        <a:rPr lang="en-US" sz="1100">
                          <a:effectLst/>
                          <a:latin typeface="Calibri" panose="020F0502020204030204" pitchFamily="34" charset="0"/>
                          <a:ea typeface="Calibri" panose="020F0502020204030204" pitchFamily="34" charset="0"/>
                          <a:cs typeface="Times New Roman" panose="02020603050405020304" pitchFamily="18" charset="0"/>
                        </a:rPr>
                        <a:t> access to and from the public operator’s network (fixed/mobile/cable) </a:t>
                      </a:r>
                      <a:r>
                        <a:rPr lang="en-US" sz="1100" u="sng" strike="sngStrike">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and </a:t>
                      </a:r>
                      <a:r>
                        <a:rPr lang="en-US" sz="1100" u="sng">
                          <a:solidFill>
                            <a:srgbClr val="2F5597"/>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for</a:t>
                      </a:r>
                      <a:r>
                        <a:rPr lang="en-US" sz="1100" u="sng">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 other </a:t>
                      </a:r>
                      <a:r>
                        <a:rPr lang="en-US" sz="1100" strike="sngStrike">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a</a:t>
                      </a:r>
                      <a:r>
                        <a:rPr lang="en-US" sz="1100">
                          <a:effectLst/>
                          <a:latin typeface="Calibri" panose="020F0502020204030204" pitchFamily="34" charset="0"/>
                          <a:ea typeface="Calibri" panose="020F0502020204030204" pitchFamily="34" charset="0"/>
                          <a:cs typeface="Times New Roman" panose="02020603050405020304" pitchFamily="18" charset="0"/>
                        </a:rPr>
                        <a:t> PIN </a:t>
                      </a:r>
                      <a:r>
                        <a:rPr lang="en-US" sz="1100" u="sng">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Elements.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60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PIN </a:t>
                      </a:r>
                      <a:r>
                        <a:rPr lang="en-US" sz="1100" b="1" u="sng">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Gateway </a:t>
                      </a:r>
                      <a:r>
                        <a:rPr lang="en-US" sz="1100" b="1">
                          <a:effectLst/>
                          <a:latin typeface="Calibri" panose="020F0502020204030204" pitchFamily="34" charset="0"/>
                          <a:ea typeface="Calibri" panose="020F0502020204030204" pitchFamily="34" charset="0"/>
                          <a:cs typeface="Times New Roman" panose="02020603050405020304" pitchFamily="18" charset="0"/>
                        </a:rPr>
                        <a:t>Element</a:t>
                      </a:r>
                      <a:r>
                        <a:rPr lang="en-US" sz="1100" b="1" strike="sngStrike">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with Gateway Capability</a:t>
                      </a:r>
                      <a:r>
                        <a:rPr lang="en-US" sz="1100" b="1">
                          <a:effectLst/>
                          <a:latin typeface="Calibri" panose="020F0502020204030204" pitchFamily="34" charset="0"/>
                          <a:ea typeface="Calibri" panose="020F0502020204030204" pitchFamily="34" charset="0"/>
                          <a:cs typeface="Times New Roman" panose="02020603050405020304" pitchFamily="18" charset="0"/>
                        </a:rPr>
                        <a:t>: </a:t>
                      </a:r>
                      <a:r>
                        <a:rPr lang="en-US" sz="1100" strike="sngStrike">
                          <a:effectLst/>
                          <a:latin typeface="Calibri" panose="020F0502020204030204" pitchFamily="34" charset="0"/>
                          <a:ea typeface="Calibri" panose="020F0502020204030204" pitchFamily="34" charset="0"/>
                          <a:cs typeface="Times New Roman" panose="02020603050405020304" pitchFamily="18" charset="0"/>
                        </a:rPr>
                        <a:t>can act as</a:t>
                      </a:r>
                      <a:r>
                        <a:rPr lang="en-US" sz="1100">
                          <a:effectLst/>
                          <a:latin typeface="Calibri" panose="020F0502020204030204" pitchFamily="34" charset="0"/>
                          <a:ea typeface="Calibri" panose="020F0502020204030204" pitchFamily="34" charset="0"/>
                          <a:cs typeface="Times New Roman" panose="02020603050405020304" pitchFamily="18" charset="0"/>
                        </a:rPr>
                        <a:t> </a:t>
                      </a:r>
                      <a:r>
                        <a:rPr lang="en-US" sz="1100" u="sng">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one form of </a:t>
                      </a:r>
                      <a:r>
                        <a:rPr lang="en-US" sz="1100">
                          <a:effectLst/>
                          <a:latin typeface="Calibri" panose="020F0502020204030204" pitchFamily="34" charset="0"/>
                          <a:ea typeface="Calibri" panose="020F0502020204030204" pitchFamily="34" charset="0"/>
                          <a:cs typeface="Times New Roman" panose="02020603050405020304" pitchFamily="18" charset="0"/>
                        </a:rPr>
                        <a:t>a gateway that </a:t>
                      </a:r>
                      <a:r>
                        <a:rPr lang="en-US" sz="1100" u="sng">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routes traffic between </a:t>
                      </a:r>
                      <a:r>
                        <a:rPr lang="en-US" sz="1100" strike="sngStrike">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provides access to and from the</a:t>
                      </a:r>
                      <a:r>
                        <a:rPr lang="en-US" sz="1100">
                          <a:effectLst/>
                          <a:latin typeface="Calibri" panose="020F0502020204030204" pitchFamily="34" charset="0"/>
                          <a:ea typeface="Calibri" panose="020F0502020204030204" pitchFamily="34" charset="0"/>
                          <a:cs typeface="Times New Roman" panose="02020603050405020304" pitchFamily="18" charset="0"/>
                        </a:rPr>
                        <a:t> </a:t>
                      </a:r>
                      <a:r>
                        <a:rPr lang="en-US" sz="1100" strike="sngStrike">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public </a:t>
                      </a: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operator’s </a:t>
                      </a:r>
                      <a:r>
                        <a:rPr lang="en-US" sz="1100">
                          <a:effectLst/>
                          <a:latin typeface="Calibri" panose="020F0502020204030204" pitchFamily="34" charset="0"/>
                          <a:ea typeface="Calibri" panose="020F0502020204030204" pitchFamily="34" charset="0"/>
                          <a:cs typeface="Times New Roman" panose="02020603050405020304" pitchFamily="18" charset="0"/>
                        </a:rPr>
                        <a:t>network </a:t>
                      </a:r>
                      <a:r>
                        <a:rPr lang="en-US" sz="1100" strike="sngStrike">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(fixed/mobile/cable)</a:t>
                      </a:r>
                      <a:r>
                        <a:rPr lang="en-US" sz="1100">
                          <a:effectLst/>
                          <a:latin typeface="Calibri" panose="020F0502020204030204" pitchFamily="34" charset="0"/>
                          <a:ea typeface="Calibri" panose="020F0502020204030204" pitchFamily="34" charset="0"/>
                          <a:cs typeface="Times New Roman" panose="02020603050405020304" pitchFamily="18" charset="0"/>
                        </a:rPr>
                        <a:t> and a PIN</a:t>
                      </a:r>
                      <a:r>
                        <a:rPr lang="en-US" sz="1100" u="sng">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and within a PIN</a:t>
                      </a:r>
                      <a:r>
                        <a:rPr lang="en-US" sz="1100">
                          <a:effectLst/>
                          <a:latin typeface="Calibri" panose="020F0502020204030204" pitchFamily="34" charset="0"/>
                          <a:ea typeface="Calibri" panose="020F0502020204030204" pitchFamily="34" charset="0"/>
                          <a:cs typeface="Times New Roman" panose="02020603050405020304" pitchFamily="18" charset="0"/>
                        </a:rPr>
                        <a:t>.</a:t>
                      </a:r>
                    </a:p>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8523919"/>
                  </a:ext>
                </a:extLst>
              </a:tr>
              <a:tr h="0">
                <a:tc gridSpan="4">
                  <a:txBody>
                    <a:bodyPr/>
                    <a:lstStyle/>
                    <a:p>
                      <a:pPr marL="0" marR="0" algn="just">
                        <a:spcBef>
                          <a:spcPts val="600"/>
                        </a:spcBef>
                        <a:spcAft>
                          <a:spcPts val="0"/>
                        </a:spcAft>
                      </a:pPr>
                      <a:r>
                        <a:rPr lang="en-US" sz="1100" b="1">
                          <a:effectLst/>
                          <a:latin typeface="Calibri" panose="020F0502020204030204" pitchFamily="34" charset="0"/>
                          <a:ea typeface="Calibri" panose="020F0502020204030204" pitchFamily="34" charset="0"/>
                          <a:cs typeface="Times New Roman" panose="02020603050405020304" pitchFamily="18" charset="0"/>
                        </a:rPr>
                        <a:t>Rapporteurs analysis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89096009"/>
                  </a:ext>
                </a:extLst>
              </a:tr>
              <a:tr h="0">
                <a:tc>
                  <a:txBody>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Qualifies type of connectivity to operators network.  Adds clarity that is just for communications external to the PIN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Adds routing between networks.</a:t>
                      </a:r>
                    </a:p>
                    <a:p>
                      <a:pPr marL="0" marR="0">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Adds routing within a PIN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733101"/>
                  </a:ext>
                </a:extLst>
              </a:tr>
            </a:tbl>
          </a:graphicData>
        </a:graphic>
      </p:graphicFrame>
      <p:sp>
        <p:nvSpPr>
          <p:cNvPr id="4" name="TextBox 3"/>
          <p:cNvSpPr txBox="1"/>
          <p:nvPr/>
        </p:nvSpPr>
        <p:spPr>
          <a:xfrm>
            <a:off x="7065034" y="2220083"/>
            <a:ext cx="4288766" cy="3139321"/>
          </a:xfrm>
          <a:prstGeom prst="rect">
            <a:avLst/>
          </a:prstGeom>
          <a:noFill/>
        </p:spPr>
        <p:txBody>
          <a:bodyPr wrap="square" rtlCol="0">
            <a:spAutoFit/>
          </a:bodyPr>
          <a:lstStyle/>
          <a:p>
            <a:r>
              <a:rPr lang="en-US" dirty="0"/>
              <a:t>Questions</a:t>
            </a:r>
          </a:p>
          <a:p>
            <a:pPr marL="342900" indent="-342900">
              <a:buFont typeface="+mj-lt"/>
              <a:buAutoNum type="arabicPeriod"/>
            </a:pPr>
            <a:r>
              <a:rPr lang="en-US" dirty="0"/>
              <a:t>Do we want to mention types of connectivity on either side of the gateway?</a:t>
            </a:r>
          </a:p>
          <a:p>
            <a:pPr marL="342900" indent="-342900">
              <a:buFont typeface="+mj-lt"/>
              <a:buAutoNum type="arabicPeriod"/>
            </a:pPr>
            <a:r>
              <a:rPr lang="en-US" dirty="0"/>
              <a:t>Do we want to indicate a gateway performs any functionality within a PIN e.g. routes traffic within the PIN?</a:t>
            </a:r>
          </a:p>
          <a:p>
            <a:endParaRPr lang="en-US" dirty="0" smtClean="0"/>
          </a:p>
          <a:p>
            <a:r>
              <a:rPr lang="en-US" dirty="0"/>
              <a:t>ONLINE RESULT</a:t>
            </a:r>
          </a:p>
          <a:p>
            <a:r>
              <a:rPr lang="en-US" b="1" u="sng" dirty="0">
                <a:solidFill>
                  <a:srgbClr val="FF0000"/>
                </a:solidFill>
              </a:rPr>
              <a:t>HERE IS WHAT WE DRAFTED ONLINE</a:t>
            </a:r>
          </a:p>
          <a:p>
            <a:endParaRPr lang="en-US" dirty="0"/>
          </a:p>
        </p:txBody>
      </p:sp>
    </p:spTree>
    <p:extLst>
      <p:ext uri="{BB962C8B-B14F-4D97-AF65-F5344CB8AC3E}">
        <p14:creationId xmlns:p14="http://schemas.microsoft.com/office/powerpoint/2010/main" val="961956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loud 16">
            <a:extLst>
              <a:ext uri="{FF2B5EF4-FFF2-40B4-BE49-F238E27FC236}">
                <a16:creationId xmlns:a16="http://schemas.microsoft.com/office/drawing/2014/main" id="{F93F615D-F055-4703-BA2F-210EAFC54D1A}"/>
              </a:ext>
            </a:extLst>
          </p:cNvPr>
          <p:cNvSpPr/>
          <p:nvPr/>
        </p:nvSpPr>
        <p:spPr>
          <a:xfrm>
            <a:off x="2192488" y="0"/>
            <a:ext cx="9956105" cy="5547074"/>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2" name="Cloud 1">
            <a:extLst>
              <a:ext uri="{FF2B5EF4-FFF2-40B4-BE49-F238E27FC236}">
                <a16:creationId xmlns:a16="http://schemas.microsoft.com/office/drawing/2014/main" id="{2B6443ED-5A02-47E0-8478-A085F0C109E3}"/>
              </a:ext>
            </a:extLst>
          </p:cNvPr>
          <p:cNvSpPr/>
          <p:nvPr/>
        </p:nvSpPr>
        <p:spPr>
          <a:xfrm>
            <a:off x="80659" y="119034"/>
            <a:ext cx="2893513" cy="184132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5G network</a:t>
            </a:r>
          </a:p>
        </p:txBody>
      </p:sp>
      <p:sp>
        <p:nvSpPr>
          <p:cNvPr id="3" name="Rectangle 2">
            <a:extLst>
              <a:ext uri="{FF2B5EF4-FFF2-40B4-BE49-F238E27FC236}">
                <a16:creationId xmlns:a16="http://schemas.microsoft.com/office/drawing/2014/main" id="{748F6D5F-D06F-47F8-944E-3990A01549D2}"/>
              </a:ext>
            </a:extLst>
          </p:cNvPr>
          <p:cNvSpPr/>
          <p:nvPr/>
        </p:nvSpPr>
        <p:spPr>
          <a:xfrm>
            <a:off x="1136370" y="4559438"/>
            <a:ext cx="363255" cy="67640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Oval 3">
            <a:extLst>
              <a:ext uri="{FF2B5EF4-FFF2-40B4-BE49-F238E27FC236}">
                <a16:creationId xmlns:a16="http://schemas.microsoft.com/office/drawing/2014/main" id="{D903B1D2-55B5-4BDC-8472-ED4C70D9918F}"/>
              </a:ext>
            </a:extLst>
          </p:cNvPr>
          <p:cNvSpPr/>
          <p:nvPr/>
        </p:nvSpPr>
        <p:spPr>
          <a:xfrm>
            <a:off x="7308750" y="2017072"/>
            <a:ext cx="313151" cy="2755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E8BAF8B-FECE-49C9-999B-5571DF1EEC76}"/>
              </a:ext>
            </a:extLst>
          </p:cNvPr>
          <p:cNvSpPr/>
          <p:nvPr/>
        </p:nvSpPr>
        <p:spPr>
          <a:xfrm>
            <a:off x="7621901" y="2142333"/>
            <a:ext cx="225469" cy="50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84471C29-AAE9-4EFD-A9F0-C891C67B84BD}"/>
              </a:ext>
            </a:extLst>
          </p:cNvPr>
          <p:cNvSpPr/>
          <p:nvPr/>
        </p:nvSpPr>
        <p:spPr>
          <a:xfrm>
            <a:off x="7010213" y="2129805"/>
            <a:ext cx="298537" cy="626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6B2A2FEA-1D93-4ECE-BEB2-D892EF226EF0}"/>
              </a:ext>
            </a:extLst>
          </p:cNvPr>
          <p:cNvSpPr txBox="1"/>
          <p:nvPr/>
        </p:nvSpPr>
        <p:spPr>
          <a:xfrm>
            <a:off x="397262" y="5238945"/>
            <a:ext cx="2050890" cy="646331"/>
          </a:xfrm>
          <a:prstGeom prst="rect">
            <a:avLst/>
          </a:prstGeom>
          <a:noFill/>
        </p:spPr>
        <p:txBody>
          <a:bodyPr wrap="square" rtlCol="0">
            <a:spAutoFit/>
          </a:bodyPr>
          <a:lstStyle/>
          <a:p>
            <a:r>
              <a:rPr lang="en-US" dirty="0"/>
              <a:t>UE enabled to access the NIN</a:t>
            </a:r>
          </a:p>
        </p:txBody>
      </p:sp>
      <p:sp>
        <p:nvSpPr>
          <p:cNvPr id="8" name="TextBox 7">
            <a:extLst>
              <a:ext uri="{FF2B5EF4-FFF2-40B4-BE49-F238E27FC236}">
                <a16:creationId xmlns:a16="http://schemas.microsoft.com/office/drawing/2014/main" id="{6207A800-86B1-4F7C-8E59-3EA647E991E5}"/>
              </a:ext>
            </a:extLst>
          </p:cNvPr>
          <p:cNvSpPr txBox="1"/>
          <p:nvPr/>
        </p:nvSpPr>
        <p:spPr>
          <a:xfrm flipH="1">
            <a:off x="7061186" y="1538039"/>
            <a:ext cx="1358240" cy="369332"/>
          </a:xfrm>
          <a:prstGeom prst="rect">
            <a:avLst/>
          </a:prstGeom>
          <a:noFill/>
        </p:spPr>
        <p:txBody>
          <a:bodyPr wrap="square" rtlCol="0">
            <a:spAutoFit/>
          </a:bodyPr>
          <a:lstStyle/>
          <a:p>
            <a:r>
              <a:rPr lang="en-US" dirty="0"/>
              <a:t>Device1</a:t>
            </a:r>
          </a:p>
        </p:txBody>
      </p:sp>
      <p:cxnSp>
        <p:nvCxnSpPr>
          <p:cNvPr id="10" name="Straight Connector 9">
            <a:extLst>
              <a:ext uri="{FF2B5EF4-FFF2-40B4-BE49-F238E27FC236}">
                <a16:creationId xmlns:a16="http://schemas.microsoft.com/office/drawing/2014/main" id="{31A4D072-1A63-4797-9F38-72A400D8BA83}"/>
              </a:ext>
            </a:extLst>
          </p:cNvPr>
          <p:cNvCxnSpPr>
            <a:cxnSpLocks/>
            <a:stCxn id="2" idx="1"/>
            <a:endCxn id="3" idx="0"/>
          </p:cNvCxnSpPr>
          <p:nvPr/>
        </p:nvCxnSpPr>
        <p:spPr>
          <a:xfrm flipH="1">
            <a:off x="1317998" y="1958399"/>
            <a:ext cx="209418" cy="2601039"/>
          </a:xfrm>
          <a:prstGeom prst="line">
            <a:avLst/>
          </a:prstGeom>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1A9A6E3B-4C81-44A1-BF93-77BC8043F791}"/>
              </a:ext>
            </a:extLst>
          </p:cNvPr>
          <p:cNvSpPr/>
          <p:nvPr/>
        </p:nvSpPr>
        <p:spPr>
          <a:xfrm>
            <a:off x="5356459" y="1205907"/>
            <a:ext cx="380583" cy="369332"/>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7B55BCBE-AE13-40F1-9BC4-C33FA4E09A86}"/>
              </a:ext>
            </a:extLst>
          </p:cNvPr>
          <p:cNvSpPr txBox="1"/>
          <p:nvPr/>
        </p:nvSpPr>
        <p:spPr>
          <a:xfrm>
            <a:off x="5243297" y="579736"/>
            <a:ext cx="2282356" cy="646331"/>
          </a:xfrm>
          <a:prstGeom prst="rect">
            <a:avLst/>
          </a:prstGeom>
          <a:noFill/>
        </p:spPr>
        <p:txBody>
          <a:bodyPr wrap="none" rtlCol="0">
            <a:spAutoFit/>
          </a:bodyPr>
          <a:lstStyle/>
          <a:p>
            <a:r>
              <a:rPr lang="en-US" b="1" dirty="0"/>
              <a:t>Gateway</a:t>
            </a:r>
            <a:r>
              <a:rPr lang="en-US" dirty="0"/>
              <a:t> </a:t>
            </a:r>
          </a:p>
          <a:p>
            <a:r>
              <a:rPr lang="en-US" dirty="0"/>
              <a:t>(e.g. PIN element </a:t>
            </a:r>
            <a:r>
              <a:rPr lang="en-US" dirty="0" smtClean="0"/>
              <a:t>GW)</a:t>
            </a:r>
            <a:endParaRPr lang="en-US" dirty="0"/>
          </a:p>
        </p:txBody>
      </p:sp>
      <p:cxnSp>
        <p:nvCxnSpPr>
          <p:cNvPr id="14" name="Straight Connector 13">
            <a:extLst>
              <a:ext uri="{FF2B5EF4-FFF2-40B4-BE49-F238E27FC236}">
                <a16:creationId xmlns:a16="http://schemas.microsoft.com/office/drawing/2014/main" id="{964050CE-D8D5-43D4-88DE-08CFCACD3CC1}"/>
              </a:ext>
            </a:extLst>
          </p:cNvPr>
          <p:cNvCxnSpPr>
            <a:cxnSpLocks/>
            <a:stCxn id="4" idx="7"/>
            <a:endCxn id="18" idx="1"/>
          </p:cNvCxnSpPr>
          <p:nvPr/>
        </p:nvCxnSpPr>
        <p:spPr>
          <a:xfrm flipV="1">
            <a:off x="7576041" y="1882771"/>
            <a:ext cx="1566960" cy="174658"/>
          </a:xfrm>
          <a:prstGeom prst="line">
            <a:avLst/>
          </a:prstGeom>
        </p:spPr>
        <p:style>
          <a:lnRef idx="1">
            <a:schemeClr val="accent2"/>
          </a:lnRef>
          <a:fillRef idx="0">
            <a:schemeClr val="accent2"/>
          </a:fillRef>
          <a:effectRef idx="0">
            <a:schemeClr val="accent2"/>
          </a:effectRef>
          <a:fontRef idx="minor">
            <a:schemeClr val="tx1"/>
          </a:fontRef>
        </p:style>
      </p:cxnSp>
      <p:cxnSp>
        <p:nvCxnSpPr>
          <p:cNvPr id="16" name="Straight Connector 15">
            <a:extLst>
              <a:ext uri="{FF2B5EF4-FFF2-40B4-BE49-F238E27FC236}">
                <a16:creationId xmlns:a16="http://schemas.microsoft.com/office/drawing/2014/main" id="{73A8A97D-3C46-44E5-80B0-31C32BB24102}"/>
              </a:ext>
            </a:extLst>
          </p:cNvPr>
          <p:cNvCxnSpPr>
            <a:cxnSpLocks/>
            <a:stCxn id="11" idx="5"/>
            <a:endCxn id="4" idx="1"/>
          </p:cNvCxnSpPr>
          <p:nvPr/>
        </p:nvCxnSpPr>
        <p:spPr>
          <a:xfrm>
            <a:off x="5681307" y="1521152"/>
            <a:ext cx="1673303" cy="536277"/>
          </a:xfrm>
          <a:prstGeom prst="line">
            <a:avLst/>
          </a:prstGeom>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06C11C6B-25CE-474E-8CB5-396511FE6260}"/>
              </a:ext>
            </a:extLst>
          </p:cNvPr>
          <p:cNvSpPr/>
          <p:nvPr/>
        </p:nvSpPr>
        <p:spPr>
          <a:xfrm>
            <a:off x="9143001" y="1513253"/>
            <a:ext cx="681198" cy="739035"/>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4351B5FB-98FF-46BD-9C71-00F07FA5FC74}"/>
              </a:ext>
            </a:extLst>
          </p:cNvPr>
          <p:cNvSpPr txBox="1"/>
          <p:nvPr/>
        </p:nvSpPr>
        <p:spPr>
          <a:xfrm>
            <a:off x="9070603" y="1111592"/>
            <a:ext cx="928909" cy="369332"/>
          </a:xfrm>
          <a:prstGeom prst="rect">
            <a:avLst/>
          </a:prstGeom>
          <a:noFill/>
        </p:spPr>
        <p:txBody>
          <a:bodyPr wrap="none" rtlCol="0">
            <a:spAutoFit/>
          </a:bodyPr>
          <a:lstStyle/>
          <a:p>
            <a:r>
              <a:rPr lang="en-US" dirty="0"/>
              <a:t>Device2</a:t>
            </a:r>
          </a:p>
        </p:txBody>
      </p:sp>
      <p:cxnSp>
        <p:nvCxnSpPr>
          <p:cNvPr id="21" name="Straight Connector 20">
            <a:extLst>
              <a:ext uri="{FF2B5EF4-FFF2-40B4-BE49-F238E27FC236}">
                <a16:creationId xmlns:a16="http://schemas.microsoft.com/office/drawing/2014/main" id="{803EFC64-CF0F-4776-A261-F9D2D10AE611}"/>
              </a:ext>
            </a:extLst>
          </p:cNvPr>
          <p:cNvCxnSpPr>
            <a:cxnSpLocks/>
            <a:stCxn id="11" idx="2"/>
            <a:endCxn id="2" idx="0"/>
          </p:cNvCxnSpPr>
          <p:nvPr/>
        </p:nvCxnSpPr>
        <p:spPr>
          <a:xfrm flipH="1" flipV="1">
            <a:off x="2971761" y="1039697"/>
            <a:ext cx="2384698" cy="350876"/>
          </a:xfrm>
          <a:prstGeom prst="line">
            <a:avLst/>
          </a:prstGeom>
        </p:spPr>
        <p:style>
          <a:lnRef idx="1">
            <a:schemeClr val="accent1"/>
          </a:lnRef>
          <a:fillRef idx="0">
            <a:schemeClr val="accent1"/>
          </a:fillRef>
          <a:effectRef idx="0">
            <a:schemeClr val="accent1"/>
          </a:effectRef>
          <a:fontRef idx="minor">
            <a:schemeClr val="tx1"/>
          </a:fontRef>
        </p:style>
      </p:cxnSp>
      <p:sp>
        <p:nvSpPr>
          <p:cNvPr id="27" name="Sun 26">
            <a:extLst>
              <a:ext uri="{FF2B5EF4-FFF2-40B4-BE49-F238E27FC236}">
                <a16:creationId xmlns:a16="http://schemas.microsoft.com/office/drawing/2014/main" id="{090E80BC-7EAA-46A7-A46C-F50057CD325C}"/>
              </a:ext>
            </a:extLst>
          </p:cNvPr>
          <p:cNvSpPr/>
          <p:nvPr/>
        </p:nvSpPr>
        <p:spPr>
          <a:xfrm>
            <a:off x="8086888" y="3852227"/>
            <a:ext cx="717420" cy="638827"/>
          </a:xfrm>
          <a:prstGeom prst="su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FCE8DEA8-B106-4CEA-BB3E-7645C5CDBB0E}"/>
              </a:ext>
            </a:extLst>
          </p:cNvPr>
          <p:cNvSpPr txBox="1"/>
          <p:nvPr/>
        </p:nvSpPr>
        <p:spPr>
          <a:xfrm>
            <a:off x="7875399" y="4444781"/>
            <a:ext cx="928909" cy="369332"/>
          </a:xfrm>
          <a:prstGeom prst="rect">
            <a:avLst/>
          </a:prstGeom>
          <a:noFill/>
        </p:spPr>
        <p:txBody>
          <a:bodyPr wrap="none" rtlCol="0">
            <a:spAutoFit/>
          </a:bodyPr>
          <a:lstStyle/>
          <a:p>
            <a:r>
              <a:rPr lang="en-US" dirty="0"/>
              <a:t>Device3</a:t>
            </a:r>
          </a:p>
        </p:txBody>
      </p:sp>
      <p:cxnSp>
        <p:nvCxnSpPr>
          <p:cNvPr id="31" name="Straight Connector 30">
            <a:extLst>
              <a:ext uri="{FF2B5EF4-FFF2-40B4-BE49-F238E27FC236}">
                <a16:creationId xmlns:a16="http://schemas.microsoft.com/office/drawing/2014/main" id="{BC493545-52E1-41EC-A42A-024E252D7AA7}"/>
              </a:ext>
            </a:extLst>
          </p:cNvPr>
          <p:cNvCxnSpPr>
            <a:cxnSpLocks/>
            <a:stCxn id="4" idx="5"/>
          </p:cNvCxnSpPr>
          <p:nvPr/>
        </p:nvCxnSpPr>
        <p:spPr>
          <a:xfrm flipV="1">
            <a:off x="7576041" y="2089258"/>
            <a:ext cx="1566960" cy="163030"/>
          </a:xfrm>
          <a:prstGeom prst="line">
            <a:avLst/>
          </a:prstGeom>
        </p:spPr>
        <p:style>
          <a:lnRef idx="1">
            <a:schemeClr val="accent6"/>
          </a:lnRef>
          <a:fillRef idx="0">
            <a:schemeClr val="accent6"/>
          </a:fillRef>
          <a:effectRef idx="0">
            <a:schemeClr val="accent6"/>
          </a:effectRef>
          <a:fontRef idx="minor">
            <a:schemeClr val="tx1"/>
          </a:fontRef>
        </p:style>
      </p:cxnSp>
      <p:cxnSp>
        <p:nvCxnSpPr>
          <p:cNvPr id="33" name="Straight Connector 32">
            <a:extLst>
              <a:ext uri="{FF2B5EF4-FFF2-40B4-BE49-F238E27FC236}">
                <a16:creationId xmlns:a16="http://schemas.microsoft.com/office/drawing/2014/main" id="{DA452EB1-5486-4377-A772-4964982B849B}"/>
              </a:ext>
            </a:extLst>
          </p:cNvPr>
          <p:cNvCxnSpPr>
            <a:cxnSpLocks/>
            <a:stCxn id="18" idx="2"/>
          </p:cNvCxnSpPr>
          <p:nvPr/>
        </p:nvCxnSpPr>
        <p:spPr>
          <a:xfrm flipH="1">
            <a:off x="8602262" y="2252288"/>
            <a:ext cx="881338" cy="1655924"/>
          </a:xfrm>
          <a:prstGeom prst="line">
            <a:avLst/>
          </a:prstGeom>
        </p:spPr>
        <p:style>
          <a:lnRef idx="1">
            <a:schemeClr val="accent6"/>
          </a:lnRef>
          <a:fillRef idx="0">
            <a:schemeClr val="accent6"/>
          </a:fillRef>
          <a:effectRef idx="0">
            <a:schemeClr val="accent6"/>
          </a:effectRef>
          <a:fontRef idx="minor">
            <a:schemeClr val="tx1"/>
          </a:fontRef>
        </p:style>
      </p:cxnSp>
      <p:sp>
        <p:nvSpPr>
          <p:cNvPr id="23" name="TextBox 22">
            <a:extLst>
              <a:ext uri="{FF2B5EF4-FFF2-40B4-BE49-F238E27FC236}">
                <a16:creationId xmlns:a16="http://schemas.microsoft.com/office/drawing/2014/main" id="{F22BE930-B83C-4410-9F4E-5B3F7D9387E5}"/>
              </a:ext>
            </a:extLst>
          </p:cNvPr>
          <p:cNvSpPr txBox="1"/>
          <p:nvPr/>
        </p:nvSpPr>
        <p:spPr>
          <a:xfrm>
            <a:off x="4264676" y="4167782"/>
            <a:ext cx="2304789" cy="646331"/>
          </a:xfrm>
          <a:prstGeom prst="rect">
            <a:avLst/>
          </a:prstGeom>
          <a:noFill/>
        </p:spPr>
        <p:txBody>
          <a:bodyPr wrap="square" rtlCol="0">
            <a:spAutoFit/>
          </a:bodyPr>
          <a:lstStyle/>
          <a:p>
            <a:r>
              <a:rPr lang="en-US" b="1" dirty="0"/>
              <a:t>Network in a network (NIN) </a:t>
            </a:r>
            <a:r>
              <a:rPr lang="en-US" dirty="0"/>
              <a:t>(e.g. </a:t>
            </a:r>
            <a:r>
              <a:rPr lang="en-US" dirty="0" smtClean="0"/>
              <a:t>PIN)</a:t>
            </a:r>
            <a:endParaRPr lang="en-US" dirty="0"/>
          </a:p>
        </p:txBody>
      </p:sp>
      <p:grpSp>
        <p:nvGrpSpPr>
          <p:cNvPr id="36" name="Group 35">
            <a:extLst>
              <a:ext uri="{FF2B5EF4-FFF2-40B4-BE49-F238E27FC236}">
                <a16:creationId xmlns:a16="http://schemas.microsoft.com/office/drawing/2014/main" id="{E7726040-2022-45D4-B0F6-AED17A870284}"/>
              </a:ext>
            </a:extLst>
          </p:cNvPr>
          <p:cNvGrpSpPr/>
          <p:nvPr/>
        </p:nvGrpSpPr>
        <p:grpSpPr>
          <a:xfrm>
            <a:off x="7734635" y="5406667"/>
            <a:ext cx="4317592" cy="1200329"/>
            <a:chOff x="7415408" y="5272230"/>
            <a:chExt cx="4317592" cy="1200329"/>
          </a:xfrm>
        </p:grpSpPr>
        <p:sp>
          <p:nvSpPr>
            <p:cNvPr id="37" name="TextBox 36">
              <a:extLst>
                <a:ext uri="{FF2B5EF4-FFF2-40B4-BE49-F238E27FC236}">
                  <a16:creationId xmlns:a16="http://schemas.microsoft.com/office/drawing/2014/main" id="{213C2E88-B96A-4342-812A-F018F96BA7CC}"/>
                </a:ext>
              </a:extLst>
            </p:cNvPr>
            <p:cNvSpPr txBox="1"/>
            <p:nvPr/>
          </p:nvSpPr>
          <p:spPr>
            <a:xfrm>
              <a:off x="7415408" y="5272230"/>
              <a:ext cx="4317592" cy="1200329"/>
            </a:xfrm>
            <a:prstGeom prst="rect">
              <a:avLst/>
            </a:prstGeom>
            <a:noFill/>
          </p:spPr>
          <p:txBody>
            <a:bodyPr wrap="square" rtlCol="0">
              <a:spAutoFit/>
            </a:bodyPr>
            <a:lstStyle/>
            <a:p>
              <a:r>
                <a:rPr lang="en-US" dirty="0"/>
                <a:t>Key:</a:t>
              </a:r>
            </a:p>
            <a:p>
              <a:r>
                <a:rPr lang="en-US" dirty="0"/>
                <a:t>Direct network connection</a:t>
              </a:r>
            </a:p>
            <a:p>
              <a:r>
                <a:rPr lang="en-US" dirty="0"/>
                <a:t>NIN direct connection</a:t>
              </a:r>
            </a:p>
            <a:p>
              <a:r>
                <a:rPr lang="en-US" dirty="0"/>
                <a:t>NIN direct connection with relay</a:t>
              </a:r>
            </a:p>
          </p:txBody>
        </p:sp>
        <p:cxnSp>
          <p:nvCxnSpPr>
            <p:cNvPr id="38" name="Straight Connector 37">
              <a:extLst>
                <a:ext uri="{FF2B5EF4-FFF2-40B4-BE49-F238E27FC236}">
                  <a16:creationId xmlns:a16="http://schemas.microsoft.com/office/drawing/2014/main" id="{91F3968F-70C4-4814-9CF5-19FBD1A40A0E}"/>
                </a:ext>
              </a:extLst>
            </p:cNvPr>
            <p:cNvCxnSpPr>
              <a:cxnSpLocks/>
            </p:cNvCxnSpPr>
            <p:nvPr/>
          </p:nvCxnSpPr>
          <p:spPr>
            <a:xfrm flipH="1">
              <a:off x="10101232" y="5742379"/>
              <a:ext cx="47073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B01507D0-069B-43E7-84B0-8B7DFABEB674}"/>
                </a:ext>
              </a:extLst>
            </p:cNvPr>
            <p:cNvCxnSpPr>
              <a:cxnSpLocks/>
            </p:cNvCxnSpPr>
            <p:nvPr/>
          </p:nvCxnSpPr>
          <p:spPr>
            <a:xfrm flipH="1">
              <a:off x="9598941" y="6023903"/>
              <a:ext cx="408471" cy="1"/>
            </a:xfrm>
            <a:prstGeom prst="line">
              <a:avLst/>
            </a:prstGeom>
          </p:spPr>
          <p:style>
            <a:lnRef idx="1">
              <a:schemeClr val="accent2"/>
            </a:lnRef>
            <a:fillRef idx="0">
              <a:schemeClr val="accent2"/>
            </a:fillRef>
            <a:effectRef idx="0">
              <a:schemeClr val="accent2"/>
            </a:effectRef>
            <a:fontRef idx="minor">
              <a:schemeClr val="tx1"/>
            </a:fontRef>
          </p:style>
        </p:cxnSp>
        <p:cxnSp>
          <p:nvCxnSpPr>
            <p:cNvPr id="40" name="Straight Connector 39">
              <a:extLst>
                <a:ext uri="{FF2B5EF4-FFF2-40B4-BE49-F238E27FC236}">
                  <a16:creationId xmlns:a16="http://schemas.microsoft.com/office/drawing/2014/main" id="{F4206D30-93A9-4AE2-BE45-2F6E2267DE2C}"/>
                </a:ext>
              </a:extLst>
            </p:cNvPr>
            <p:cNvCxnSpPr>
              <a:cxnSpLocks/>
            </p:cNvCxnSpPr>
            <p:nvPr/>
          </p:nvCxnSpPr>
          <p:spPr>
            <a:xfrm flipH="1">
              <a:off x="10571967" y="6325644"/>
              <a:ext cx="588073" cy="0"/>
            </a:xfrm>
            <a:prstGeom prst="line">
              <a:avLst/>
            </a:prstGeom>
          </p:spPr>
          <p:style>
            <a:lnRef idx="1">
              <a:schemeClr val="accent6"/>
            </a:lnRef>
            <a:fillRef idx="0">
              <a:schemeClr val="accent6"/>
            </a:fillRef>
            <a:effectRef idx="0">
              <a:schemeClr val="accent6"/>
            </a:effectRef>
            <a:fontRef idx="minor">
              <a:schemeClr val="tx1"/>
            </a:fontRef>
          </p:style>
        </p:cxnSp>
      </p:grpSp>
      <p:sp>
        <p:nvSpPr>
          <p:cNvPr id="9" name="TextBox 8">
            <a:extLst>
              <a:ext uri="{FF2B5EF4-FFF2-40B4-BE49-F238E27FC236}">
                <a16:creationId xmlns:a16="http://schemas.microsoft.com/office/drawing/2014/main" id="{266FD2FA-8E78-4A2B-A851-C85D84FF00E7}"/>
              </a:ext>
            </a:extLst>
          </p:cNvPr>
          <p:cNvSpPr txBox="1"/>
          <p:nvPr/>
        </p:nvSpPr>
        <p:spPr>
          <a:xfrm>
            <a:off x="397262" y="6158340"/>
            <a:ext cx="3682418" cy="461665"/>
          </a:xfrm>
          <a:prstGeom prst="rect">
            <a:avLst/>
          </a:prstGeom>
          <a:noFill/>
        </p:spPr>
        <p:txBody>
          <a:bodyPr wrap="none" rtlCol="0">
            <a:spAutoFit/>
          </a:bodyPr>
          <a:lstStyle/>
          <a:p>
            <a:r>
              <a:rPr lang="en-US" sz="2400" b="1" dirty="0"/>
              <a:t>Basic NIN Connection types</a:t>
            </a:r>
          </a:p>
        </p:txBody>
      </p:sp>
      <p:sp>
        <p:nvSpPr>
          <p:cNvPr id="13" name="TextBox 12"/>
          <p:cNvSpPr txBox="1"/>
          <p:nvPr/>
        </p:nvSpPr>
        <p:spPr>
          <a:xfrm rot="19482533">
            <a:off x="3558901" y="2159382"/>
            <a:ext cx="4931799" cy="1446550"/>
          </a:xfrm>
          <a:prstGeom prst="rect">
            <a:avLst/>
          </a:prstGeom>
          <a:noFill/>
        </p:spPr>
        <p:txBody>
          <a:bodyPr wrap="none" rtlCol="0">
            <a:spAutoFit/>
          </a:bodyPr>
          <a:lstStyle/>
          <a:p>
            <a:r>
              <a:rPr lang="en-US" sz="8800" dirty="0" smtClean="0">
                <a:solidFill>
                  <a:srgbClr val="FF0000"/>
                </a:solidFill>
              </a:rPr>
              <a:t>REMOVED</a:t>
            </a:r>
            <a:endParaRPr lang="en-US" sz="4800" dirty="0">
              <a:solidFill>
                <a:srgbClr val="FF0000"/>
              </a:solidFill>
            </a:endParaRPr>
          </a:p>
        </p:txBody>
      </p:sp>
    </p:spTree>
    <p:extLst>
      <p:ext uri="{BB962C8B-B14F-4D97-AF65-F5344CB8AC3E}">
        <p14:creationId xmlns:p14="http://schemas.microsoft.com/office/powerpoint/2010/main" val="1999967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loud 16">
            <a:extLst>
              <a:ext uri="{FF2B5EF4-FFF2-40B4-BE49-F238E27FC236}">
                <a16:creationId xmlns:a16="http://schemas.microsoft.com/office/drawing/2014/main" id="{F93F615D-F055-4703-BA2F-210EAFC54D1A}"/>
              </a:ext>
            </a:extLst>
          </p:cNvPr>
          <p:cNvSpPr/>
          <p:nvPr/>
        </p:nvSpPr>
        <p:spPr>
          <a:xfrm>
            <a:off x="2192488" y="0"/>
            <a:ext cx="9956105" cy="5547074"/>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Cloud 1">
            <a:extLst>
              <a:ext uri="{FF2B5EF4-FFF2-40B4-BE49-F238E27FC236}">
                <a16:creationId xmlns:a16="http://schemas.microsoft.com/office/drawing/2014/main" id="{2B6443ED-5A02-47E0-8478-A085F0C109E3}"/>
              </a:ext>
            </a:extLst>
          </p:cNvPr>
          <p:cNvSpPr/>
          <p:nvPr/>
        </p:nvSpPr>
        <p:spPr>
          <a:xfrm>
            <a:off x="80659" y="119034"/>
            <a:ext cx="2893513" cy="184132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5G network</a:t>
            </a:r>
          </a:p>
        </p:txBody>
      </p:sp>
      <p:sp>
        <p:nvSpPr>
          <p:cNvPr id="3" name="Rectangle 2">
            <a:extLst>
              <a:ext uri="{FF2B5EF4-FFF2-40B4-BE49-F238E27FC236}">
                <a16:creationId xmlns:a16="http://schemas.microsoft.com/office/drawing/2014/main" id="{748F6D5F-D06F-47F8-944E-3990A01549D2}"/>
              </a:ext>
            </a:extLst>
          </p:cNvPr>
          <p:cNvSpPr/>
          <p:nvPr/>
        </p:nvSpPr>
        <p:spPr>
          <a:xfrm>
            <a:off x="1136370" y="4559438"/>
            <a:ext cx="363255" cy="67640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Oval 3">
            <a:extLst>
              <a:ext uri="{FF2B5EF4-FFF2-40B4-BE49-F238E27FC236}">
                <a16:creationId xmlns:a16="http://schemas.microsoft.com/office/drawing/2014/main" id="{D903B1D2-55B5-4BDC-8472-ED4C70D9918F}"/>
              </a:ext>
            </a:extLst>
          </p:cNvPr>
          <p:cNvSpPr/>
          <p:nvPr/>
        </p:nvSpPr>
        <p:spPr>
          <a:xfrm>
            <a:off x="7308750" y="2017072"/>
            <a:ext cx="313151" cy="2755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E8BAF8B-FECE-49C9-999B-5571DF1EEC76}"/>
              </a:ext>
            </a:extLst>
          </p:cNvPr>
          <p:cNvSpPr/>
          <p:nvPr/>
        </p:nvSpPr>
        <p:spPr>
          <a:xfrm>
            <a:off x="7621901" y="2142333"/>
            <a:ext cx="225469" cy="50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84471C29-AAE9-4EFD-A9F0-C891C67B84BD}"/>
              </a:ext>
            </a:extLst>
          </p:cNvPr>
          <p:cNvSpPr/>
          <p:nvPr/>
        </p:nvSpPr>
        <p:spPr>
          <a:xfrm>
            <a:off x="7010213" y="2129805"/>
            <a:ext cx="298537" cy="626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6B2A2FEA-1D93-4ECE-BEB2-D892EF226EF0}"/>
              </a:ext>
            </a:extLst>
          </p:cNvPr>
          <p:cNvSpPr txBox="1"/>
          <p:nvPr/>
        </p:nvSpPr>
        <p:spPr>
          <a:xfrm>
            <a:off x="397262" y="5238945"/>
            <a:ext cx="2050890" cy="646331"/>
          </a:xfrm>
          <a:prstGeom prst="rect">
            <a:avLst/>
          </a:prstGeom>
          <a:noFill/>
        </p:spPr>
        <p:txBody>
          <a:bodyPr wrap="square" rtlCol="0">
            <a:spAutoFit/>
          </a:bodyPr>
          <a:lstStyle/>
          <a:p>
            <a:r>
              <a:rPr lang="en-US" dirty="0"/>
              <a:t>UE enabled to access the NIN</a:t>
            </a:r>
          </a:p>
        </p:txBody>
      </p:sp>
      <p:sp>
        <p:nvSpPr>
          <p:cNvPr id="8" name="TextBox 7">
            <a:extLst>
              <a:ext uri="{FF2B5EF4-FFF2-40B4-BE49-F238E27FC236}">
                <a16:creationId xmlns:a16="http://schemas.microsoft.com/office/drawing/2014/main" id="{6207A800-86B1-4F7C-8E59-3EA647E991E5}"/>
              </a:ext>
            </a:extLst>
          </p:cNvPr>
          <p:cNvSpPr txBox="1"/>
          <p:nvPr/>
        </p:nvSpPr>
        <p:spPr>
          <a:xfrm flipH="1">
            <a:off x="7061186" y="1538039"/>
            <a:ext cx="1358240" cy="369332"/>
          </a:xfrm>
          <a:prstGeom prst="rect">
            <a:avLst/>
          </a:prstGeom>
          <a:noFill/>
        </p:spPr>
        <p:txBody>
          <a:bodyPr wrap="square" rtlCol="0">
            <a:spAutoFit/>
          </a:bodyPr>
          <a:lstStyle/>
          <a:p>
            <a:r>
              <a:rPr lang="en-US" dirty="0"/>
              <a:t>Device1</a:t>
            </a:r>
          </a:p>
        </p:txBody>
      </p:sp>
      <p:cxnSp>
        <p:nvCxnSpPr>
          <p:cNvPr id="10" name="Straight Connector 9">
            <a:extLst>
              <a:ext uri="{FF2B5EF4-FFF2-40B4-BE49-F238E27FC236}">
                <a16:creationId xmlns:a16="http://schemas.microsoft.com/office/drawing/2014/main" id="{31A4D072-1A63-4797-9F38-72A400D8BA83}"/>
              </a:ext>
            </a:extLst>
          </p:cNvPr>
          <p:cNvCxnSpPr>
            <a:cxnSpLocks/>
            <a:stCxn id="2" idx="1"/>
            <a:endCxn id="3" idx="0"/>
          </p:cNvCxnSpPr>
          <p:nvPr/>
        </p:nvCxnSpPr>
        <p:spPr>
          <a:xfrm flipH="1">
            <a:off x="1317998" y="1958399"/>
            <a:ext cx="209418" cy="2601039"/>
          </a:xfrm>
          <a:prstGeom prst="line">
            <a:avLst/>
          </a:prstGeom>
        </p:spPr>
        <p:style>
          <a:lnRef idx="1">
            <a:schemeClr val="accent2"/>
          </a:lnRef>
          <a:fillRef idx="0">
            <a:schemeClr val="accent2"/>
          </a:fillRef>
          <a:effectRef idx="0">
            <a:schemeClr val="accent2"/>
          </a:effectRef>
          <a:fontRef idx="minor">
            <a:schemeClr val="tx1"/>
          </a:fontRef>
        </p:style>
      </p:cxnSp>
      <p:sp>
        <p:nvSpPr>
          <p:cNvPr id="11" name="Oval 10">
            <a:extLst>
              <a:ext uri="{FF2B5EF4-FFF2-40B4-BE49-F238E27FC236}">
                <a16:creationId xmlns:a16="http://schemas.microsoft.com/office/drawing/2014/main" id="{1A9A6E3B-4C81-44A1-BF93-77BC8043F791}"/>
              </a:ext>
            </a:extLst>
          </p:cNvPr>
          <p:cNvSpPr/>
          <p:nvPr/>
        </p:nvSpPr>
        <p:spPr>
          <a:xfrm>
            <a:off x="5356459" y="1205907"/>
            <a:ext cx="380583" cy="369332"/>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7B55BCBE-AE13-40F1-9BC4-C33FA4E09A86}"/>
              </a:ext>
            </a:extLst>
          </p:cNvPr>
          <p:cNvSpPr txBox="1"/>
          <p:nvPr/>
        </p:nvSpPr>
        <p:spPr>
          <a:xfrm>
            <a:off x="5243297" y="579736"/>
            <a:ext cx="2282356" cy="646331"/>
          </a:xfrm>
          <a:prstGeom prst="rect">
            <a:avLst/>
          </a:prstGeom>
          <a:noFill/>
        </p:spPr>
        <p:txBody>
          <a:bodyPr wrap="none" rtlCol="0">
            <a:spAutoFit/>
          </a:bodyPr>
          <a:lstStyle/>
          <a:p>
            <a:r>
              <a:rPr lang="en-US" b="1" dirty="0"/>
              <a:t>Gateway</a:t>
            </a:r>
            <a:r>
              <a:rPr lang="en-US" dirty="0"/>
              <a:t> </a:t>
            </a:r>
          </a:p>
          <a:p>
            <a:r>
              <a:rPr lang="en-US" dirty="0"/>
              <a:t>(e.g. PIN element </a:t>
            </a:r>
            <a:r>
              <a:rPr lang="en-US" dirty="0" smtClean="0"/>
              <a:t>GW)</a:t>
            </a:r>
            <a:endParaRPr lang="en-US" dirty="0"/>
          </a:p>
        </p:txBody>
      </p:sp>
      <p:cxnSp>
        <p:nvCxnSpPr>
          <p:cNvPr id="14" name="Straight Connector 13">
            <a:extLst>
              <a:ext uri="{FF2B5EF4-FFF2-40B4-BE49-F238E27FC236}">
                <a16:creationId xmlns:a16="http://schemas.microsoft.com/office/drawing/2014/main" id="{964050CE-D8D5-43D4-88DE-08CFCACD3CC1}"/>
              </a:ext>
            </a:extLst>
          </p:cNvPr>
          <p:cNvCxnSpPr>
            <a:cxnSpLocks/>
            <a:stCxn id="4" idx="7"/>
            <a:endCxn id="18" idx="1"/>
          </p:cNvCxnSpPr>
          <p:nvPr/>
        </p:nvCxnSpPr>
        <p:spPr>
          <a:xfrm flipV="1">
            <a:off x="7576041" y="1882771"/>
            <a:ext cx="1566960" cy="174658"/>
          </a:xfrm>
          <a:prstGeom prst="line">
            <a:avLst/>
          </a:prstGeom>
        </p:spPr>
        <p:style>
          <a:lnRef idx="1">
            <a:schemeClr val="accent2"/>
          </a:lnRef>
          <a:fillRef idx="0">
            <a:schemeClr val="accent2"/>
          </a:fillRef>
          <a:effectRef idx="0">
            <a:schemeClr val="accent2"/>
          </a:effectRef>
          <a:fontRef idx="minor">
            <a:schemeClr val="tx1"/>
          </a:fontRef>
        </p:style>
      </p:cxnSp>
      <p:cxnSp>
        <p:nvCxnSpPr>
          <p:cNvPr id="16" name="Straight Connector 15">
            <a:extLst>
              <a:ext uri="{FF2B5EF4-FFF2-40B4-BE49-F238E27FC236}">
                <a16:creationId xmlns:a16="http://schemas.microsoft.com/office/drawing/2014/main" id="{73A8A97D-3C46-44E5-80B0-31C32BB24102}"/>
              </a:ext>
            </a:extLst>
          </p:cNvPr>
          <p:cNvCxnSpPr>
            <a:cxnSpLocks/>
            <a:stCxn id="11" idx="5"/>
            <a:endCxn id="4" idx="1"/>
          </p:cNvCxnSpPr>
          <p:nvPr/>
        </p:nvCxnSpPr>
        <p:spPr>
          <a:xfrm>
            <a:off x="5681307" y="1521152"/>
            <a:ext cx="1673303" cy="536277"/>
          </a:xfrm>
          <a:prstGeom prst="line">
            <a:avLst/>
          </a:prstGeom>
        </p:spPr>
        <p:style>
          <a:lnRef idx="1">
            <a:schemeClr val="accent2"/>
          </a:lnRef>
          <a:fillRef idx="0">
            <a:schemeClr val="accent2"/>
          </a:fillRef>
          <a:effectRef idx="0">
            <a:schemeClr val="accent2"/>
          </a:effectRef>
          <a:fontRef idx="minor">
            <a:schemeClr val="tx1"/>
          </a:fontRef>
        </p:style>
      </p:cxnSp>
      <p:sp>
        <p:nvSpPr>
          <p:cNvPr id="18" name="Rectangle 17">
            <a:extLst>
              <a:ext uri="{FF2B5EF4-FFF2-40B4-BE49-F238E27FC236}">
                <a16:creationId xmlns:a16="http://schemas.microsoft.com/office/drawing/2014/main" id="{06C11C6B-25CE-474E-8CB5-396511FE6260}"/>
              </a:ext>
            </a:extLst>
          </p:cNvPr>
          <p:cNvSpPr/>
          <p:nvPr/>
        </p:nvSpPr>
        <p:spPr>
          <a:xfrm>
            <a:off x="9143001" y="1513253"/>
            <a:ext cx="681198" cy="739035"/>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4351B5FB-98FF-46BD-9C71-00F07FA5FC74}"/>
              </a:ext>
            </a:extLst>
          </p:cNvPr>
          <p:cNvSpPr txBox="1"/>
          <p:nvPr/>
        </p:nvSpPr>
        <p:spPr>
          <a:xfrm>
            <a:off x="9070603" y="1111592"/>
            <a:ext cx="928909" cy="369332"/>
          </a:xfrm>
          <a:prstGeom prst="rect">
            <a:avLst/>
          </a:prstGeom>
          <a:noFill/>
        </p:spPr>
        <p:txBody>
          <a:bodyPr wrap="none" rtlCol="0">
            <a:spAutoFit/>
          </a:bodyPr>
          <a:lstStyle/>
          <a:p>
            <a:r>
              <a:rPr lang="en-US" dirty="0"/>
              <a:t>Device2</a:t>
            </a:r>
          </a:p>
        </p:txBody>
      </p:sp>
      <p:cxnSp>
        <p:nvCxnSpPr>
          <p:cNvPr id="21" name="Straight Connector 20">
            <a:extLst>
              <a:ext uri="{FF2B5EF4-FFF2-40B4-BE49-F238E27FC236}">
                <a16:creationId xmlns:a16="http://schemas.microsoft.com/office/drawing/2014/main" id="{803EFC64-CF0F-4776-A261-F9D2D10AE611}"/>
              </a:ext>
            </a:extLst>
          </p:cNvPr>
          <p:cNvCxnSpPr>
            <a:cxnSpLocks/>
            <a:stCxn id="11" idx="2"/>
            <a:endCxn id="2" idx="0"/>
          </p:cNvCxnSpPr>
          <p:nvPr/>
        </p:nvCxnSpPr>
        <p:spPr>
          <a:xfrm flipH="1" flipV="1">
            <a:off x="2971761" y="1039697"/>
            <a:ext cx="2384698" cy="350876"/>
          </a:xfrm>
          <a:prstGeom prst="line">
            <a:avLst/>
          </a:prstGeom>
        </p:spPr>
        <p:style>
          <a:lnRef idx="1">
            <a:schemeClr val="accent1"/>
          </a:lnRef>
          <a:fillRef idx="0">
            <a:schemeClr val="accent1"/>
          </a:fillRef>
          <a:effectRef idx="0">
            <a:schemeClr val="accent1"/>
          </a:effectRef>
          <a:fontRef idx="minor">
            <a:schemeClr val="tx1"/>
          </a:fontRef>
        </p:style>
      </p:cxnSp>
      <p:sp>
        <p:nvSpPr>
          <p:cNvPr id="27" name="Sun 26">
            <a:extLst>
              <a:ext uri="{FF2B5EF4-FFF2-40B4-BE49-F238E27FC236}">
                <a16:creationId xmlns:a16="http://schemas.microsoft.com/office/drawing/2014/main" id="{090E80BC-7EAA-46A7-A46C-F50057CD325C}"/>
              </a:ext>
            </a:extLst>
          </p:cNvPr>
          <p:cNvSpPr/>
          <p:nvPr/>
        </p:nvSpPr>
        <p:spPr>
          <a:xfrm>
            <a:off x="8086888" y="3852227"/>
            <a:ext cx="717420" cy="638827"/>
          </a:xfrm>
          <a:prstGeom prst="su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FCE8DEA8-B106-4CEA-BB3E-7645C5CDBB0E}"/>
              </a:ext>
            </a:extLst>
          </p:cNvPr>
          <p:cNvSpPr txBox="1"/>
          <p:nvPr/>
        </p:nvSpPr>
        <p:spPr>
          <a:xfrm>
            <a:off x="7875399" y="4444781"/>
            <a:ext cx="928909" cy="369332"/>
          </a:xfrm>
          <a:prstGeom prst="rect">
            <a:avLst/>
          </a:prstGeom>
          <a:noFill/>
        </p:spPr>
        <p:txBody>
          <a:bodyPr wrap="none" rtlCol="0">
            <a:spAutoFit/>
          </a:bodyPr>
          <a:lstStyle/>
          <a:p>
            <a:r>
              <a:rPr lang="en-US" dirty="0"/>
              <a:t>Device3</a:t>
            </a:r>
          </a:p>
        </p:txBody>
      </p:sp>
      <p:cxnSp>
        <p:nvCxnSpPr>
          <p:cNvPr id="31" name="Straight Connector 30">
            <a:extLst>
              <a:ext uri="{FF2B5EF4-FFF2-40B4-BE49-F238E27FC236}">
                <a16:creationId xmlns:a16="http://schemas.microsoft.com/office/drawing/2014/main" id="{BC493545-52E1-41EC-A42A-024E252D7AA7}"/>
              </a:ext>
            </a:extLst>
          </p:cNvPr>
          <p:cNvCxnSpPr>
            <a:cxnSpLocks/>
            <a:stCxn id="4" idx="5"/>
          </p:cNvCxnSpPr>
          <p:nvPr/>
        </p:nvCxnSpPr>
        <p:spPr>
          <a:xfrm flipV="1">
            <a:off x="7576041" y="2089258"/>
            <a:ext cx="1566960" cy="163030"/>
          </a:xfrm>
          <a:prstGeom prst="line">
            <a:avLst/>
          </a:prstGeom>
        </p:spPr>
        <p:style>
          <a:lnRef idx="2">
            <a:schemeClr val="accent2"/>
          </a:lnRef>
          <a:fillRef idx="0">
            <a:schemeClr val="accent2"/>
          </a:fillRef>
          <a:effectRef idx="1">
            <a:schemeClr val="accent2"/>
          </a:effectRef>
          <a:fontRef idx="minor">
            <a:schemeClr val="tx1"/>
          </a:fontRef>
        </p:style>
      </p:cxnSp>
      <p:cxnSp>
        <p:nvCxnSpPr>
          <p:cNvPr id="33" name="Straight Connector 32">
            <a:extLst>
              <a:ext uri="{FF2B5EF4-FFF2-40B4-BE49-F238E27FC236}">
                <a16:creationId xmlns:a16="http://schemas.microsoft.com/office/drawing/2014/main" id="{DA452EB1-5486-4377-A772-4964982B849B}"/>
              </a:ext>
            </a:extLst>
          </p:cNvPr>
          <p:cNvCxnSpPr>
            <a:cxnSpLocks/>
            <a:stCxn id="18" idx="2"/>
          </p:cNvCxnSpPr>
          <p:nvPr/>
        </p:nvCxnSpPr>
        <p:spPr>
          <a:xfrm flipH="1">
            <a:off x="8602262" y="2252288"/>
            <a:ext cx="881338" cy="1655924"/>
          </a:xfrm>
          <a:prstGeom prst="line">
            <a:avLst/>
          </a:prstGeom>
        </p:spPr>
        <p:style>
          <a:lnRef idx="1">
            <a:schemeClr val="accent2"/>
          </a:lnRef>
          <a:fillRef idx="0">
            <a:schemeClr val="accent2"/>
          </a:fillRef>
          <a:effectRef idx="0">
            <a:schemeClr val="accent2"/>
          </a:effectRef>
          <a:fontRef idx="minor">
            <a:schemeClr val="tx1"/>
          </a:fontRef>
        </p:style>
      </p:cxnSp>
      <p:sp>
        <p:nvSpPr>
          <p:cNvPr id="23" name="TextBox 22">
            <a:extLst>
              <a:ext uri="{FF2B5EF4-FFF2-40B4-BE49-F238E27FC236}">
                <a16:creationId xmlns:a16="http://schemas.microsoft.com/office/drawing/2014/main" id="{F22BE930-B83C-4410-9F4E-5B3F7D9387E5}"/>
              </a:ext>
            </a:extLst>
          </p:cNvPr>
          <p:cNvSpPr txBox="1"/>
          <p:nvPr/>
        </p:nvSpPr>
        <p:spPr>
          <a:xfrm>
            <a:off x="4264676" y="4167782"/>
            <a:ext cx="2304789" cy="646331"/>
          </a:xfrm>
          <a:prstGeom prst="rect">
            <a:avLst/>
          </a:prstGeom>
          <a:noFill/>
        </p:spPr>
        <p:txBody>
          <a:bodyPr wrap="square" rtlCol="0">
            <a:spAutoFit/>
          </a:bodyPr>
          <a:lstStyle/>
          <a:p>
            <a:r>
              <a:rPr lang="en-US" b="1" dirty="0"/>
              <a:t>Network in a network (NIN) </a:t>
            </a:r>
            <a:r>
              <a:rPr lang="en-US" dirty="0"/>
              <a:t>(e.g. </a:t>
            </a:r>
            <a:r>
              <a:rPr lang="en-US" dirty="0" smtClean="0"/>
              <a:t>PIN)</a:t>
            </a:r>
            <a:endParaRPr lang="en-US" dirty="0"/>
          </a:p>
        </p:txBody>
      </p:sp>
      <p:grpSp>
        <p:nvGrpSpPr>
          <p:cNvPr id="22" name="Group 21">
            <a:extLst>
              <a:ext uri="{FF2B5EF4-FFF2-40B4-BE49-F238E27FC236}">
                <a16:creationId xmlns:a16="http://schemas.microsoft.com/office/drawing/2014/main" id="{95C3E05E-F60A-4990-9E07-67D4DF159E0A}"/>
              </a:ext>
            </a:extLst>
          </p:cNvPr>
          <p:cNvGrpSpPr/>
          <p:nvPr/>
        </p:nvGrpSpPr>
        <p:grpSpPr>
          <a:xfrm>
            <a:off x="7645464" y="5685077"/>
            <a:ext cx="4317592" cy="1200329"/>
            <a:chOff x="7605348" y="5406667"/>
            <a:chExt cx="4317592" cy="1200329"/>
          </a:xfrm>
        </p:grpSpPr>
        <p:sp>
          <p:nvSpPr>
            <p:cNvPr id="37" name="TextBox 36">
              <a:extLst>
                <a:ext uri="{FF2B5EF4-FFF2-40B4-BE49-F238E27FC236}">
                  <a16:creationId xmlns:a16="http://schemas.microsoft.com/office/drawing/2014/main" id="{213C2E88-B96A-4342-812A-F018F96BA7CC}"/>
                </a:ext>
              </a:extLst>
            </p:cNvPr>
            <p:cNvSpPr txBox="1"/>
            <p:nvPr/>
          </p:nvSpPr>
          <p:spPr>
            <a:xfrm>
              <a:off x="7605348" y="5406667"/>
              <a:ext cx="4317592" cy="1200329"/>
            </a:xfrm>
            <a:prstGeom prst="rect">
              <a:avLst/>
            </a:prstGeom>
            <a:noFill/>
          </p:spPr>
          <p:txBody>
            <a:bodyPr wrap="square" rtlCol="0">
              <a:spAutoFit/>
            </a:bodyPr>
            <a:lstStyle/>
            <a:p>
              <a:r>
                <a:rPr lang="en-US" dirty="0"/>
                <a:t>Key:</a:t>
              </a:r>
            </a:p>
            <a:p>
              <a:r>
                <a:rPr lang="en-US" dirty="0"/>
                <a:t>3GPP connection</a:t>
              </a:r>
            </a:p>
            <a:p>
              <a:r>
                <a:rPr lang="en-US" dirty="0"/>
                <a:t>3GPP/non-3GPP connection</a:t>
              </a:r>
            </a:p>
            <a:p>
              <a:r>
                <a:rPr lang="en-US" dirty="0"/>
                <a:t>Non-3GPP connection </a:t>
              </a:r>
            </a:p>
          </p:txBody>
        </p:sp>
        <p:cxnSp>
          <p:nvCxnSpPr>
            <p:cNvPr id="38" name="Straight Connector 37">
              <a:extLst>
                <a:ext uri="{FF2B5EF4-FFF2-40B4-BE49-F238E27FC236}">
                  <a16:creationId xmlns:a16="http://schemas.microsoft.com/office/drawing/2014/main" id="{91F3968F-70C4-4814-9CF5-19FBD1A40A0E}"/>
                </a:ext>
              </a:extLst>
            </p:cNvPr>
            <p:cNvCxnSpPr>
              <a:cxnSpLocks/>
            </p:cNvCxnSpPr>
            <p:nvPr/>
          </p:nvCxnSpPr>
          <p:spPr>
            <a:xfrm flipH="1">
              <a:off x="9528777" y="5899911"/>
              <a:ext cx="47073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B01507D0-069B-43E7-84B0-8B7DFABEB674}"/>
                </a:ext>
              </a:extLst>
            </p:cNvPr>
            <p:cNvCxnSpPr>
              <a:cxnSpLocks/>
            </p:cNvCxnSpPr>
            <p:nvPr/>
          </p:nvCxnSpPr>
          <p:spPr>
            <a:xfrm flipH="1">
              <a:off x="10445536" y="6110762"/>
              <a:ext cx="548363" cy="5195"/>
            </a:xfrm>
            <a:prstGeom prst="line">
              <a:avLst/>
            </a:prstGeom>
          </p:spPr>
          <p:style>
            <a:lnRef idx="1">
              <a:schemeClr val="accent2"/>
            </a:lnRef>
            <a:fillRef idx="0">
              <a:schemeClr val="accent2"/>
            </a:fillRef>
            <a:effectRef idx="0">
              <a:schemeClr val="accent2"/>
            </a:effectRef>
            <a:fontRef idx="minor">
              <a:schemeClr val="tx1"/>
            </a:fontRef>
          </p:style>
        </p:cxnSp>
      </p:grpSp>
      <p:sp>
        <p:nvSpPr>
          <p:cNvPr id="9" name="TextBox 8">
            <a:extLst>
              <a:ext uri="{FF2B5EF4-FFF2-40B4-BE49-F238E27FC236}">
                <a16:creationId xmlns:a16="http://schemas.microsoft.com/office/drawing/2014/main" id="{266FD2FA-8E78-4A2B-A851-C85D84FF00E7}"/>
              </a:ext>
            </a:extLst>
          </p:cNvPr>
          <p:cNvSpPr txBox="1"/>
          <p:nvPr/>
        </p:nvSpPr>
        <p:spPr>
          <a:xfrm>
            <a:off x="397262" y="6158340"/>
            <a:ext cx="5165260" cy="461665"/>
          </a:xfrm>
          <a:prstGeom prst="rect">
            <a:avLst/>
          </a:prstGeom>
          <a:noFill/>
        </p:spPr>
        <p:txBody>
          <a:bodyPr wrap="none" rtlCol="0">
            <a:spAutoFit/>
          </a:bodyPr>
          <a:lstStyle/>
          <a:p>
            <a:r>
              <a:rPr lang="en-US" sz="2400" b="1" dirty="0"/>
              <a:t>3GPP/non-3GPP NIN Connection types</a:t>
            </a:r>
          </a:p>
        </p:txBody>
      </p:sp>
      <p:cxnSp>
        <p:nvCxnSpPr>
          <p:cNvPr id="41" name="Straight Connector 40">
            <a:extLst>
              <a:ext uri="{FF2B5EF4-FFF2-40B4-BE49-F238E27FC236}">
                <a16:creationId xmlns:a16="http://schemas.microsoft.com/office/drawing/2014/main" id="{EBEBFDF6-B57B-490B-9986-70F2244A26B8}"/>
              </a:ext>
            </a:extLst>
          </p:cNvPr>
          <p:cNvCxnSpPr>
            <a:cxnSpLocks/>
          </p:cNvCxnSpPr>
          <p:nvPr/>
        </p:nvCxnSpPr>
        <p:spPr>
          <a:xfrm>
            <a:off x="9999512" y="6721670"/>
            <a:ext cx="486140" cy="0"/>
          </a:xfrm>
          <a:prstGeom prst="line">
            <a:avLst/>
          </a:prstGeom>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76649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1">
            <a:extLst>
              <a:ext uri="{FF2B5EF4-FFF2-40B4-BE49-F238E27FC236}">
                <a16:creationId xmlns:a16="http://schemas.microsoft.com/office/drawing/2014/main" id="{2B6443ED-5A02-47E0-8478-A085F0C109E3}"/>
              </a:ext>
            </a:extLst>
          </p:cNvPr>
          <p:cNvSpPr/>
          <p:nvPr/>
        </p:nvSpPr>
        <p:spPr>
          <a:xfrm>
            <a:off x="80659" y="119034"/>
            <a:ext cx="2893513" cy="184132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5G network</a:t>
            </a:r>
          </a:p>
        </p:txBody>
      </p:sp>
      <p:grpSp>
        <p:nvGrpSpPr>
          <p:cNvPr id="20" name="Group 19">
            <a:extLst>
              <a:ext uri="{FF2B5EF4-FFF2-40B4-BE49-F238E27FC236}">
                <a16:creationId xmlns:a16="http://schemas.microsoft.com/office/drawing/2014/main" id="{45F3621F-D20B-4B0B-8074-7C48C22E1E00}"/>
              </a:ext>
            </a:extLst>
          </p:cNvPr>
          <p:cNvGrpSpPr/>
          <p:nvPr/>
        </p:nvGrpSpPr>
        <p:grpSpPr>
          <a:xfrm>
            <a:off x="6544415" y="-35151"/>
            <a:ext cx="5647585" cy="3156559"/>
            <a:chOff x="6544415" y="2427"/>
            <a:chExt cx="5647585" cy="3156559"/>
          </a:xfrm>
        </p:grpSpPr>
        <p:sp>
          <p:nvSpPr>
            <p:cNvPr id="17" name="Cloud 16">
              <a:extLst>
                <a:ext uri="{FF2B5EF4-FFF2-40B4-BE49-F238E27FC236}">
                  <a16:creationId xmlns:a16="http://schemas.microsoft.com/office/drawing/2014/main" id="{F93F615D-F055-4703-BA2F-210EAFC54D1A}"/>
                </a:ext>
              </a:extLst>
            </p:cNvPr>
            <p:cNvSpPr/>
            <p:nvPr/>
          </p:nvSpPr>
          <p:spPr>
            <a:xfrm>
              <a:off x="6544415" y="2427"/>
              <a:ext cx="5647585" cy="3156559"/>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nvGrpSpPr>
            <p:cNvPr id="15" name="Group 14">
              <a:extLst>
                <a:ext uri="{FF2B5EF4-FFF2-40B4-BE49-F238E27FC236}">
                  <a16:creationId xmlns:a16="http://schemas.microsoft.com/office/drawing/2014/main" id="{1D6F9008-07FB-4990-999B-90B19022A431}"/>
                </a:ext>
              </a:extLst>
            </p:cNvPr>
            <p:cNvGrpSpPr/>
            <p:nvPr/>
          </p:nvGrpSpPr>
          <p:grpSpPr>
            <a:xfrm>
              <a:off x="7577881" y="329898"/>
              <a:ext cx="3505554" cy="2493030"/>
              <a:chOff x="7577881" y="329898"/>
              <a:chExt cx="3505554" cy="2493030"/>
            </a:xfrm>
          </p:grpSpPr>
          <p:sp>
            <p:nvSpPr>
              <p:cNvPr id="25" name="TextBox 24">
                <a:extLst>
                  <a:ext uri="{FF2B5EF4-FFF2-40B4-BE49-F238E27FC236}">
                    <a16:creationId xmlns:a16="http://schemas.microsoft.com/office/drawing/2014/main" id="{D9C97A3F-582B-47C7-B089-58006B65F18D}"/>
                  </a:ext>
                </a:extLst>
              </p:cNvPr>
              <p:cNvSpPr txBox="1"/>
              <p:nvPr/>
            </p:nvSpPr>
            <p:spPr>
              <a:xfrm flipH="1">
                <a:off x="7753858" y="1415420"/>
                <a:ext cx="1321311" cy="553998"/>
              </a:xfrm>
              <a:prstGeom prst="rect">
                <a:avLst/>
              </a:prstGeom>
              <a:noFill/>
            </p:spPr>
            <p:txBody>
              <a:bodyPr wrap="square" rtlCol="0">
                <a:spAutoFit/>
              </a:bodyPr>
              <a:lstStyle/>
              <a:p>
                <a:r>
                  <a:rPr lang="en-US" sz="1200" b="1" dirty="0"/>
                  <a:t>Radio access </a:t>
                </a:r>
                <a:r>
                  <a:rPr lang="en-US" sz="1200" dirty="0"/>
                  <a:t/>
                </a:r>
                <a:br>
                  <a:rPr lang="en-US" sz="1200" dirty="0"/>
                </a:br>
                <a:endParaRPr lang="en-US" dirty="0"/>
              </a:p>
            </p:txBody>
          </p:sp>
          <p:sp>
            <p:nvSpPr>
              <p:cNvPr id="4" name="Oval 3">
                <a:extLst>
                  <a:ext uri="{FF2B5EF4-FFF2-40B4-BE49-F238E27FC236}">
                    <a16:creationId xmlns:a16="http://schemas.microsoft.com/office/drawing/2014/main" id="{D903B1D2-55B5-4BDC-8472-ED4C70D9918F}"/>
                  </a:ext>
                </a:extLst>
              </p:cNvPr>
              <p:cNvSpPr/>
              <p:nvPr/>
            </p:nvSpPr>
            <p:spPr>
              <a:xfrm>
                <a:off x="9403200" y="1147814"/>
                <a:ext cx="177634" cy="15681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7E8BAF8B-FECE-49C9-999B-5571DF1EEC76}"/>
                  </a:ext>
                </a:extLst>
              </p:cNvPr>
              <p:cNvSpPr/>
              <p:nvPr/>
            </p:nvSpPr>
            <p:spPr>
              <a:xfrm>
                <a:off x="9580834" y="1219093"/>
                <a:ext cx="127897" cy="28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84471C29-AAE9-4EFD-A9F0-C891C67B84BD}"/>
                  </a:ext>
                </a:extLst>
              </p:cNvPr>
              <p:cNvSpPr/>
              <p:nvPr/>
            </p:nvSpPr>
            <p:spPr>
              <a:xfrm>
                <a:off x="9233855" y="1211964"/>
                <a:ext cx="169345" cy="35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207A800-86B1-4F7C-8E59-3EA647E991E5}"/>
                  </a:ext>
                </a:extLst>
              </p:cNvPr>
              <p:cNvSpPr txBox="1"/>
              <p:nvPr/>
            </p:nvSpPr>
            <p:spPr>
              <a:xfrm flipH="1">
                <a:off x="9262769" y="875220"/>
                <a:ext cx="770460" cy="276999"/>
              </a:xfrm>
              <a:prstGeom prst="rect">
                <a:avLst/>
              </a:prstGeom>
              <a:noFill/>
            </p:spPr>
            <p:txBody>
              <a:bodyPr wrap="square" rtlCol="0">
                <a:spAutoFit/>
              </a:bodyPr>
              <a:lstStyle/>
              <a:p>
                <a:r>
                  <a:rPr lang="en-US" sz="1200" dirty="0"/>
                  <a:t>Device1</a:t>
                </a:r>
              </a:p>
            </p:txBody>
          </p:sp>
          <p:sp>
            <p:nvSpPr>
              <p:cNvPr id="11" name="Oval 10">
                <a:extLst>
                  <a:ext uri="{FF2B5EF4-FFF2-40B4-BE49-F238E27FC236}">
                    <a16:creationId xmlns:a16="http://schemas.microsoft.com/office/drawing/2014/main" id="{1A9A6E3B-4C81-44A1-BF93-77BC8043F791}"/>
                  </a:ext>
                </a:extLst>
              </p:cNvPr>
              <p:cNvSpPr/>
              <p:nvPr/>
            </p:nvSpPr>
            <p:spPr>
              <a:xfrm>
                <a:off x="8295766" y="686221"/>
                <a:ext cx="215885" cy="210168"/>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7B55BCBE-AE13-40F1-9BC4-C33FA4E09A86}"/>
                  </a:ext>
                </a:extLst>
              </p:cNvPr>
              <p:cNvSpPr txBox="1"/>
              <p:nvPr/>
            </p:nvSpPr>
            <p:spPr>
              <a:xfrm>
                <a:off x="8231575" y="329898"/>
                <a:ext cx="777329" cy="276999"/>
              </a:xfrm>
              <a:prstGeom prst="rect">
                <a:avLst/>
              </a:prstGeom>
              <a:noFill/>
            </p:spPr>
            <p:txBody>
              <a:bodyPr wrap="none" rtlCol="0">
                <a:spAutoFit/>
              </a:bodyPr>
              <a:lstStyle/>
              <a:p>
                <a:r>
                  <a:rPr lang="en-US" sz="1200" b="1" dirty="0"/>
                  <a:t>Gateway</a:t>
                </a:r>
                <a:r>
                  <a:rPr lang="en-US" sz="1200" dirty="0"/>
                  <a:t> </a:t>
                </a:r>
              </a:p>
            </p:txBody>
          </p:sp>
          <p:cxnSp>
            <p:nvCxnSpPr>
              <p:cNvPr id="14" name="Straight Connector 13">
                <a:extLst>
                  <a:ext uri="{FF2B5EF4-FFF2-40B4-BE49-F238E27FC236}">
                    <a16:creationId xmlns:a16="http://schemas.microsoft.com/office/drawing/2014/main" id="{964050CE-D8D5-43D4-88DE-08CFCACD3CC1}"/>
                  </a:ext>
                </a:extLst>
              </p:cNvPr>
              <p:cNvCxnSpPr>
                <a:cxnSpLocks/>
                <a:stCxn id="4" idx="7"/>
                <a:endCxn id="18" idx="1"/>
              </p:cNvCxnSpPr>
              <p:nvPr/>
            </p:nvCxnSpPr>
            <p:spPr>
              <a:xfrm flipV="1">
                <a:off x="9554820" y="1071390"/>
                <a:ext cx="888856" cy="99389"/>
              </a:xfrm>
              <a:prstGeom prst="line">
                <a:avLst/>
              </a:prstGeom>
            </p:spPr>
            <p:style>
              <a:lnRef idx="1">
                <a:schemeClr val="accent2"/>
              </a:lnRef>
              <a:fillRef idx="0">
                <a:schemeClr val="accent2"/>
              </a:fillRef>
              <a:effectRef idx="0">
                <a:schemeClr val="accent2"/>
              </a:effectRef>
              <a:fontRef idx="minor">
                <a:schemeClr val="tx1"/>
              </a:fontRef>
            </p:style>
          </p:cxnSp>
          <p:cxnSp>
            <p:nvCxnSpPr>
              <p:cNvPr id="16" name="Straight Connector 15">
                <a:extLst>
                  <a:ext uri="{FF2B5EF4-FFF2-40B4-BE49-F238E27FC236}">
                    <a16:creationId xmlns:a16="http://schemas.microsoft.com/office/drawing/2014/main" id="{73A8A97D-3C46-44E5-80B0-31C32BB24102}"/>
                  </a:ext>
                </a:extLst>
              </p:cNvPr>
              <p:cNvCxnSpPr>
                <a:cxnSpLocks/>
                <a:endCxn id="4" idx="1"/>
              </p:cNvCxnSpPr>
              <p:nvPr/>
            </p:nvCxnSpPr>
            <p:spPr>
              <a:xfrm>
                <a:off x="8511651" y="861116"/>
                <a:ext cx="917563" cy="309663"/>
              </a:xfrm>
              <a:prstGeom prst="line">
                <a:avLst/>
              </a:prstGeom>
            </p:spPr>
            <p:style>
              <a:lnRef idx="1">
                <a:schemeClr val="accent2"/>
              </a:lnRef>
              <a:fillRef idx="0">
                <a:schemeClr val="accent2"/>
              </a:fillRef>
              <a:effectRef idx="0">
                <a:schemeClr val="accent2"/>
              </a:effectRef>
              <a:fontRef idx="minor">
                <a:schemeClr val="tx1"/>
              </a:fontRef>
            </p:style>
          </p:cxnSp>
          <p:sp>
            <p:nvSpPr>
              <p:cNvPr id="18" name="Rectangle 17">
                <a:extLst>
                  <a:ext uri="{FF2B5EF4-FFF2-40B4-BE49-F238E27FC236}">
                    <a16:creationId xmlns:a16="http://schemas.microsoft.com/office/drawing/2014/main" id="{06C11C6B-25CE-474E-8CB5-396511FE6260}"/>
                  </a:ext>
                </a:extLst>
              </p:cNvPr>
              <p:cNvSpPr/>
              <p:nvPr/>
            </p:nvSpPr>
            <p:spPr>
              <a:xfrm>
                <a:off x="10443676" y="861116"/>
                <a:ext cx="386409" cy="420547"/>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4351B5FB-98FF-46BD-9C71-00F07FA5FC74}"/>
                  </a:ext>
                </a:extLst>
              </p:cNvPr>
              <p:cNvSpPr txBox="1"/>
              <p:nvPr/>
            </p:nvSpPr>
            <p:spPr>
              <a:xfrm>
                <a:off x="10402608" y="632551"/>
                <a:ext cx="680827" cy="276999"/>
              </a:xfrm>
              <a:prstGeom prst="rect">
                <a:avLst/>
              </a:prstGeom>
              <a:noFill/>
            </p:spPr>
            <p:txBody>
              <a:bodyPr wrap="none" rtlCol="0">
                <a:spAutoFit/>
              </a:bodyPr>
              <a:lstStyle/>
              <a:p>
                <a:r>
                  <a:rPr lang="en-US" sz="1200" dirty="0"/>
                  <a:t>Device2</a:t>
                </a:r>
              </a:p>
            </p:txBody>
          </p:sp>
          <p:sp>
            <p:nvSpPr>
              <p:cNvPr id="27" name="Sun 26">
                <a:extLst>
                  <a:ext uri="{FF2B5EF4-FFF2-40B4-BE49-F238E27FC236}">
                    <a16:creationId xmlns:a16="http://schemas.microsoft.com/office/drawing/2014/main" id="{090E80BC-7EAA-46A7-A46C-F50057CD325C}"/>
                  </a:ext>
                </a:extLst>
              </p:cNvPr>
              <p:cNvSpPr/>
              <p:nvPr/>
            </p:nvSpPr>
            <p:spPr>
              <a:xfrm>
                <a:off x="9844597" y="2192107"/>
                <a:ext cx="406955" cy="363524"/>
              </a:xfrm>
              <a:prstGeom prst="su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FCE8DEA8-B106-4CEA-BB3E-7645C5CDBB0E}"/>
                  </a:ext>
                </a:extLst>
              </p:cNvPr>
              <p:cNvSpPr txBox="1"/>
              <p:nvPr/>
            </p:nvSpPr>
            <p:spPr>
              <a:xfrm>
                <a:off x="9554820" y="2545929"/>
                <a:ext cx="696732" cy="276999"/>
              </a:xfrm>
              <a:prstGeom prst="rect">
                <a:avLst/>
              </a:prstGeom>
              <a:noFill/>
            </p:spPr>
            <p:txBody>
              <a:bodyPr wrap="square" rtlCol="0">
                <a:spAutoFit/>
              </a:bodyPr>
              <a:lstStyle/>
              <a:p>
                <a:r>
                  <a:rPr lang="en-US" sz="1200" dirty="0"/>
                  <a:t>Device3</a:t>
                </a:r>
              </a:p>
            </p:txBody>
          </p:sp>
          <p:cxnSp>
            <p:nvCxnSpPr>
              <p:cNvPr id="31" name="Straight Connector 30">
                <a:extLst>
                  <a:ext uri="{FF2B5EF4-FFF2-40B4-BE49-F238E27FC236}">
                    <a16:creationId xmlns:a16="http://schemas.microsoft.com/office/drawing/2014/main" id="{BC493545-52E1-41EC-A42A-024E252D7AA7}"/>
                  </a:ext>
                </a:extLst>
              </p:cNvPr>
              <p:cNvCxnSpPr>
                <a:cxnSpLocks/>
                <a:stCxn id="4" idx="5"/>
              </p:cNvCxnSpPr>
              <p:nvPr/>
            </p:nvCxnSpPr>
            <p:spPr>
              <a:xfrm flipV="1">
                <a:off x="9554820" y="1188891"/>
                <a:ext cx="888856" cy="92772"/>
              </a:xfrm>
              <a:prstGeom prst="line">
                <a:avLst/>
              </a:prstGeom>
            </p:spPr>
            <p:style>
              <a:lnRef idx="2">
                <a:schemeClr val="accent2"/>
              </a:lnRef>
              <a:fillRef idx="0">
                <a:schemeClr val="accent2"/>
              </a:fillRef>
              <a:effectRef idx="1">
                <a:schemeClr val="accent2"/>
              </a:effectRef>
              <a:fontRef idx="minor">
                <a:schemeClr val="tx1"/>
              </a:fontRef>
            </p:style>
          </p:cxnSp>
          <p:cxnSp>
            <p:nvCxnSpPr>
              <p:cNvPr id="33" name="Straight Connector 32">
                <a:extLst>
                  <a:ext uri="{FF2B5EF4-FFF2-40B4-BE49-F238E27FC236}">
                    <a16:creationId xmlns:a16="http://schemas.microsoft.com/office/drawing/2014/main" id="{DA452EB1-5486-4377-A772-4964982B849B}"/>
                  </a:ext>
                </a:extLst>
              </p:cNvPr>
              <p:cNvCxnSpPr>
                <a:cxnSpLocks/>
                <a:stCxn id="18" idx="2"/>
              </p:cNvCxnSpPr>
              <p:nvPr/>
            </p:nvCxnSpPr>
            <p:spPr>
              <a:xfrm flipH="1">
                <a:off x="10136942" y="1281663"/>
                <a:ext cx="499939" cy="942303"/>
              </a:xfrm>
              <a:prstGeom prst="line">
                <a:avLst/>
              </a:prstGeom>
            </p:spPr>
            <p:style>
              <a:lnRef idx="1">
                <a:schemeClr val="accent2"/>
              </a:lnRef>
              <a:fillRef idx="0">
                <a:schemeClr val="accent2"/>
              </a:fillRef>
              <a:effectRef idx="0">
                <a:schemeClr val="accent2"/>
              </a:effectRef>
              <a:fontRef idx="minor">
                <a:schemeClr val="tx1"/>
              </a:fontRef>
            </p:style>
          </p:cxnSp>
          <p:sp>
            <p:nvSpPr>
              <p:cNvPr id="23" name="TextBox 22">
                <a:extLst>
                  <a:ext uri="{FF2B5EF4-FFF2-40B4-BE49-F238E27FC236}">
                    <a16:creationId xmlns:a16="http://schemas.microsoft.com/office/drawing/2014/main" id="{F22BE930-B83C-4410-9F4E-5B3F7D9387E5}"/>
                  </a:ext>
                </a:extLst>
              </p:cNvPr>
              <p:cNvSpPr txBox="1"/>
              <p:nvPr/>
            </p:nvSpPr>
            <p:spPr>
              <a:xfrm>
                <a:off x="7577881" y="2155482"/>
                <a:ext cx="1307388" cy="461665"/>
              </a:xfrm>
              <a:prstGeom prst="rect">
                <a:avLst/>
              </a:prstGeom>
              <a:noFill/>
            </p:spPr>
            <p:txBody>
              <a:bodyPr wrap="square" rtlCol="0">
                <a:spAutoFit/>
              </a:bodyPr>
              <a:lstStyle/>
              <a:p>
                <a:r>
                  <a:rPr lang="en-US" sz="1200" b="1" dirty="0"/>
                  <a:t>Network in a network (NIN)  1</a:t>
                </a:r>
                <a:endParaRPr lang="en-US" sz="1200" dirty="0"/>
              </a:p>
            </p:txBody>
          </p:sp>
        </p:grpSp>
      </p:grpSp>
      <p:grpSp>
        <p:nvGrpSpPr>
          <p:cNvPr id="22" name="Group 21">
            <a:extLst>
              <a:ext uri="{FF2B5EF4-FFF2-40B4-BE49-F238E27FC236}">
                <a16:creationId xmlns:a16="http://schemas.microsoft.com/office/drawing/2014/main" id="{95C3E05E-F60A-4990-9E07-67D4DF159E0A}"/>
              </a:ext>
            </a:extLst>
          </p:cNvPr>
          <p:cNvGrpSpPr/>
          <p:nvPr/>
        </p:nvGrpSpPr>
        <p:grpSpPr>
          <a:xfrm>
            <a:off x="7645464" y="5685077"/>
            <a:ext cx="4317592" cy="1200329"/>
            <a:chOff x="7605348" y="5406667"/>
            <a:chExt cx="4317592" cy="1200329"/>
          </a:xfrm>
        </p:grpSpPr>
        <p:sp>
          <p:nvSpPr>
            <p:cNvPr id="37" name="TextBox 36">
              <a:extLst>
                <a:ext uri="{FF2B5EF4-FFF2-40B4-BE49-F238E27FC236}">
                  <a16:creationId xmlns:a16="http://schemas.microsoft.com/office/drawing/2014/main" id="{213C2E88-B96A-4342-812A-F018F96BA7CC}"/>
                </a:ext>
              </a:extLst>
            </p:cNvPr>
            <p:cNvSpPr txBox="1"/>
            <p:nvPr/>
          </p:nvSpPr>
          <p:spPr>
            <a:xfrm>
              <a:off x="7605348" y="5406667"/>
              <a:ext cx="4317592" cy="1200329"/>
            </a:xfrm>
            <a:prstGeom prst="rect">
              <a:avLst/>
            </a:prstGeom>
            <a:noFill/>
          </p:spPr>
          <p:txBody>
            <a:bodyPr wrap="square" rtlCol="0">
              <a:spAutoFit/>
            </a:bodyPr>
            <a:lstStyle/>
            <a:p>
              <a:r>
                <a:rPr lang="en-US" dirty="0"/>
                <a:t>Key:</a:t>
              </a:r>
            </a:p>
            <a:p>
              <a:r>
                <a:rPr lang="en-US" dirty="0"/>
                <a:t>Intra NIN connection</a:t>
              </a:r>
            </a:p>
            <a:p>
              <a:r>
                <a:rPr lang="en-US" dirty="0"/>
                <a:t>Cross NIN connection</a:t>
              </a:r>
            </a:p>
            <a:p>
              <a:endParaRPr lang="en-US" dirty="0"/>
            </a:p>
          </p:txBody>
        </p:sp>
        <p:cxnSp>
          <p:nvCxnSpPr>
            <p:cNvPr id="39" name="Straight Connector 38">
              <a:extLst>
                <a:ext uri="{FF2B5EF4-FFF2-40B4-BE49-F238E27FC236}">
                  <a16:creationId xmlns:a16="http://schemas.microsoft.com/office/drawing/2014/main" id="{B01507D0-069B-43E7-84B0-8B7DFABEB674}"/>
                </a:ext>
              </a:extLst>
            </p:cNvPr>
            <p:cNvCxnSpPr>
              <a:cxnSpLocks/>
            </p:cNvCxnSpPr>
            <p:nvPr/>
          </p:nvCxnSpPr>
          <p:spPr>
            <a:xfrm flipH="1">
              <a:off x="9684950" y="5855776"/>
              <a:ext cx="548363" cy="5195"/>
            </a:xfrm>
            <a:prstGeom prst="line">
              <a:avLst/>
            </a:prstGeom>
          </p:spPr>
          <p:style>
            <a:lnRef idx="1">
              <a:schemeClr val="accent2"/>
            </a:lnRef>
            <a:fillRef idx="0">
              <a:schemeClr val="accent2"/>
            </a:fillRef>
            <a:effectRef idx="0">
              <a:schemeClr val="accent2"/>
            </a:effectRef>
            <a:fontRef idx="minor">
              <a:schemeClr val="tx1"/>
            </a:fontRef>
          </p:style>
        </p:cxnSp>
      </p:grpSp>
      <p:sp>
        <p:nvSpPr>
          <p:cNvPr id="9" name="TextBox 8">
            <a:extLst>
              <a:ext uri="{FF2B5EF4-FFF2-40B4-BE49-F238E27FC236}">
                <a16:creationId xmlns:a16="http://schemas.microsoft.com/office/drawing/2014/main" id="{266FD2FA-8E78-4A2B-A851-C85D84FF00E7}"/>
              </a:ext>
            </a:extLst>
          </p:cNvPr>
          <p:cNvSpPr txBox="1"/>
          <p:nvPr/>
        </p:nvSpPr>
        <p:spPr>
          <a:xfrm>
            <a:off x="397262" y="6158340"/>
            <a:ext cx="2944460" cy="461665"/>
          </a:xfrm>
          <a:prstGeom prst="rect">
            <a:avLst/>
          </a:prstGeom>
          <a:noFill/>
        </p:spPr>
        <p:txBody>
          <a:bodyPr wrap="none" rtlCol="0">
            <a:spAutoFit/>
          </a:bodyPr>
          <a:lstStyle/>
          <a:p>
            <a:r>
              <a:rPr lang="en-US" sz="2400" b="1" dirty="0"/>
              <a:t>Cross NIN Connection</a:t>
            </a:r>
          </a:p>
        </p:txBody>
      </p:sp>
      <p:cxnSp>
        <p:nvCxnSpPr>
          <p:cNvPr id="41" name="Straight Connector 40">
            <a:extLst>
              <a:ext uri="{FF2B5EF4-FFF2-40B4-BE49-F238E27FC236}">
                <a16:creationId xmlns:a16="http://schemas.microsoft.com/office/drawing/2014/main" id="{EBEBFDF6-B57B-490B-9986-70F2244A26B8}"/>
              </a:ext>
            </a:extLst>
          </p:cNvPr>
          <p:cNvCxnSpPr>
            <a:cxnSpLocks/>
          </p:cNvCxnSpPr>
          <p:nvPr/>
        </p:nvCxnSpPr>
        <p:spPr>
          <a:xfrm>
            <a:off x="9844597" y="6409417"/>
            <a:ext cx="486140" cy="0"/>
          </a:xfrm>
          <a:prstGeom prst="line">
            <a:avLst/>
          </a:prstGeom>
        </p:spPr>
        <p:style>
          <a:lnRef idx="1">
            <a:schemeClr val="dk1"/>
          </a:lnRef>
          <a:fillRef idx="0">
            <a:schemeClr val="dk1"/>
          </a:fillRef>
          <a:effectRef idx="0">
            <a:schemeClr val="dk1"/>
          </a:effectRef>
          <a:fontRef idx="minor">
            <a:schemeClr val="tx1"/>
          </a:fontRef>
        </p:style>
      </p:cxnSp>
      <p:grpSp>
        <p:nvGrpSpPr>
          <p:cNvPr id="40" name="Group 39">
            <a:extLst>
              <a:ext uri="{FF2B5EF4-FFF2-40B4-BE49-F238E27FC236}">
                <a16:creationId xmlns:a16="http://schemas.microsoft.com/office/drawing/2014/main" id="{0FCE7D0D-DDFE-4642-90C6-F0F4099E75FC}"/>
              </a:ext>
            </a:extLst>
          </p:cNvPr>
          <p:cNvGrpSpPr/>
          <p:nvPr/>
        </p:nvGrpSpPr>
        <p:grpSpPr>
          <a:xfrm>
            <a:off x="2045141" y="2545929"/>
            <a:ext cx="5647585" cy="3156559"/>
            <a:chOff x="6544415" y="2427"/>
            <a:chExt cx="5647585" cy="3156559"/>
          </a:xfrm>
        </p:grpSpPr>
        <p:sp>
          <p:nvSpPr>
            <p:cNvPr id="42" name="Cloud 41">
              <a:extLst>
                <a:ext uri="{FF2B5EF4-FFF2-40B4-BE49-F238E27FC236}">
                  <a16:creationId xmlns:a16="http://schemas.microsoft.com/office/drawing/2014/main" id="{6917A9BB-CF43-4970-9272-616410F06085}"/>
                </a:ext>
              </a:extLst>
            </p:cNvPr>
            <p:cNvSpPr/>
            <p:nvPr/>
          </p:nvSpPr>
          <p:spPr>
            <a:xfrm>
              <a:off x="6544415" y="2427"/>
              <a:ext cx="5647585" cy="3156559"/>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nvGrpSpPr>
            <p:cNvPr id="44" name="Group 43">
              <a:extLst>
                <a:ext uri="{FF2B5EF4-FFF2-40B4-BE49-F238E27FC236}">
                  <a16:creationId xmlns:a16="http://schemas.microsoft.com/office/drawing/2014/main" id="{DEF198C2-BCBB-441A-A9F0-A262A5801B5B}"/>
                </a:ext>
              </a:extLst>
            </p:cNvPr>
            <p:cNvGrpSpPr/>
            <p:nvPr/>
          </p:nvGrpSpPr>
          <p:grpSpPr>
            <a:xfrm>
              <a:off x="7577881" y="329898"/>
              <a:ext cx="3505554" cy="2493030"/>
              <a:chOff x="7577881" y="329898"/>
              <a:chExt cx="3505554" cy="2493030"/>
            </a:xfrm>
          </p:grpSpPr>
          <p:sp>
            <p:nvSpPr>
              <p:cNvPr id="46" name="Oval 45">
                <a:extLst>
                  <a:ext uri="{FF2B5EF4-FFF2-40B4-BE49-F238E27FC236}">
                    <a16:creationId xmlns:a16="http://schemas.microsoft.com/office/drawing/2014/main" id="{6D107AF6-2C6B-42CF-B8F9-101FEAB6A6F3}"/>
                  </a:ext>
                </a:extLst>
              </p:cNvPr>
              <p:cNvSpPr/>
              <p:nvPr/>
            </p:nvSpPr>
            <p:spPr>
              <a:xfrm>
                <a:off x="9403200" y="1147814"/>
                <a:ext cx="177634" cy="15681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2246596B-3FF9-45BD-B823-3F58DCC15839}"/>
                  </a:ext>
                </a:extLst>
              </p:cNvPr>
              <p:cNvSpPr/>
              <p:nvPr/>
            </p:nvSpPr>
            <p:spPr>
              <a:xfrm>
                <a:off x="9580834" y="1219093"/>
                <a:ext cx="127897" cy="28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EDFA5A52-6876-4B1D-B5F9-6E30A8BD2727}"/>
                  </a:ext>
                </a:extLst>
              </p:cNvPr>
              <p:cNvSpPr/>
              <p:nvPr/>
            </p:nvSpPr>
            <p:spPr>
              <a:xfrm>
                <a:off x="9233855" y="1211964"/>
                <a:ext cx="169345" cy="35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96630DE2-B4D9-424F-87BE-05DABF0D1770}"/>
                  </a:ext>
                </a:extLst>
              </p:cNvPr>
              <p:cNvSpPr txBox="1"/>
              <p:nvPr/>
            </p:nvSpPr>
            <p:spPr>
              <a:xfrm flipH="1">
                <a:off x="9262769" y="875220"/>
                <a:ext cx="770460" cy="276999"/>
              </a:xfrm>
              <a:prstGeom prst="rect">
                <a:avLst/>
              </a:prstGeom>
              <a:noFill/>
            </p:spPr>
            <p:txBody>
              <a:bodyPr wrap="square" rtlCol="0">
                <a:spAutoFit/>
              </a:bodyPr>
              <a:lstStyle/>
              <a:p>
                <a:r>
                  <a:rPr lang="en-US" sz="1200" dirty="0"/>
                  <a:t>Device1</a:t>
                </a:r>
              </a:p>
            </p:txBody>
          </p:sp>
          <p:sp>
            <p:nvSpPr>
              <p:cNvPr id="50" name="Oval 49">
                <a:extLst>
                  <a:ext uri="{FF2B5EF4-FFF2-40B4-BE49-F238E27FC236}">
                    <a16:creationId xmlns:a16="http://schemas.microsoft.com/office/drawing/2014/main" id="{013F0BEB-B4B4-4CB4-B74D-AAC1846424A0}"/>
                  </a:ext>
                </a:extLst>
              </p:cNvPr>
              <p:cNvSpPr/>
              <p:nvPr/>
            </p:nvSpPr>
            <p:spPr>
              <a:xfrm>
                <a:off x="8295766" y="686221"/>
                <a:ext cx="215885" cy="210168"/>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a:extLst>
                  <a:ext uri="{FF2B5EF4-FFF2-40B4-BE49-F238E27FC236}">
                    <a16:creationId xmlns:a16="http://schemas.microsoft.com/office/drawing/2014/main" id="{A5CD7DAF-B002-4522-9A28-C53B6E945009}"/>
                  </a:ext>
                </a:extLst>
              </p:cNvPr>
              <p:cNvSpPr txBox="1"/>
              <p:nvPr/>
            </p:nvSpPr>
            <p:spPr>
              <a:xfrm>
                <a:off x="8231575" y="329898"/>
                <a:ext cx="777329" cy="276999"/>
              </a:xfrm>
              <a:prstGeom prst="rect">
                <a:avLst/>
              </a:prstGeom>
              <a:noFill/>
            </p:spPr>
            <p:txBody>
              <a:bodyPr wrap="none" rtlCol="0">
                <a:spAutoFit/>
              </a:bodyPr>
              <a:lstStyle/>
              <a:p>
                <a:r>
                  <a:rPr lang="en-US" sz="1200" b="1" dirty="0"/>
                  <a:t>Gateway</a:t>
                </a:r>
                <a:r>
                  <a:rPr lang="en-US" sz="1200" dirty="0"/>
                  <a:t> </a:t>
                </a:r>
              </a:p>
            </p:txBody>
          </p:sp>
          <p:cxnSp>
            <p:nvCxnSpPr>
              <p:cNvPr id="52" name="Straight Connector 51">
                <a:extLst>
                  <a:ext uri="{FF2B5EF4-FFF2-40B4-BE49-F238E27FC236}">
                    <a16:creationId xmlns:a16="http://schemas.microsoft.com/office/drawing/2014/main" id="{0D0DA9F7-2584-466A-B758-FE39F116799B}"/>
                  </a:ext>
                </a:extLst>
              </p:cNvPr>
              <p:cNvCxnSpPr>
                <a:cxnSpLocks/>
                <a:stCxn id="46" idx="7"/>
                <a:endCxn id="54" idx="1"/>
              </p:cNvCxnSpPr>
              <p:nvPr/>
            </p:nvCxnSpPr>
            <p:spPr>
              <a:xfrm flipV="1">
                <a:off x="9554820" y="1071390"/>
                <a:ext cx="888856" cy="99389"/>
              </a:xfrm>
              <a:prstGeom prst="line">
                <a:avLst/>
              </a:prstGeom>
            </p:spPr>
            <p:style>
              <a:lnRef idx="1">
                <a:schemeClr val="accent2"/>
              </a:lnRef>
              <a:fillRef idx="0">
                <a:schemeClr val="accent2"/>
              </a:fillRef>
              <a:effectRef idx="0">
                <a:schemeClr val="accent2"/>
              </a:effectRef>
              <a:fontRef idx="minor">
                <a:schemeClr val="tx1"/>
              </a:fontRef>
            </p:style>
          </p:cxnSp>
          <p:cxnSp>
            <p:nvCxnSpPr>
              <p:cNvPr id="53" name="Straight Connector 52">
                <a:extLst>
                  <a:ext uri="{FF2B5EF4-FFF2-40B4-BE49-F238E27FC236}">
                    <a16:creationId xmlns:a16="http://schemas.microsoft.com/office/drawing/2014/main" id="{A2364525-BDB3-4987-A114-4291507F1B4C}"/>
                  </a:ext>
                </a:extLst>
              </p:cNvPr>
              <p:cNvCxnSpPr>
                <a:cxnSpLocks/>
                <a:endCxn id="46" idx="1"/>
              </p:cNvCxnSpPr>
              <p:nvPr/>
            </p:nvCxnSpPr>
            <p:spPr>
              <a:xfrm>
                <a:off x="8511651" y="861116"/>
                <a:ext cx="917563" cy="309663"/>
              </a:xfrm>
              <a:prstGeom prst="line">
                <a:avLst/>
              </a:prstGeom>
            </p:spPr>
            <p:style>
              <a:lnRef idx="1">
                <a:schemeClr val="accent2"/>
              </a:lnRef>
              <a:fillRef idx="0">
                <a:schemeClr val="accent2"/>
              </a:fillRef>
              <a:effectRef idx="0">
                <a:schemeClr val="accent2"/>
              </a:effectRef>
              <a:fontRef idx="minor">
                <a:schemeClr val="tx1"/>
              </a:fontRef>
            </p:style>
          </p:cxnSp>
          <p:sp>
            <p:nvSpPr>
              <p:cNvPr id="54" name="Rectangle 53">
                <a:extLst>
                  <a:ext uri="{FF2B5EF4-FFF2-40B4-BE49-F238E27FC236}">
                    <a16:creationId xmlns:a16="http://schemas.microsoft.com/office/drawing/2014/main" id="{9C3752E1-7EF2-4EC7-BBC4-E1E4FAEBD67C}"/>
                  </a:ext>
                </a:extLst>
              </p:cNvPr>
              <p:cNvSpPr/>
              <p:nvPr/>
            </p:nvSpPr>
            <p:spPr>
              <a:xfrm>
                <a:off x="10443676" y="861116"/>
                <a:ext cx="386409" cy="420547"/>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a:extLst>
                  <a:ext uri="{FF2B5EF4-FFF2-40B4-BE49-F238E27FC236}">
                    <a16:creationId xmlns:a16="http://schemas.microsoft.com/office/drawing/2014/main" id="{EC5F9D94-1B9F-4FED-AAA8-8E425C845098}"/>
                  </a:ext>
                </a:extLst>
              </p:cNvPr>
              <p:cNvSpPr txBox="1"/>
              <p:nvPr/>
            </p:nvSpPr>
            <p:spPr>
              <a:xfrm>
                <a:off x="10402608" y="632551"/>
                <a:ext cx="680827" cy="276999"/>
              </a:xfrm>
              <a:prstGeom prst="rect">
                <a:avLst/>
              </a:prstGeom>
              <a:noFill/>
            </p:spPr>
            <p:txBody>
              <a:bodyPr wrap="none" rtlCol="0">
                <a:spAutoFit/>
              </a:bodyPr>
              <a:lstStyle/>
              <a:p>
                <a:r>
                  <a:rPr lang="en-US" sz="1200" dirty="0"/>
                  <a:t>Device2</a:t>
                </a:r>
              </a:p>
            </p:txBody>
          </p:sp>
          <p:sp>
            <p:nvSpPr>
              <p:cNvPr id="57" name="Sun 56">
                <a:extLst>
                  <a:ext uri="{FF2B5EF4-FFF2-40B4-BE49-F238E27FC236}">
                    <a16:creationId xmlns:a16="http://schemas.microsoft.com/office/drawing/2014/main" id="{D3303949-93F6-45AB-8035-590E24C2199D}"/>
                  </a:ext>
                </a:extLst>
              </p:cNvPr>
              <p:cNvSpPr/>
              <p:nvPr/>
            </p:nvSpPr>
            <p:spPr>
              <a:xfrm>
                <a:off x="9844597" y="2192107"/>
                <a:ext cx="406955" cy="363524"/>
              </a:xfrm>
              <a:prstGeom prst="su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F06BBD02-0981-409E-B0B9-DCAE846817D5}"/>
                  </a:ext>
                </a:extLst>
              </p:cNvPr>
              <p:cNvSpPr txBox="1"/>
              <p:nvPr/>
            </p:nvSpPr>
            <p:spPr>
              <a:xfrm>
                <a:off x="9554820" y="2545929"/>
                <a:ext cx="696732" cy="276999"/>
              </a:xfrm>
              <a:prstGeom prst="rect">
                <a:avLst/>
              </a:prstGeom>
              <a:noFill/>
            </p:spPr>
            <p:txBody>
              <a:bodyPr wrap="square" rtlCol="0">
                <a:spAutoFit/>
              </a:bodyPr>
              <a:lstStyle/>
              <a:p>
                <a:r>
                  <a:rPr lang="en-US" sz="1200" dirty="0"/>
                  <a:t>Device3</a:t>
                </a:r>
              </a:p>
            </p:txBody>
          </p:sp>
          <p:cxnSp>
            <p:nvCxnSpPr>
              <p:cNvPr id="59" name="Straight Connector 58">
                <a:extLst>
                  <a:ext uri="{FF2B5EF4-FFF2-40B4-BE49-F238E27FC236}">
                    <a16:creationId xmlns:a16="http://schemas.microsoft.com/office/drawing/2014/main" id="{E00130AD-41C2-490F-97AC-57D5B3D00BF9}"/>
                  </a:ext>
                </a:extLst>
              </p:cNvPr>
              <p:cNvCxnSpPr>
                <a:cxnSpLocks/>
                <a:stCxn id="46" idx="5"/>
              </p:cNvCxnSpPr>
              <p:nvPr/>
            </p:nvCxnSpPr>
            <p:spPr>
              <a:xfrm flipV="1">
                <a:off x="9554820" y="1188891"/>
                <a:ext cx="888856" cy="92772"/>
              </a:xfrm>
              <a:prstGeom prst="line">
                <a:avLst/>
              </a:prstGeom>
            </p:spPr>
            <p:style>
              <a:lnRef idx="2">
                <a:schemeClr val="accent2"/>
              </a:lnRef>
              <a:fillRef idx="0">
                <a:schemeClr val="accent2"/>
              </a:fillRef>
              <a:effectRef idx="1">
                <a:schemeClr val="accent2"/>
              </a:effectRef>
              <a:fontRef idx="minor">
                <a:schemeClr val="tx1"/>
              </a:fontRef>
            </p:style>
          </p:cxnSp>
          <p:cxnSp>
            <p:nvCxnSpPr>
              <p:cNvPr id="60" name="Straight Connector 59">
                <a:extLst>
                  <a:ext uri="{FF2B5EF4-FFF2-40B4-BE49-F238E27FC236}">
                    <a16:creationId xmlns:a16="http://schemas.microsoft.com/office/drawing/2014/main" id="{8C5B22FF-C15E-4C4D-9A8A-575FC9FEB562}"/>
                  </a:ext>
                </a:extLst>
              </p:cNvPr>
              <p:cNvCxnSpPr>
                <a:cxnSpLocks/>
                <a:stCxn id="54" idx="2"/>
              </p:cNvCxnSpPr>
              <p:nvPr/>
            </p:nvCxnSpPr>
            <p:spPr>
              <a:xfrm flipH="1">
                <a:off x="10136942" y="1281663"/>
                <a:ext cx="499938" cy="942303"/>
              </a:xfrm>
              <a:prstGeom prst="line">
                <a:avLst/>
              </a:prstGeom>
            </p:spPr>
            <p:style>
              <a:lnRef idx="1">
                <a:schemeClr val="accent2"/>
              </a:lnRef>
              <a:fillRef idx="0">
                <a:schemeClr val="accent2"/>
              </a:fillRef>
              <a:effectRef idx="0">
                <a:schemeClr val="accent2"/>
              </a:effectRef>
              <a:fontRef idx="minor">
                <a:schemeClr val="tx1"/>
              </a:fontRef>
            </p:style>
          </p:cxnSp>
          <p:sp>
            <p:nvSpPr>
              <p:cNvPr id="61" name="TextBox 60">
                <a:extLst>
                  <a:ext uri="{FF2B5EF4-FFF2-40B4-BE49-F238E27FC236}">
                    <a16:creationId xmlns:a16="http://schemas.microsoft.com/office/drawing/2014/main" id="{8DE61120-ACDD-469B-AF91-4950AA76CA86}"/>
                  </a:ext>
                </a:extLst>
              </p:cNvPr>
              <p:cNvSpPr txBox="1"/>
              <p:nvPr/>
            </p:nvSpPr>
            <p:spPr>
              <a:xfrm>
                <a:off x="7577881" y="2155482"/>
                <a:ext cx="1307388" cy="461665"/>
              </a:xfrm>
              <a:prstGeom prst="rect">
                <a:avLst/>
              </a:prstGeom>
              <a:noFill/>
            </p:spPr>
            <p:txBody>
              <a:bodyPr wrap="square" rtlCol="0">
                <a:spAutoFit/>
              </a:bodyPr>
              <a:lstStyle/>
              <a:p>
                <a:r>
                  <a:rPr lang="en-US" sz="1200" b="1" dirty="0"/>
                  <a:t>Network in a network (NIN)  2</a:t>
                </a:r>
                <a:endParaRPr lang="en-US" sz="1200" dirty="0"/>
              </a:p>
            </p:txBody>
          </p:sp>
        </p:grpSp>
      </p:grpSp>
      <p:cxnSp>
        <p:nvCxnSpPr>
          <p:cNvPr id="10" name="Straight Connector 9">
            <a:extLst>
              <a:ext uri="{FF2B5EF4-FFF2-40B4-BE49-F238E27FC236}">
                <a16:creationId xmlns:a16="http://schemas.microsoft.com/office/drawing/2014/main" id="{31A4D072-1A63-4797-9F38-72A400D8BA83}"/>
              </a:ext>
            </a:extLst>
          </p:cNvPr>
          <p:cNvCxnSpPr>
            <a:cxnSpLocks/>
          </p:cNvCxnSpPr>
          <p:nvPr/>
        </p:nvCxnSpPr>
        <p:spPr>
          <a:xfrm>
            <a:off x="2443239" y="1304629"/>
            <a:ext cx="1338586" cy="2009923"/>
          </a:xfrm>
          <a:prstGeom prst="line">
            <a:avLst/>
          </a:prstGeom>
        </p:spPr>
        <p:style>
          <a:lnRef idx="1">
            <a:schemeClr val="dk1"/>
          </a:lnRef>
          <a:fillRef idx="0">
            <a:schemeClr val="dk1"/>
          </a:fillRef>
          <a:effectRef idx="0">
            <a:schemeClr val="dk1"/>
          </a:effectRef>
          <a:fontRef idx="minor">
            <a:schemeClr val="tx1"/>
          </a:fontRef>
        </p:style>
      </p:cxnSp>
      <p:cxnSp>
        <p:nvCxnSpPr>
          <p:cNvPr id="34" name="Straight Connector 33">
            <a:extLst>
              <a:ext uri="{FF2B5EF4-FFF2-40B4-BE49-F238E27FC236}">
                <a16:creationId xmlns:a16="http://schemas.microsoft.com/office/drawing/2014/main" id="{BF78661B-594D-43C5-9B12-3E32F1493ABE}"/>
              </a:ext>
            </a:extLst>
          </p:cNvPr>
          <p:cNvCxnSpPr/>
          <p:nvPr/>
        </p:nvCxnSpPr>
        <p:spPr>
          <a:xfrm flipV="1">
            <a:off x="2868460" y="791305"/>
            <a:ext cx="5416194" cy="356509"/>
          </a:xfrm>
          <a:prstGeom prst="line">
            <a:avLst/>
          </a:prstGeom>
        </p:spPr>
        <p:style>
          <a:lnRef idx="1">
            <a:schemeClr val="dk1"/>
          </a:lnRef>
          <a:fillRef idx="0">
            <a:schemeClr val="dk1"/>
          </a:fillRef>
          <a:effectRef idx="0">
            <a:schemeClr val="dk1"/>
          </a:effectRef>
          <a:fontRef idx="minor">
            <a:schemeClr val="tx1"/>
          </a:fontRef>
        </p:style>
      </p:cxnSp>
      <p:sp>
        <p:nvSpPr>
          <p:cNvPr id="66" name="Rectangle 65">
            <a:extLst>
              <a:ext uri="{FF2B5EF4-FFF2-40B4-BE49-F238E27FC236}">
                <a16:creationId xmlns:a16="http://schemas.microsoft.com/office/drawing/2014/main" id="{B30B8883-27AD-48AF-AEE0-931A5928ACF6}"/>
              </a:ext>
            </a:extLst>
          </p:cNvPr>
          <p:cNvSpPr/>
          <p:nvPr/>
        </p:nvSpPr>
        <p:spPr>
          <a:xfrm>
            <a:off x="10421139" y="3614891"/>
            <a:ext cx="385328" cy="7641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7" name="TextBox 66">
            <a:extLst>
              <a:ext uri="{FF2B5EF4-FFF2-40B4-BE49-F238E27FC236}">
                <a16:creationId xmlns:a16="http://schemas.microsoft.com/office/drawing/2014/main" id="{7CC17A36-669D-4B65-8F97-E66BAF2F6685}"/>
              </a:ext>
            </a:extLst>
          </p:cNvPr>
          <p:cNvSpPr txBox="1"/>
          <p:nvPr/>
        </p:nvSpPr>
        <p:spPr>
          <a:xfrm>
            <a:off x="10170683" y="4356879"/>
            <a:ext cx="1318804" cy="646331"/>
          </a:xfrm>
          <a:prstGeom prst="rect">
            <a:avLst/>
          </a:prstGeom>
          <a:noFill/>
        </p:spPr>
        <p:txBody>
          <a:bodyPr wrap="square" rtlCol="0">
            <a:spAutoFit/>
          </a:bodyPr>
          <a:lstStyle/>
          <a:p>
            <a:r>
              <a:rPr lang="en-US" sz="1200" dirty="0"/>
              <a:t>UE enabled to access NIN1 e.g., as guest</a:t>
            </a:r>
          </a:p>
        </p:txBody>
      </p:sp>
      <p:cxnSp>
        <p:nvCxnSpPr>
          <p:cNvPr id="68" name="Straight Connector 67">
            <a:extLst>
              <a:ext uri="{FF2B5EF4-FFF2-40B4-BE49-F238E27FC236}">
                <a16:creationId xmlns:a16="http://schemas.microsoft.com/office/drawing/2014/main" id="{6A5A59F1-FAAE-4C0A-8641-E579EC5630E5}"/>
              </a:ext>
            </a:extLst>
          </p:cNvPr>
          <p:cNvCxnSpPr>
            <a:cxnSpLocks/>
          </p:cNvCxnSpPr>
          <p:nvPr/>
        </p:nvCxnSpPr>
        <p:spPr>
          <a:xfrm flipH="1">
            <a:off x="10136942" y="1244085"/>
            <a:ext cx="499938" cy="942303"/>
          </a:xfrm>
          <a:prstGeom prst="line">
            <a:avLst/>
          </a:prstGeom>
        </p:spPr>
        <p:style>
          <a:lnRef idx="1">
            <a:schemeClr val="accent2"/>
          </a:lnRef>
          <a:fillRef idx="0">
            <a:schemeClr val="accent2"/>
          </a:fillRef>
          <a:effectRef idx="0">
            <a:schemeClr val="accent2"/>
          </a:effectRef>
          <a:fontRef idx="minor">
            <a:schemeClr val="tx1"/>
          </a:fontRef>
        </p:style>
      </p:cxnSp>
      <p:cxnSp>
        <p:nvCxnSpPr>
          <p:cNvPr id="69" name="Straight Connector 68">
            <a:extLst>
              <a:ext uri="{FF2B5EF4-FFF2-40B4-BE49-F238E27FC236}">
                <a16:creationId xmlns:a16="http://schemas.microsoft.com/office/drawing/2014/main" id="{3DB15443-A54D-48FF-A92B-F3359C2DA65C}"/>
              </a:ext>
            </a:extLst>
          </p:cNvPr>
          <p:cNvCxnSpPr>
            <a:cxnSpLocks/>
          </p:cNvCxnSpPr>
          <p:nvPr/>
        </p:nvCxnSpPr>
        <p:spPr>
          <a:xfrm>
            <a:off x="10251552" y="2479556"/>
            <a:ext cx="385328" cy="1180559"/>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248821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 What is PIN direct connection?</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580588522"/>
              </p:ext>
            </p:extLst>
          </p:nvPr>
        </p:nvGraphicFramePr>
        <p:xfrm>
          <a:off x="838200" y="1773954"/>
          <a:ext cx="3921219" cy="4937760"/>
        </p:xfrm>
        <a:graphic>
          <a:graphicData uri="http://schemas.openxmlformats.org/drawingml/2006/table">
            <a:tbl>
              <a:tblPr firstRow="1" firstCol="1" bandRow="1"/>
              <a:tblGrid>
                <a:gridCol w="1055817">
                  <a:extLst>
                    <a:ext uri="{9D8B030D-6E8A-4147-A177-3AD203B41FA5}">
                      <a16:colId xmlns:a16="http://schemas.microsoft.com/office/drawing/2014/main" val="135675853"/>
                    </a:ext>
                  </a:extLst>
                </a:gridCol>
                <a:gridCol w="960920">
                  <a:extLst>
                    <a:ext uri="{9D8B030D-6E8A-4147-A177-3AD203B41FA5}">
                      <a16:colId xmlns:a16="http://schemas.microsoft.com/office/drawing/2014/main" val="3940436984"/>
                    </a:ext>
                  </a:extLst>
                </a:gridCol>
                <a:gridCol w="979437">
                  <a:extLst>
                    <a:ext uri="{9D8B030D-6E8A-4147-A177-3AD203B41FA5}">
                      <a16:colId xmlns:a16="http://schemas.microsoft.com/office/drawing/2014/main" val="552430588"/>
                    </a:ext>
                  </a:extLst>
                </a:gridCol>
                <a:gridCol w="925045">
                  <a:extLst>
                    <a:ext uri="{9D8B030D-6E8A-4147-A177-3AD203B41FA5}">
                      <a16:colId xmlns:a16="http://schemas.microsoft.com/office/drawing/2014/main" val="504486858"/>
                    </a:ext>
                  </a:extLst>
                </a:gridCol>
              </a:tblGrid>
              <a:tr h="101840">
                <a:tc>
                  <a:txBody>
                    <a:bodyPr/>
                    <a:lstStyle/>
                    <a:p>
                      <a:pPr marL="0" marR="0">
                        <a:spcBef>
                          <a:spcPts val="0"/>
                        </a:spcBef>
                        <a:spcAft>
                          <a:spcPts val="0"/>
                        </a:spcAft>
                      </a:pPr>
                      <a:r>
                        <a:rPr lang="en-US" sz="700">
                          <a:effectLst/>
                          <a:latin typeface="Calibri" panose="020F0502020204030204" pitchFamily="34" charset="0"/>
                          <a:ea typeface="Calibri" panose="020F0502020204030204" pitchFamily="34" charset="0"/>
                          <a:cs typeface="Times New Roman" panose="02020603050405020304" pitchFamily="18" charset="0"/>
                        </a:rPr>
                        <a:t>Current definition</a:t>
                      </a:r>
                    </a:p>
                  </a:txBody>
                  <a:tcPr marL="41662" marR="416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effectLst/>
                          <a:latin typeface="Calibri" panose="020F0502020204030204" pitchFamily="34" charset="0"/>
                          <a:ea typeface="Calibri" panose="020F0502020204030204" pitchFamily="34" charset="0"/>
                          <a:cs typeface="Times New Roman" panose="02020603050405020304" pitchFamily="18" charset="0"/>
                        </a:rPr>
                        <a:t>LG</a:t>
                      </a:r>
                    </a:p>
                  </a:txBody>
                  <a:tcPr marL="41662" marR="416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effectLst/>
                          <a:latin typeface="Calibri" panose="020F0502020204030204" pitchFamily="34" charset="0"/>
                          <a:ea typeface="Calibri" panose="020F0502020204030204" pitchFamily="34" charset="0"/>
                          <a:cs typeface="Times New Roman" panose="02020603050405020304" pitchFamily="18" charset="0"/>
                        </a:rPr>
                        <a:t>Nokia</a:t>
                      </a:r>
                    </a:p>
                  </a:txBody>
                  <a:tcPr marL="41662" marR="416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effectLst/>
                          <a:latin typeface="Calibri" panose="020F0502020204030204" pitchFamily="34" charset="0"/>
                          <a:ea typeface="Calibri" panose="020F0502020204030204" pitchFamily="34" charset="0"/>
                          <a:cs typeface="Times New Roman" panose="02020603050405020304" pitchFamily="18" charset="0"/>
                        </a:rPr>
                        <a:t>Intel</a:t>
                      </a:r>
                    </a:p>
                  </a:txBody>
                  <a:tcPr marL="41662" marR="416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6154662"/>
                  </a:ext>
                </a:extLst>
              </a:tr>
              <a:tr h="3129260">
                <a:tc>
                  <a:txBody>
                    <a:bodyPr/>
                    <a:lstStyle/>
                    <a:p>
                      <a:pPr marL="0" marR="0" algn="just">
                        <a:spcBef>
                          <a:spcPts val="600"/>
                        </a:spcBef>
                        <a:spcAft>
                          <a:spcPts val="0"/>
                        </a:spcAft>
                      </a:pPr>
                      <a:r>
                        <a:rPr lang="en-US" sz="700" b="1">
                          <a:effectLst/>
                          <a:latin typeface="Calibri" panose="020F0502020204030204" pitchFamily="34" charset="0"/>
                          <a:ea typeface="Calibri" panose="020F0502020204030204" pitchFamily="34" charset="0"/>
                          <a:cs typeface="Times New Roman" panose="02020603050405020304" pitchFamily="18" charset="0"/>
                        </a:rPr>
                        <a:t>direct device connection: </a:t>
                      </a:r>
                      <a:r>
                        <a:rPr lang="en-US" sz="700">
                          <a:effectLst/>
                          <a:latin typeface="Calibri" panose="020F0502020204030204" pitchFamily="34" charset="0"/>
                          <a:ea typeface="Calibri" panose="020F0502020204030204" pitchFamily="34" charset="0"/>
                          <a:cs typeface="Times New Roman" panose="02020603050405020304" pitchFamily="18" charset="0"/>
                        </a:rPr>
                        <a:t>See definition in TS 22.261 [2].</a:t>
                      </a:r>
                    </a:p>
                    <a:p>
                      <a:pPr marL="0" marR="0" algn="just">
                        <a:spcBef>
                          <a:spcPts val="600"/>
                        </a:spcBef>
                        <a:spcAft>
                          <a:spcPts val="0"/>
                        </a:spcAft>
                      </a:pPr>
                      <a:r>
                        <a:rPr lang="en-US" sz="700" b="1">
                          <a:effectLst/>
                          <a:latin typeface="Calibri" panose="020F0502020204030204" pitchFamily="34" charset="0"/>
                          <a:ea typeface="Calibri" panose="020F0502020204030204" pitchFamily="34" charset="0"/>
                          <a:cs typeface="Times New Roman" panose="02020603050405020304" pitchFamily="18" charset="0"/>
                        </a:rPr>
                        <a:t>direct network connection: </a:t>
                      </a:r>
                      <a:r>
                        <a:rPr lang="en-US" sz="700">
                          <a:effectLst/>
                          <a:latin typeface="Calibri" panose="020F0502020204030204" pitchFamily="34" charset="0"/>
                          <a:ea typeface="Calibri" panose="020F0502020204030204" pitchFamily="34" charset="0"/>
                          <a:cs typeface="Times New Roman" panose="02020603050405020304" pitchFamily="18" charset="0"/>
                        </a:rPr>
                        <a:t>See definition in TS 22.261 [2].</a:t>
                      </a:r>
                    </a:p>
                    <a:p>
                      <a:pPr marL="0" marR="0" algn="just">
                        <a:spcBef>
                          <a:spcPts val="600"/>
                        </a:spcBef>
                        <a:spcAft>
                          <a:spcPts val="0"/>
                        </a:spcAft>
                      </a:pPr>
                      <a:r>
                        <a:rPr lang="en-US" sz="700" b="1">
                          <a:effectLst/>
                          <a:latin typeface="Calibri" panose="020F0502020204030204" pitchFamily="34" charset="0"/>
                          <a:ea typeface="Calibri" panose="020F0502020204030204" pitchFamily="34" charset="0"/>
                          <a:cs typeface="Times New Roman" panose="02020603050405020304" pitchFamily="18" charset="0"/>
                        </a:rPr>
                        <a: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600"/>
                        </a:spcBef>
                        <a:spcAft>
                          <a:spcPts val="0"/>
                        </a:spcAft>
                      </a:pPr>
                      <a:r>
                        <a:rPr lang="en-US" sz="700" b="1">
                          <a:effectLst/>
                          <a:latin typeface="Calibri" panose="020F0502020204030204" pitchFamily="34" charset="0"/>
                          <a:ea typeface="Calibri" panose="020F0502020204030204" pitchFamily="34" charset="0"/>
                          <a:cs typeface="Times New Roman" panose="02020603050405020304" pitchFamily="18" charset="0"/>
                        </a:rPr>
                        <a:t>PIN direct connection: </a:t>
                      </a:r>
                      <a:r>
                        <a:rPr lang="en-US" sz="700">
                          <a:effectLst/>
                          <a:latin typeface="Calibri" panose="020F0502020204030204" pitchFamily="34" charset="0"/>
                          <a:ea typeface="Calibri" panose="020F0502020204030204" pitchFamily="34" charset="0"/>
                          <a:cs typeface="Times New Roman" panose="02020603050405020304" pitchFamily="18" charset="0"/>
                        </a:rPr>
                        <a:t>the connection between two PIN elements without any 3GPP RAN or core network entity in the middle.</a:t>
                      </a:r>
                    </a:p>
                    <a:p>
                      <a:pPr marL="180340" marR="0" indent="0">
                        <a:spcBef>
                          <a:spcPts val="0"/>
                        </a:spcBef>
                        <a:spcAft>
                          <a:spcPts val="900"/>
                        </a:spcAft>
                      </a:pPr>
                      <a:r>
                        <a:rPr lang="en-GB" sz="700">
                          <a:effectLst/>
                          <a:latin typeface="Calibri" panose="020F0502020204030204" pitchFamily="34" charset="0"/>
                          <a:ea typeface="Calibri" panose="020F0502020204030204" pitchFamily="34" charset="0"/>
                          <a:cs typeface="Times New Roman" panose="02020603050405020304" pitchFamily="18" charset="0"/>
                        </a:rPr>
                        <a:t>NOTE 1:   A PIN direct connection could internally be relayed amongst other PIN elements or other entities (such as a WLAN access point).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p>
                      <a:pPr marL="180340" marR="0" indent="0">
                        <a:spcBef>
                          <a:spcPts val="0"/>
                        </a:spcBef>
                        <a:spcAft>
                          <a:spcPts val="900"/>
                        </a:spcAft>
                      </a:pPr>
                      <a:r>
                        <a:rPr lang="en-GB" sz="70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Editor's Note: It is for FFS if further clarification to the term is needed and whether a separate term for an indirect connection or relayed connection is needed.</a:t>
                      </a:r>
                      <a:endParaRPr lang="en-US" sz="70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700">
                          <a:effectLst/>
                          <a:latin typeface="Calibri" panose="020F0502020204030204" pitchFamily="34" charset="0"/>
                          <a:ea typeface="Calibri" panose="020F0502020204030204" pitchFamily="34" charset="0"/>
                          <a:cs typeface="Times New Roman" panose="02020603050405020304" pitchFamily="18" charset="0"/>
                        </a:rPr>
                        <a:t> </a:t>
                      </a:r>
                    </a:p>
                  </a:txBody>
                  <a:tcPr marL="41662" marR="416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atinLnBrk="1">
                        <a:spcBef>
                          <a:spcPts val="0"/>
                        </a:spcBef>
                        <a:spcAft>
                          <a:spcPts val="0"/>
                        </a:spcAft>
                      </a:pPr>
                      <a:r>
                        <a:rPr lang="en-US" sz="600">
                          <a:solidFill>
                            <a:srgbClr val="1F497D"/>
                          </a:solidFill>
                          <a:effectLst/>
                          <a:latin typeface="Malgun Gothic" panose="020B0503020000020004" pitchFamily="34" charset="-127"/>
                          <a:ea typeface="Calibri" panose="020F0502020204030204" pitchFamily="34" charset="0"/>
                          <a:cs typeface="Times New Roman" panose="02020603050405020304" pitchFamily="18" charset="0"/>
                        </a:rPr>
                        <a:t>- PIN Internal direct connection:  Direct communication between two PIN elements without any other entity in the middle</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p>
                      <a:pPr marL="0" marR="0" latinLnBrk="1">
                        <a:spcBef>
                          <a:spcPts val="0"/>
                        </a:spcBef>
                        <a:spcAft>
                          <a:spcPts val="0"/>
                        </a:spcAft>
                      </a:pPr>
                      <a:r>
                        <a:rPr lang="en-US" sz="600">
                          <a:solidFill>
                            <a:srgbClr val="1F497D"/>
                          </a:solidFill>
                          <a:effectLst/>
                          <a:latin typeface="Malgun Gothic" panose="020B0503020000020004" pitchFamily="34" charset="-127"/>
                          <a:ea typeface="Calibri" panose="020F0502020204030204" pitchFamily="34" charset="0"/>
                          <a:cs typeface="Times New Roman" panose="02020603050405020304" pitchFamily="18" charset="0"/>
                        </a:rPr>
                        <a:t>- PIN Internal indirect connection: Communication between two PIN elements </a:t>
                      </a:r>
                      <a:r>
                        <a:rPr lang="en-US" sz="600" u="sng">
                          <a:solidFill>
                            <a:srgbClr val="1F497D"/>
                          </a:solidFill>
                          <a:effectLst/>
                          <a:highlight>
                            <a:srgbClr val="00FF00"/>
                          </a:highlight>
                          <a:latin typeface="Malgun Gothic" panose="020B0503020000020004" pitchFamily="34" charset="-127"/>
                          <a:ea typeface="Calibri" panose="020F0502020204030204" pitchFamily="34" charset="0"/>
                          <a:cs typeface="Times New Roman" panose="02020603050405020304" pitchFamily="18" charset="0"/>
                        </a:rPr>
                        <a:t>via other entity in the middle.</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p>
                      <a:pPr marL="0" marR="0" latinLnBrk="1">
                        <a:spcBef>
                          <a:spcPts val="0"/>
                        </a:spcBef>
                        <a:spcAft>
                          <a:spcPts val="0"/>
                        </a:spcAft>
                      </a:pPr>
                      <a:r>
                        <a:rPr lang="en-US" sz="600">
                          <a:solidFill>
                            <a:srgbClr val="1F497D"/>
                          </a:solidFill>
                          <a:effectLst/>
                          <a:latin typeface="Malgun Gothic" panose="020B0503020000020004" pitchFamily="34" charset="-127"/>
                          <a:ea typeface="Calibri" panose="020F0502020204030204" pitchFamily="34" charset="0"/>
                          <a:cs typeface="Times New Roman" panose="02020603050405020304" pitchFamily="18" charset="0"/>
                        </a:rPr>
                        <a:t>- PIN External connection: Communication between </a:t>
                      </a:r>
                      <a:r>
                        <a:rPr lang="en-US" sz="600" u="sng">
                          <a:solidFill>
                            <a:srgbClr val="1F497D"/>
                          </a:solidFill>
                          <a:effectLst/>
                          <a:latin typeface="Malgun Gothic" panose="020B0503020000020004" pitchFamily="34" charset="-127"/>
                          <a:ea typeface="Calibri" panose="020F0502020204030204" pitchFamily="34" charset="0"/>
                          <a:cs typeface="Times New Roman" panose="02020603050405020304" pitchFamily="18" charset="0"/>
                        </a:rPr>
                        <a:t>a PIN element</a:t>
                      </a:r>
                      <a:r>
                        <a:rPr lang="en-US" sz="600">
                          <a:solidFill>
                            <a:srgbClr val="1F497D"/>
                          </a:solidFill>
                          <a:effectLst/>
                          <a:latin typeface="Malgun Gothic" panose="020B0503020000020004" pitchFamily="34" charset="-127"/>
                          <a:ea typeface="Calibri" panose="020F0502020204030204" pitchFamily="34" charset="0"/>
                          <a:cs typeface="Times New Roman" panose="02020603050405020304" pitchFamily="18" charset="0"/>
                        </a:rPr>
                        <a:t> and operator</a:t>
                      </a:r>
                      <a:r>
                        <a:rPr lang="ko-KR" sz="600">
                          <a:solidFill>
                            <a:srgbClr val="1F497D"/>
                          </a:solidFill>
                          <a:effectLst/>
                          <a:latin typeface="Malgun Gothic" panose="020B0503020000020004" pitchFamily="34" charset="-127"/>
                          <a:ea typeface="Calibri" panose="020F0502020204030204" pitchFamily="34" charset="0"/>
                          <a:cs typeface="Times New Roman" panose="02020603050405020304" pitchFamily="18" charset="0"/>
                        </a:rPr>
                        <a:t>’</a:t>
                      </a:r>
                      <a:r>
                        <a:rPr lang="en-US" sz="600">
                          <a:solidFill>
                            <a:srgbClr val="1F497D"/>
                          </a:solidFill>
                          <a:effectLst/>
                          <a:latin typeface="Malgun Gothic" panose="020B0503020000020004" pitchFamily="34" charset="-127"/>
                          <a:ea typeface="Calibri" panose="020F0502020204030204" pitchFamily="34" charset="0"/>
                          <a:cs typeface="Times New Roman" panose="02020603050405020304" pitchFamily="18" charset="0"/>
                        </a:rPr>
                        <a:t>s network</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p>
                      <a:pPr marL="0" marR="0" latinLnBrk="1">
                        <a:spcBef>
                          <a:spcPts val="0"/>
                        </a:spcBef>
                        <a:spcAft>
                          <a:spcPts val="0"/>
                        </a:spcAft>
                      </a:pPr>
                      <a:r>
                        <a:rPr lang="en-US" sz="600">
                          <a:solidFill>
                            <a:srgbClr val="1F497D"/>
                          </a:solidFill>
                          <a:effectLst/>
                          <a:latin typeface="Malgun Gothic" panose="020B0503020000020004" pitchFamily="34" charset="-127"/>
                          <a:ea typeface="Calibri" panose="020F0502020204030204" pitchFamily="34" charset="0"/>
                          <a:cs typeface="Times New Roman" panose="02020603050405020304" pitchFamily="18" charset="0"/>
                        </a:rPr>
                        <a:t>- inter-PIN connection: Communication between PIN elements belonging to different PINs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700">
                          <a:effectLst/>
                          <a:latin typeface="Calibri" panose="020F0502020204030204" pitchFamily="34" charset="0"/>
                          <a:ea typeface="Calibri" panose="020F0502020204030204" pitchFamily="34" charset="0"/>
                          <a:cs typeface="Times New Roman" panose="02020603050405020304" pitchFamily="18" charset="0"/>
                        </a:rPr>
                        <a:t> </a:t>
                      </a:r>
                    </a:p>
                  </a:txBody>
                  <a:tcPr marL="41662" marR="416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atinLnBrk="1">
                        <a:spcBef>
                          <a:spcPts val="0"/>
                        </a:spcBef>
                        <a:spcAft>
                          <a:spcPts val="0"/>
                        </a:spcAft>
                      </a:pPr>
                      <a:r>
                        <a:rPr lang="en-US" sz="600">
                          <a:solidFill>
                            <a:srgbClr val="1F497D"/>
                          </a:solidFill>
                          <a:effectLst/>
                          <a:latin typeface="Malgun Gothic" panose="020B0503020000020004" pitchFamily="34" charset="-127"/>
                          <a:ea typeface="Calibri" panose="020F0502020204030204" pitchFamily="34" charset="0"/>
                          <a:cs typeface="Times New Roman" panose="02020603050405020304" pitchFamily="18" charset="0"/>
                        </a:rPr>
                        <a:t>PIN direct connection: connection between two PIN elements, potentially including relay by other PIN elements, without any 3GPP RAN or core network entity in the middle.</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p>
                      <a:pPr marL="0" marR="0" latinLnBrk="1">
                        <a:spcBef>
                          <a:spcPts val="0"/>
                        </a:spcBef>
                        <a:spcAft>
                          <a:spcPts val="0"/>
                        </a:spcAft>
                      </a:pPr>
                      <a:r>
                        <a:rPr lang="en-US" sz="600">
                          <a:solidFill>
                            <a:srgbClr val="1F497D"/>
                          </a:solidFill>
                          <a:effectLst/>
                          <a:latin typeface="Malgun Gothic" panose="020B0503020000020004" pitchFamily="34" charset="-127"/>
                          <a:ea typeface="Calibri" panose="020F0502020204030204" pitchFamily="34" charset="0"/>
                          <a:cs typeface="Times New Roman" panose="02020603050405020304" pitchFamily="18" charset="0"/>
                        </a:rPr>
                        <a:t> </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p>
                      <a:pPr marL="0" marR="0" latinLnBrk="1">
                        <a:spcBef>
                          <a:spcPts val="0"/>
                        </a:spcBef>
                        <a:spcAft>
                          <a:spcPts val="0"/>
                        </a:spcAft>
                      </a:pPr>
                      <a:r>
                        <a:rPr lang="en-US" sz="600">
                          <a:solidFill>
                            <a:srgbClr val="1F497D"/>
                          </a:solidFill>
                          <a:effectLst/>
                          <a:latin typeface="Malgun Gothic" panose="020B0503020000020004" pitchFamily="34" charset="-127"/>
                          <a:ea typeface="Calibri" panose="020F0502020204030204" pitchFamily="34" charset="0"/>
                          <a:cs typeface="Times New Roman" panose="02020603050405020304" pitchFamily="18" charset="0"/>
                        </a:rPr>
                        <a:t>NOTE: signalling connectivity to the 5G network is required when a PIN direct connection uses 3GPP radio.</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p>
                      <a:pPr marL="0" marR="0" latinLnBrk="1">
                        <a:spcBef>
                          <a:spcPts val="0"/>
                        </a:spcBef>
                        <a:spcAft>
                          <a:spcPts val="0"/>
                        </a:spcAft>
                      </a:pPr>
                      <a:r>
                        <a:rPr lang="en-US" sz="600">
                          <a:solidFill>
                            <a:srgbClr val="1F497D"/>
                          </a:solidFill>
                          <a:effectLst/>
                          <a:latin typeface="Malgun Gothic" panose="020B0503020000020004" pitchFamily="34" charset="-127"/>
                          <a:ea typeface="Calibri" panose="020F0502020204030204" pitchFamily="34" charset="0"/>
                          <a:cs typeface="Times New Roman" panose="02020603050405020304" pitchFamily="18" charset="0"/>
                        </a:rPr>
                        <a:t> </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662" marR="416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atinLnBrk="1">
                        <a:spcBef>
                          <a:spcPts val="0"/>
                        </a:spcBef>
                        <a:spcAft>
                          <a:spcPts val="0"/>
                        </a:spcAft>
                      </a:pPr>
                      <a:r>
                        <a:rPr lang="en-US" sz="600">
                          <a:solidFill>
                            <a:srgbClr val="1F497D"/>
                          </a:solidFill>
                          <a:effectLst/>
                          <a:latin typeface="Malgun Gothic" panose="020B0503020000020004" pitchFamily="34" charset="-127"/>
                          <a:ea typeface="Calibri" panose="020F0502020204030204" pitchFamily="34" charset="0"/>
                          <a:cs typeface="Times New Roman" panose="02020603050405020304" pitchFamily="18" charset="0"/>
                        </a:rPr>
                        <a:t>PIN direct connection: connection between two PIN elements, including relay by other PIN element with Gateway Capability, without any 3GPP RAN or core network entity in the middle.</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p>
                      <a:pPr marL="0" marR="0" latinLnBrk="1">
                        <a:spcBef>
                          <a:spcPts val="0"/>
                        </a:spcBef>
                        <a:spcAft>
                          <a:spcPts val="0"/>
                        </a:spcAft>
                      </a:pPr>
                      <a:r>
                        <a:rPr lang="en-US" sz="600">
                          <a:solidFill>
                            <a:srgbClr val="1F497D"/>
                          </a:solidFill>
                          <a:effectLst/>
                          <a:latin typeface="Malgun Gothic" panose="020B0503020000020004" pitchFamily="34" charset="-127"/>
                          <a:ea typeface="Calibri" panose="020F0502020204030204" pitchFamily="34" charset="0"/>
                          <a:cs typeface="Times New Roman" panose="02020603050405020304" pitchFamily="18" charset="0"/>
                        </a:rPr>
                        <a:t> </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662" marR="416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4545176"/>
                  </a:ext>
                </a:extLst>
              </a:tr>
              <a:tr h="1120238">
                <a:tc>
                  <a:txBody>
                    <a:bodyPr/>
                    <a:lstStyle/>
                    <a:p>
                      <a:pPr marL="0" marR="0">
                        <a:spcBef>
                          <a:spcPts val="0"/>
                        </a:spcBef>
                        <a:spcAft>
                          <a:spcPts val="0"/>
                        </a:spcAft>
                      </a:pPr>
                      <a:r>
                        <a:rPr lang="en-US" sz="700">
                          <a:effectLst/>
                          <a:latin typeface="Calibri" panose="020F0502020204030204" pitchFamily="34" charset="0"/>
                          <a:ea typeface="Calibri" panose="020F0502020204030204" pitchFamily="34" charset="0"/>
                          <a:cs typeface="Times New Roman" panose="02020603050405020304" pitchFamily="18" charset="0"/>
                        </a:rPr>
                        <a:t> </a:t>
                      </a:r>
                    </a:p>
                  </a:txBody>
                  <a:tcPr marL="41662" marR="416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effectLst/>
                          <a:latin typeface="Calibri" panose="020F0502020204030204" pitchFamily="34" charset="0"/>
                          <a:ea typeface="Calibri" panose="020F0502020204030204" pitchFamily="34" charset="0"/>
                          <a:cs typeface="Times New Roman" panose="02020603050405020304" pitchFamily="18" charset="0"/>
                        </a:rPr>
                        <a:t>Proliferation of terms.  New aspects are:</a:t>
                      </a:r>
                    </a:p>
                    <a:p>
                      <a:pPr marL="0" marR="0">
                        <a:spcBef>
                          <a:spcPts val="0"/>
                        </a:spcBef>
                        <a:spcAft>
                          <a:spcPts val="0"/>
                        </a:spcAft>
                      </a:pPr>
                      <a:r>
                        <a:rPr lang="en-US" sz="700">
                          <a:effectLst/>
                          <a:latin typeface="Calibri" panose="020F0502020204030204" pitchFamily="34" charset="0"/>
                          <a:ea typeface="Calibri" panose="020F0502020204030204" pitchFamily="34" charset="0"/>
                          <a:cs typeface="Times New Roman" panose="02020603050405020304" pitchFamily="18" charset="0"/>
                        </a:rPr>
                        <a:t>Inter PIN communications</a:t>
                      </a:r>
                    </a:p>
                    <a:p>
                      <a:pPr marL="0" marR="0">
                        <a:spcBef>
                          <a:spcPts val="0"/>
                        </a:spcBef>
                        <a:spcAft>
                          <a:spcPts val="0"/>
                        </a:spcAft>
                      </a:pPr>
                      <a:r>
                        <a:rPr lang="en-US" sz="700">
                          <a:effectLst/>
                          <a:latin typeface="Calibri" panose="020F0502020204030204" pitchFamily="34" charset="0"/>
                          <a:ea typeface="Calibri" panose="020F0502020204030204" pitchFamily="34" charset="0"/>
                          <a:cs typeface="Times New Roman" panose="02020603050405020304" pitchFamily="18" charset="0"/>
                        </a:rPr>
                        <a:t>PIN External communications would seem be covered by already existing 3GPP term </a:t>
                      </a:r>
                      <a:r>
                        <a:rPr lang="en-US" sz="700" b="1">
                          <a:effectLst/>
                          <a:latin typeface="Calibri" panose="020F0502020204030204" pitchFamily="34" charset="0"/>
                          <a:ea typeface="Calibri" panose="020F0502020204030204" pitchFamily="34" charset="0"/>
                          <a:cs typeface="Times New Roman" panose="02020603050405020304" pitchFamily="18" charset="0"/>
                        </a:rPr>
                        <a:t>direct network connection</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700">
                          <a:effectLst/>
                          <a:latin typeface="Calibri" panose="020F0502020204030204" pitchFamily="34" charset="0"/>
                          <a:ea typeface="Calibri" panose="020F0502020204030204" pitchFamily="34" charset="0"/>
                          <a:cs typeface="Times New Roman" panose="02020603050405020304" pitchFamily="18" charset="0"/>
                        </a:rPr>
                        <a:t> </a:t>
                      </a:r>
                    </a:p>
                  </a:txBody>
                  <a:tcPr marL="41662" marR="416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a:effectLst/>
                          <a:latin typeface="Calibri" panose="020F0502020204030204" pitchFamily="34" charset="0"/>
                          <a:ea typeface="Calibri" panose="020F0502020204030204" pitchFamily="34" charset="0"/>
                          <a:cs typeface="Times New Roman" panose="02020603050405020304" pitchFamily="18" charset="0"/>
                        </a:rPr>
                        <a:t>Takes relay aspect from the NOTE and adds into the term.</a:t>
                      </a:r>
                    </a:p>
                  </a:txBody>
                  <a:tcPr marL="41662" marR="416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700" dirty="0">
                          <a:effectLst/>
                          <a:latin typeface="Calibri" panose="020F0502020204030204" pitchFamily="34" charset="0"/>
                          <a:ea typeface="Calibri" panose="020F0502020204030204" pitchFamily="34" charset="0"/>
                          <a:cs typeface="Times New Roman" panose="02020603050405020304" pitchFamily="18" charset="0"/>
                        </a:rPr>
                        <a:t>Adds gateway into the term</a:t>
                      </a:r>
                    </a:p>
                  </a:txBody>
                  <a:tcPr marL="41662" marR="416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9973352"/>
                  </a:ext>
                </a:extLst>
              </a:tr>
            </a:tbl>
          </a:graphicData>
        </a:graphic>
      </p:graphicFrame>
      <p:sp>
        <p:nvSpPr>
          <p:cNvPr id="5" name="TextBox 4"/>
          <p:cNvSpPr txBox="1"/>
          <p:nvPr/>
        </p:nvSpPr>
        <p:spPr>
          <a:xfrm>
            <a:off x="5615797" y="1773954"/>
            <a:ext cx="6427814" cy="3970318"/>
          </a:xfrm>
          <a:prstGeom prst="rect">
            <a:avLst/>
          </a:prstGeom>
          <a:noFill/>
        </p:spPr>
        <p:txBody>
          <a:bodyPr wrap="square" rtlCol="0">
            <a:spAutoFit/>
          </a:bodyPr>
          <a:lstStyle/>
          <a:p>
            <a:r>
              <a:rPr lang="en-US" dirty="0"/>
              <a:t>Questions</a:t>
            </a:r>
          </a:p>
          <a:p>
            <a:pPr marL="342900" indent="-342900">
              <a:buFont typeface="+mj-lt"/>
              <a:buAutoNum type="arabicPeriod"/>
            </a:pPr>
            <a:r>
              <a:rPr lang="en-US" dirty="0"/>
              <a:t>Do we need to add gateway into the term?</a:t>
            </a:r>
          </a:p>
          <a:p>
            <a:pPr marL="342900" indent="-342900">
              <a:buFont typeface="+mj-lt"/>
              <a:buAutoNum type="arabicPeriod"/>
            </a:pPr>
            <a:r>
              <a:rPr lang="en-US" dirty="0"/>
              <a:t>Should we have a single term that covers when a relay and no relay is in “intra PIN communications”? If single term is ok should we mention relay in a NOTE (existing TR </a:t>
            </a:r>
            <a:r>
              <a:rPr lang="en-US" dirty="0" err="1"/>
              <a:t>def</a:t>
            </a:r>
            <a:r>
              <a:rPr lang="en-US" dirty="0"/>
              <a:t>) or as part of the term?</a:t>
            </a:r>
          </a:p>
          <a:p>
            <a:pPr marL="342900" indent="-342900">
              <a:buFont typeface="+mj-lt"/>
              <a:buAutoNum type="arabicPeriod"/>
            </a:pPr>
            <a:r>
              <a:rPr lang="en-US" dirty="0"/>
              <a:t>Should we have a term for every possible or some communications of communications e.g. inter PIN, intra PIN (direct or via relay</a:t>
            </a:r>
            <a:r>
              <a:rPr lang="en-US" dirty="0" smtClean="0"/>
              <a:t>)?</a:t>
            </a:r>
          </a:p>
          <a:p>
            <a:endParaRPr lang="en-US" dirty="0"/>
          </a:p>
          <a:p>
            <a:r>
              <a:rPr lang="en-US" dirty="0"/>
              <a:t>ONLINE RESULT</a:t>
            </a:r>
          </a:p>
          <a:p>
            <a:r>
              <a:rPr lang="en-US" b="1" u="sng" dirty="0">
                <a:solidFill>
                  <a:srgbClr val="FF0000"/>
                </a:solidFill>
              </a:rPr>
              <a:t>HERE IS WHAT WE DRAFTED ONLINE</a:t>
            </a:r>
          </a:p>
          <a:p>
            <a:endParaRPr lang="en-US" dirty="0"/>
          </a:p>
          <a:p>
            <a:endParaRPr lang="en-US" dirty="0"/>
          </a:p>
        </p:txBody>
      </p:sp>
    </p:spTree>
    <p:extLst>
      <p:ext uri="{BB962C8B-B14F-4D97-AF65-F5344CB8AC3E}">
        <p14:creationId xmlns:p14="http://schemas.microsoft.com/office/powerpoint/2010/main" val="3182151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Backup</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2590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1">
            <a:extLst>
              <a:ext uri="{FF2B5EF4-FFF2-40B4-BE49-F238E27FC236}">
                <a16:creationId xmlns:a16="http://schemas.microsoft.com/office/drawing/2014/main" id="{2B6443ED-5A02-47E0-8478-A085F0C109E3}"/>
              </a:ext>
            </a:extLst>
          </p:cNvPr>
          <p:cNvSpPr/>
          <p:nvPr/>
        </p:nvSpPr>
        <p:spPr>
          <a:xfrm>
            <a:off x="80659" y="119034"/>
            <a:ext cx="2893513" cy="184132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5G </a:t>
            </a:r>
            <a:r>
              <a:rPr lang="en-US" dirty="0" smtClean="0"/>
              <a:t>Core Network</a:t>
            </a:r>
            <a:endParaRPr lang="en-US" dirty="0"/>
          </a:p>
        </p:txBody>
      </p:sp>
      <p:sp>
        <p:nvSpPr>
          <p:cNvPr id="74" name="Rectangle 73">
            <a:extLst>
              <a:ext uri="{FF2B5EF4-FFF2-40B4-BE49-F238E27FC236}">
                <a16:creationId xmlns:a16="http://schemas.microsoft.com/office/drawing/2014/main" id="{78763356-2C6B-4035-9BC6-6CD08D86FA95}"/>
              </a:ext>
            </a:extLst>
          </p:cNvPr>
          <p:cNvSpPr/>
          <p:nvPr/>
        </p:nvSpPr>
        <p:spPr>
          <a:xfrm>
            <a:off x="5829692" y="821832"/>
            <a:ext cx="272052" cy="543462"/>
          </a:xfrm>
          <a:prstGeom prst="rect">
            <a:avLst/>
          </a:prstGeom>
          <a:noFill/>
          <a:ln>
            <a:solidFill>
              <a:srgbClr val="7030A0"/>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BF78661B-594D-43C5-9B12-3E32F1493ABE}"/>
              </a:ext>
            </a:extLst>
          </p:cNvPr>
          <p:cNvCxnSpPr>
            <a:stCxn id="2" idx="0"/>
            <a:endCxn id="74" idx="1"/>
          </p:cNvCxnSpPr>
          <p:nvPr/>
        </p:nvCxnSpPr>
        <p:spPr>
          <a:xfrm>
            <a:off x="2971761" y="1039697"/>
            <a:ext cx="2857931" cy="53866"/>
          </a:xfrm>
          <a:prstGeom prst="line">
            <a:avLst/>
          </a:prstGeom>
          <a:ln w="19050">
            <a:solidFill>
              <a:schemeClr val="accent1"/>
            </a:solidFill>
          </a:ln>
        </p:spPr>
        <p:style>
          <a:lnRef idx="1">
            <a:schemeClr val="dk1"/>
          </a:lnRef>
          <a:fillRef idx="0">
            <a:schemeClr val="dk1"/>
          </a:fillRef>
          <a:effectRef idx="0">
            <a:schemeClr val="dk1"/>
          </a:effectRef>
          <a:fontRef idx="minor">
            <a:schemeClr val="tx1"/>
          </a:fontRef>
        </p:style>
      </p:cxnSp>
      <p:sp>
        <p:nvSpPr>
          <p:cNvPr id="78" name="TextBox 11">
            <a:extLst>
              <a:ext uri="{FF2B5EF4-FFF2-40B4-BE49-F238E27FC236}">
                <a16:creationId xmlns:a16="http://schemas.microsoft.com/office/drawing/2014/main" id="{7B55BCBE-AE13-40F1-9BC4-C33FA4E09A86}"/>
              </a:ext>
            </a:extLst>
          </p:cNvPr>
          <p:cNvSpPr txBox="1"/>
          <p:nvPr/>
        </p:nvSpPr>
        <p:spPr>
          <a:xfrm>
            <a:off x="5801857" y="515671"/>
            <a:ext cx="360996" cy="276999"/>
          </a:xfrm>
          <a:prstGeom prst="rect">
            <a:avLst/>
          </a:prstGeom>
          <a:noFill/>
        </p:spPr>
        <p:txBody>
          <a:bodyPr wrap="none" rtlCol="0">
            <a:spAutoFit/>
          </a:bodyPr>
          <a:lstStyle/>
          <a:p>
            <a:r>
              <a:rPr lang="en-US" sz="1200" b="1" dirty="0" err="1" smtClean="0"/>
              <a:t>UE</a:t>
            </a:r>
            <a:endParaRPr lang="en-US" sz="1200" dirty="0"/>
          </a:p>
        </p:txBody>
      </p:sp>
      <p:pic>
        <p:nvPicPr>
          <p:cNvPr id="114" name="图片 113"/>
          <p:cNvPicPr>
            <a:picLocks noChangeAspect="1"/>
          </p:cNvPicPr>
          <p:nvPr/>
        </p:nvPicPr>
        <p:blipFill>
          <a:blip r:embed="rId2"/>
          <a:stretch>
            <a:fillRect/>
          </a:stretch>
        </p:blipFill>
        <p:spPr>
          <a:xfrm>
            <a:off x="3736720" y="379198"/>
            <a:ext cx="950761" cy="890395"/>
          </a:xfrm>
          <a:prstGeom prst="rect">
            <a:avLst/>
          </a:prstGeom>
        </p:spPr>
      </p:pic>
      <p:sp>
        <p:nvSpPr>
          <p:cNvPr id="116" name="文本框 115"/>
          <p:cNvSpPr txBox="1"/>
          <p:nvPr/>
        </p:nvSpPr>
        <p:spPr>
          <a:xfrm>
            <a:off x="3908679" y="1231842"/>
            <a:ext cx="850614" cy="369332"/>
          </a:xfrm>
          <a:prstGeom prst="rect">
            <a:avLst/>
          </a:prstGeom>
          <a:noFill/>
        </p:spPr>
        <p:txBody>
          <a:bodyPr wrap="square" rtlCol="0">
            <a:spAutoFit/>
          </a:bodyPr>
          <a:lstStyle/>
          <a:p>
            <a:r>
              <a:rPr lang="en-US" altLang="zh-CN" dirty="0" smtClean="0"/>
              <a:t>RAN</a:t>
            </a:r>
            <a:endParaRPr lang="zh-CN" altLang="en-US" dirty="0"/>
          </a:p>
        </p:txBody>
      </p:sp>
      <p:sp>
        <p:nvSpPr>
          <p:cNvPr id="117" name="TextBox 11">
            <a:extLst>
              <a:ext uri="{FF2B5EF4-FFF2-40B4-BE49-F238E27FC236}">
                <a16:creationId xmlns:a16="http://schemas.microsoft.com/office/drawing/2014/main" id="{7B55BCBE-AE13-40F1-9BC4-C33FA4E09A86}"/>
              </a:ext>
            </a:extLst>
          </p:cNvPr>
          <p:cNvSpPr txBox="1"/>
          <p:nvPr/>
        </p:nvSpPr>
        <p:spPr>
          <a:xfrm>
            <a:off x="6026497" y="2162634"/>
            <a:ext cx="360996" cy="276999"/>
          </a:xfrm>
          <a:prstGeom prst="rect">
            <a:avLst/>
          </a:prstGeom>
          <a:noFill/>
        </p:spPr>
        <p:txBody>
          <a:bodyPr wrap="none" rtlCol="0">
            <a:spAutoFit/>
          </a:bodyPr>
          <a:lstStyle/>
          <a:p>
            <a:r>
              <a:rPr lang="en-US" sz="1200" b="1" dirty="0" err="1" smtClean="0"/>
              <a:t>UE</a:t>
            </a:r>
            <a:endParaRPr lang="en-US" sz="1200" dirty="0"/>
          </a:p>
        </p:txBody>
      </p:sp>
      <p:sp>
        <p:nvSpPr>
          <p:cNvPr id="118" name="Rectangle 73">
            <a:extLst>
              <a:ext uri="{FF2B5EF4-FFF2-40B4-BE49-F238E27FC236}">
                <a16:creationId xmlns:a16="http://schemas.microsoft.com/office/drawing/2014/main" id="{78763356-2C6B-4035-9BC6-6CD08D86FA95}"/>
              </a:ext>
            </a:extLst>
          </p:cNvPr>
          <p:cNvSpPr/>
          <p:nvPr/>
        </p:nvSpPr>
        <p:spPr>
          <a:xfrm>
            <a:off x="5754445" y="2016807"/>
            <a:ext cx="272052" cy="515498"/>
          </a:xfrm>
          <a:prstGeom prst="rect">
            <a:avLst/>
          </a:prstGeom>
          <a:noFill/>
          <a:ln>
            <a:solidFill>
              <a:srgbClr val="7030A0"/>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21" name="任意多边形 120"/>
          <p:cNvSpPr/>
          <p:nvPr/>
        </p:nvSpPr>
        <p:spPr>
          <a:xfrm>
            <a:off x="2862841" y="821831"/>
            <a:ext cx="3300012" cy="1194975"/>
          </a:xfrm>
          <a:custGeom>
            <a:avLst/>
            <a:gdLst>
              <a:gd name="connsiteX0" fmla="*/ 0 w 5672521"/>
              <a:gd name="connsiteY0" fmla="*/ 0 h 1230594"/>
              <a:gd name="connsiteX1" fmla="*/ 5024927 w 5672521"/>
              <a:gd name="connsiteY1" fmla="*/ 119641 h 1230594"/>
              <a:gd name="connsiteX2" fmla="*/ 5452217 w 5672521"/>
              <a:gd name="connsiteY2" fmla="*/ 1230594 h 1230594"/>
            </a:gdLst>
            <a:ahLst/>
            <a:cxnLst>
              <a:cxn ang="0">
                <a:pos x="connsiteX0" y="connsiteY0"/>
              </a:cxn>
              <a:cxn ang="0">
                <a:pos x="connsiteX1" y="connsiteY1"/>
              </a:cxn>
              <a:cxn ang="0">
                <a:pos x="connsiteX2" y="connsiteY2"/>
              </a:cxn>
            </a:cxnLst>
            <a:rect l="l" t="t" r="r" b="b"/>
            <a:pathLst>
              <a:path w="5672521" h="1230594">
                <a:moveTo>
                  <a:pt x="0" y="0"/>
                </a:moveTo>
                <a:lnTo>
                  <a:pt x="5024927" y="119641"/>
                </a:lnTo>
                <a:cubicBezTo>
                  <a:pt x="5933630" y="324740"/>
                  <a:pt x="5692923" y="777667"/>
                  <a:pt x="5452217" y="1230594"/>
                </a:cubicBezTo>
              </a:path>
            </a:pathLst>
          </a:cu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23" name="组合 122"/>
          <p:cNvGrpSpPr/>
          <p:nvPr/>
        </p:nvGrpSpPr>
        <p:grpSpPr>
          <a:xfrm>
            <a:off x="116171" y="1987774"/>
            <a:ext cx="5821166" cy="1169551"/>
            <a:chOff x="7928071" y="2918066"/>
            <a:chExt cx="3990508" cy="1179537"/>
          </a:xfrm>
        </p:grpSpPr>
        <p:grpSp>
          <p:nvGrpSpPr>
            <p:cNvPr id="70" name="Group 35">
              <a:extLst>
                <a:ext uri="{FF2B5EF4-FFF2-40B4-BE49-F238E27FC236}">
                  <a16:creationId xmlns:a16="http://schemas.microsoft.com/office/drawing/2014/main" id="{E7726040-2022-45D4-B0F6-AED17A870284}"/>
                </a:ext>
              </a:extLst>
            </p:cNvPr>
            <p:cNvGrpSpPr/>
            <p:nvPr/>
          </p:nvGrpSpPr>
          <p:grpSpPr>
            <a:xfrm>
              <a:off x="7928071" y="2918066"/>
              <a:ext cx="3990508" cy="1179537"/>
              <a:chOff x="7394809" y="5021433"/>
              <a:chExt cx="4317592" cy="1179537"/>
            </a:xfrm>
          </p:grpSpPr>
          <p:sp>
            <p:nvSpPr>
              <p:cNvPr id="71" name="TextBox 36">
                <a:extLst>
                  <a:ext uri="{FF2B5EF4-FFF2-40B4-BE49-F238E27FC236}">
                    <a16:creationId xmlns:a16="http://schemas.microsoft.com/office/drawing/2014/main" id="{213C2E88-B96A-4342-812A-F018F96BA7CC}"/>
                  </a:ext>
                </a:extLst>
              </p:cNvPr>
              <p:cNvSpPr txBox="1"/>
              <p:nvPr/>
            </p:nvSpPr>
            <p:spPr>
              <a:xfrm>
                <a:off x="7394809" y="5021433"/>
                <a:ext cx="4317592" cy="1179537"/>
              </a:xfrm>
              <a:prstGeom prst="rect">
                <a:avLst/>
              </a:prstGeom>
              <a:noFill/>
            </p:spPr>
            <p:txBody>
              <a:bodyPr wrap="square" rtlCol="0">
                <a:spAutoFit/>
              </a:bodyPr>
              <a:lstStyle/>
              <a:p>
                <a:pPr marL="285750" indent="-285750">
                  <a:buFont typeface="Arial" panose="020B0604020202020204" pitchFamily="34" charset="0"/>
                  <a:buChar char="•"/>
                </a:pPr>
                <a:r>
                  <a:rPr lang="en-US" altLang="zh-CN" sz="1400" dirty="0" smtClean="0"/>
                  <a:t>What TS22.261 supports in description of connection</a:t>
                </a:r>
                <a:r>
                  <a:rPr lang="en-US" sz="1400" dirty="0" smtClean="0"/>
                  <a:t>:</a:t>
                </a:r>
                <a:endParaRPr lang="en-US" sz="1400" dirty="0"/>
              </a:p>
              <a:p>
                <a:r>
                  <a:rPr lang="en-US" sz="1400" dirty="0"/>
                  <a:t>Direct </a:t>
                </a:r>
                <a:r>
                  <a:rPr lang="en-US" altLang="zh-CN" sz="1400" dirty="0" smtClean="0"/>
                  <a:t>Network </a:t>
                </a:r>
                <a:r>
                  <a:rPr lang="en-US" sz="1400" dirty="0" smtClean="0"/>
                  <a:t>connection</a:t>
                </a:r>
                <a:endParaRPr lang="en-US" sz="1400" dirty="0"/>
              </a:p>
              <a:p>
                <a:r>
                  <a:rPr lang="en-US" altLang="zh-CN" sz="1400" dirty="0"/>
                  <a:t>I</a:t>
                </a:r>
                <a:r>
                  <a:rPr lang="en-US" altLang="zh-CN" sz="1400" dirty="0" smtClean="0"/>
                  <a:t>ndirect </a:t>
                </a:r>
                <a:r>
                  <a:rPr lang="en-US" altLang="zh-CN" sz="1400" dirty="0"/>
                  <a:t>Network connection</a:t>
                </a:r>
              </a:p>
              <a:p>
                <a:r>
                  <a:rPr lang="en-US" altLang="zh-CN" sz="1400" dirty="0" smtClean="0"/>
                  <a:t>Direct device connection(via </a:t>
                </a:r>
                <a:r>
                  <a:rPr lang="en-GB" altLang="zh-CN" sz="1400" dirty="0" err="1"/>
                  <a:t>3GPP</a:t>
                </a:r>
                <a:r>
                  <a:rPr lang="en-GB" altLang="zh-CN" sz="1400" dirty="0"/>
                  <a:t> or non-</a:t>
                </a:r>
                <a:r>
                  <a:rPr lang="en-GB" altLang="zh-CN" sz="1400" dirty="0" err="1"/>
                  <a:t>3GPP</a:t>
                </a:r>
                <a:r>
                  <a:rPr lang="en-GB" altLang="zh-CN" sz="1400" dirty="0"/>
                  <a:t> </a:t>
                </a:r>
                <a:r>
                  <a:rPr lang="en-GB" altLang="zh-CN" sz="1400" dirty="0" smtClean="0"/>
                  <a:t>RAT)</a:t>
                </a:r>
                <a:endParaRPr lang="en-US" altLang="zh-CN" sz="1400" dirty="0" smtClean="0"/>
              </a:p>
              <a:p>
                <a:endParaRPr lang="en-US" sz="1400" dirty="0" smtClean="0"/>
              </a:p>
            </p:txBody>
          </p:sp>
          <p:cxnSp>
            <p:nvCxnSpPr>
              <p:cNvPr id="72" name="Straight Connector 37">
                <a:extLst>
                  <a:ext uri="{FF2B5EF4-FFF2-40B4-BE49-F238E27FC236}">
                    <a16:creationId xmlns:a16="http://schemas.microsoft.com/office/drawing/2014/main" id="{91F3968F-70C4-4814-9CF5-19FBD1A40A0E}"/>
                  </a:ext>
                </a:extLst>
              </p:cNvPr>
              <p:cNvCxnSpPr>
                <a:cxnSpLocks/>
              </p:cNvCxnSpPr>
              <p:nvPr/>
            </p:nvCxnSpPr>
            <p:spPr>
              <a:xfrm flipH="1">
                <a:off x="9177862" y="5372828"/>
                <a:ext cx="375744"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3" name="Straight Connector 38">
                <a:extLst>
                  <a:ext uri="{FF2B5EF4-FFF2-40B4-BE49-F238E27FC236}">
                    <a16:creationId xmlns:a16="http://schemas.microsoft.com/office/drawing/2014/main" id="{B01507D0-069B-43E7-84B0-8B7DFABEB674}"/>
                  </a:ext>
                </a:extLst>
              </p:cNvPr>
              <p:cNvCxnSpPr>
                <a:cxnSpLocks/>
              </p:cNvCxnSpPr>
              <p:nvPr/>
            </p:nvCxnSpPr>
            <p:spPr>
              <a:xfrm flipH="1">
                <a:off x="9177862" y="5592930"/>
                <a:ext cx="408471" cy="1"/>
              </a:xfrm>
              <a:prstGeom prst="line">
                <a:avLst/>
              </a:prstGeom>
              <a:ln w="28575">
                <a:solidFill>
                  <a:srgbClr val="FF0000"/>
                </a:solidFill>
              </a:ln>
            </p:spPr>
            <p:style>
              <a:lnRef idx="1">
                <a:schemeClr val="accent2"/>
              </a:lnRef>
              <a:fillRef idx="0">
                <a:schemeClr val="accent2"/>
              </a:fillRef>
              <a:effectRef idx="0">
                <a:schemeClr val="accent2"/>
              </a:effectRef>
              <a:fontRef idx="minor">
                <a:schemeClr val="tx1"/>
              </a:fontRef>
            </p:style>
          </p:cxnSp>
        </p:grpSp>
        <p:cxnSp>
          <p:nvCxnSpPr>
            <p:cNvPr id="122" name="Straight Connector 38">
              <a:extLst>
                <a:ext uri="{FF2B5EF4-FFF2-40B4-BE49-F238E27FC236}">
                  <a16:creationId xmlns:a16="http://schemas.microsoft.com/office/drawing/2014/main" id="{B01507D0-069B-43E7-84B0-8B7DFABEB674}"/>
                </a:ext>
              </a:extLst>
            </p:cNvPr>
            <p:cNvCxnSpPr>
              <a:cxnSpLocks/>
            </p:cNvCxnSpPr>
            <p:nvPr/>
          </p:nvCxnSpPr>
          <p:spPr>
            <a:xfrm flipH="1">
              <a:off x="10704494" y="3679159"/>
              <a:ext cx="377527" cy="1"/>
            </a:xfrm>
            <a:prstGeom prst="line">
              <a:avLst/>
            </a:prstGeom>
            <a:ln w="28575">
              <a:solidFill>
                <a:schemeClr val="accent4"/>
              </a:solidFill>
            </a:ln>
          </p:spPr>
          <p:style>
            <a:lnRef idx="1">
              <a:schemeClr val="accent2"/>
            </a:lnRef>
            <a:fillRef idx="0">
              <a:schemeClr val="accent2"/>
            </a:fillRef>
            <a:effectRef idx="0">
              <a:schemeClr val="accent2"/>
            </a:effectRef>
            <a:fontRef idx="minor">
              <a:schemeClr val="tx1"/>
            </a:fontRef>
          </p:style>
        </p:cxnSp>
      </p:grpSp>
      <p:cxnSp>
        <p:nvCxnSpPr>
          <p:cNvPr id="124" name="Straight Connector 38">
            <a:extLst>
              <a:ext uri="{FF2B5EF4-FFF2-40B4-BE49-F238E27FC236}">
                <a16:creationId xmlns:a16="http://schemas.microsoft.com/office/drawing/2014/main" id="{B01507D0-069B-43E7-84B0-8B7DFABEB674}"/>
              </a:ext>
            </a:extLst>
          </p:cNvPr>
          <p:cNvCxnSpPr>
            <a:cxnSpLocks/>
            <a:stCxn id="74" idx="2"/>
            <a:endCxn id="118" idx="0"/>
          </p:cNvCxnSpPr>
          <p:nvPr/>
        </p:nvCxnSpPr>
        <p:spPr>
          <a:xfrm flipH="1">
            <a:off x="5890471" y="1365294"/>
            <a:ext cx="75247" cy="651513"/>
          </a:xfrm>
          <a:prstGeom prst="line">
            <a:avLst/>
          </a:prstGeom>
          <a:ln w="19050">
            <a:solidFill>
              <a:schemeClr val="accent4"/>
            </a:solidFill>
          </a:ln>
        </p:spPr>
        <p:style>
          <a:lnRef idx="1">
            <a:schemeClr val="accent2"/>
          </a:lnRef>
          <a:fillRef idx="0">
            <a:schemeClr val="accent2"/>
          </a:fillRef>
          <a:effectRef idx="0">
            <a:schemeClr val="accent2"/>
          </a:effectRef>
          <a:fontRef idx="minor">
            <a:schemeClr val="tx1"/>
          </a:fontRef>
        </p:style>
      </p:cxnSp>
      <p:sp>
        <p:nvSpPr>
          <p:cNvPr id="127" name="Rectangle 73">
            <a:extLst>
              <a:ext uri="{FF2B5EF4-FFF2-40B4-BE49-F238E27FC236}">
                <a16:creationId xmlns:a16="http://schemas.microsoft.com/office/drawing/2014/main" id="{78763356-2C6B-4035-9BC6-6CD08D86FA95}"/>
              </a:ext>
            </a:extLst>
          </p:cNvPr>
          <p:cNvSpPr/>
          <p:nvPr/>
        </p:nvSpPr>
        <p:spPr>
          <a:xfrm>
            <a:off x="5006882" y="1558189"/>
            <a:ext cx="272052" cy="515498"/>
          </a:xfrm>
          <a:prstGeom prst="rect">
            <a:avLst/>
          </a:prstGeom>
          <a:noFill/>
          <a:ln>
            <a:solidFill>
              <a:srgbClr val="7030A0"/>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28" name="任意多边形 127"/>
          <p:cNvSpPr/>
          <p:nvPr/>
        </p:nvSpPr>
        <p:spPr>
          <a:xfrm rot="11996979">
            <a:off x="5176823" y="1099887"/>
            <a:ext cx="745708" cy="1035180"/>
          </a:xfrm>
          <a:custGeom>
            <a:avLst/>
            <a:gdLst>
              <a:gd name="connsiteX0" fmla="*/ 0 w 1159433"/>
              <a:gd name="connsiteY0" fmla="*/ 754 h 1035180"/>
              <a:gd name="connsiteX1" fmla="*/ 1153683 w 1159433"/>
              <a:gd name="connsiteY1" fmla="*/ 154578 h 1035180"/>
              <a:gd name="connsiteX2" fmla="*/ 444382 w 1159433"/>
              <a:gd name="connsiteY2" fmla="*/ 957883 h 1035180"/>
              <a:gd name="connsiteX3" fmla="*/ 435836 w 1159433"/>
              <a:gd name="connsiteY3" fmla="*/ 957883 h 1035180"/>
            </a:gdLst>
            <a:ahLst/>
            <a:cxnLst>
              <a:cxn ang="0">
                <a:pos x="connsiteX0" y="connsiteY0"/>
              </a:cxn>
              <a:cxn ang="0">
                <a:pos x="connsiteX1" y="connsiteY1"/>
              </a:cxn>
              <a:cxn ang="0">
                <a:pos x="connsiteX2" y="connsiteY2"/>
              </a:cxn>
              <a:cxn ang="0">
                <a:pos x="connsiteX3" y="connsiteY3"/>
              </a:cxn>
            </a:cxnLst>
            <a:rect l="l" t="t" r="r" b="b"/>
            <a:pathLst>
              <a:path w="1159433" h="1035180">
                <a:moveTo>
                  <a:pt x="0" y="754"/>
                </a:moveTo>
                <a:cubicBezTo>
                  <a:pt x="539809" y="-2095"/>
                  <a:pt x="1079619" y="-4943"/>
                  <a:pt x="1153683" y="154578"/>
                </a:cubicBezTo>
                <a:cubicBezTo>
                  <a:pt x="1227747" y="314099"/>
                  <a:pt x="564023" y="823999"/>
                  <a:pt x="444382" y="957883"/>
                </a:cubicBezTo>
                <a:cubicBezTo>
                  <a:pt x="324741" y="1091767"/>
                  <a:pt x="380288" y="1024825"/>
                  <a:pt x="435836" y="957883"/>
                </a:cubicBezTo>
              </a:path>
            </a:pathLst>
          </a:cu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9" name="TextBox 11">
            <a:extLst>
              <a:ext uri="{FF2B5EF4-FFF2-40B4-BE49-F238E27FC236}">
                <a16:creationId xmlns:a16="http://schemas.microsoft.com/office/drawing/2014/main" id="{7B55BCBE-AE13-40F1-9BC4-C33FA4E09A86}"/>
              </a:ext>
            </a:extLst>
          </p:cNvPr>
          <p:cNvSpPr txBox="1"/>
          <p:nvPr/>
        </p:nvSpPr>
        <p:spPr>
          <a:xfrm>
            <a:off x="4674666" y="1717584"/>
            <a:ext cx="360996" cy="276999"/>
          </a:xfrm>
          <a:prstGeom prst="rect">
            <a:avLst/>
          </a:prstGeom>
          <a:noFill/>
        </p:spPr>
        <p:txBody>
          <a:bodyPr wrap="none" rtlCol="0">
            <a:spAutoFit/>
          </a:bodyPr>
          <a:lstStyle/>
          <a:p>
            <a:r>
              <a:rPr lang="en-US" sz="1200" b="1" dirty="0" err="1" smtClean="0"/>
              <a:t>UE</a:t>
            </a:r>
            <a:endParaRPr lang="en-US" sz="1200" dirty="0"/>
          </a:p>
        </p:txBody>
      </p:sp>
      <p:sp>
        <p:nvSpPr>
          <p:cNvPr id="7" name="矩形 6"/>
          <p:cNvSpPr/>
          <p:nvPr/>
        </p:nvSpPr>
        <p:spPr>
          <a:xfrm>
            <a:off x="6366898" y="141331"/>
            <a:ext cx="5820284" cy="1015663"/>
          </a:xfrm>
          <a:prstGeom prst="rect">
            <a:avLst/>
          </a:prstGeom>
        </p:spPr>
        <p:txBody>
          <a:bodyPr wrap="square">
            <a:spAutoFit/>
          </a:bodyPr>
          <a:lstStyle/>
          <a:p>
            <a:pPr marL="285750" indent="-285750">
              <a:buFont typeface="Arial" panose="020B0604020202020204" pitchFamily="34" charset="0"/>
              <a:buChar char="•"/>
            </a:pPr>
            <a:r>
              <a:rPr lang="en-GB" altLang="zh-CN" sz="1200" dirty="0" smtClean="0">
                <a:ea typeface="宋体" panose="02010600030101010101" pitchFamily="2" charset="-122"/>
              </a:rPr>
              <a:t>Definitions in TS22.261, UE also covers </a:t>
            </a:r>
            <a:r>
              <a:rPr lang="en-GB" altLang="zh-CN" sz="1200" dirty="0" err="1" smtClean="0">
                <a:ea typeface="宋体" panose="02010600030101010101" pitchFamily="2" charset="-122"/>
              </a:rPr>
              <a:t>IoT</a:t>
            </a:r>
            <a:r>
              <a:rPr lang="en-GB" altLang="zh-CN" sz="1200" dirty="0" smtClean="0">
                <a:ea typeface="宋体" panose="02010600030101010101" pitchFamily="2" charset="-122"/>
              </a:rPr>
              <a:t> device</a:t>
            </a:r>
          </a:p>
          <a:p>
            <a:r>
              <a:rPr lang="en-GB" altLang="zh-CN" sz="1200" b="1" dirty="0" smtClean="0">
                <a:ea typeface="宋体" panose="02010600030101010101" pitchFamily="2" charset="-122"/>
              </a:rPr>
              <a:t>User </a:t>
            </a:r>
            <a:r>
              <a:rPr lang="en-GB" altLang="zh-CN" sz="1200" b="1" dirty="0">
                <a:ea typeface="宋体" panose="02010600030101010101" pitchFamily="2" charset="-122"/>
              </a:rPr>
              <a:t>Equipment:</a:t>
            </a:r>
            <a:r>
              <a:rPr lang="en-GB" altLang="zh-CN" sz="1200" dirty="0">
                <a:ea typeface="宋体" panose="02010600030101010101" pitchFamily="2" charset="-122"/>
              </a:rPr>
              <a:t> An equipment that allows a user access to network services via </a:t>
            </a:r>
            <a:r>
              <a:rPr lang="en-GB" altLang="zh-CN" sz="1200" dirty="0" err="1">
                <a:ea typeface="宋体" panose="02010600030101010101" pitchFamily="2" charset="-122"/>
              </a:rPr>
              <a:t>3GPP</a:t>
            </a:r>
            <a:r>
              <a:rPr lang="en-GB" altLang="zh-CN" sz="1200" dirty="0">
                <a:ea typeface="宋体" panose="02010600030101010101" pitchFamily="2" charset="-122"/>
              </a:rPr>
              <a:t> and/or non-</a:t>
            </a:r>
            <a:r>
              <a:rPr lang="en-GB" altLang="zh-CN" sz="1200" dirty="0" err="1">
                <a:ea typeface="宋体" panose="02010600030101010101" pitchFamily="2" charset="-122"/>
              </a:rPr>
              <a:t>3GPP</a:t>
            </a:r>
            <a:r>
              <a:rPr lang="en-GB" altLang="zh-CN" sz="1200" dirty="0">
                <a:ea typeface="宋体" panose="02010600030101010101" pitchFamily="2" charset="-122"/>
              </a:rPr>
              <a:t> accesses</a:t>
            </a:r>
            <a:r>
              <a:rPr lang="en-GB" altLang="zh-CN" sz="1200" dirty="0" smtClean="0">
                <a:ea typeface="宋体" panose="02010600030101010101" pitchFamily="2" charset="-122"/>
              </a:rPr>
              <a:t>.</a:t>
            </a:r>
          </a:p>
          <a:p>
            <a:r>
              <a:rPr lang="en-GB" altLang="zh-CN" sz="1200" b="1" dirty="0" err="1">
                <a:ea typeface="宋体" panose="02010600030101010101" pitchFamily="2" charset="-122"/>
              </a:rPr>
              <a:t>IoT</a:t>
            </a:r>
            <a:r>
              <a:rPr lang="en-GB" altLang="zh-CN" sz="1200" b="1" dirty="0">
                <a:ea typeface="宋体" panose="02010600030101010101" pitchFamily="2" charset="-122"/>
              </a:rPr>
              <a:t> device:</a:t>
            </a:r>
            <a:r>
              <a:rPr lang="en-GB" altLang="zh-CN" sz="1200" dirty="0">
                <a:ea typeface="宋体" panose="02010600030101010101" pitchFamily="2" charset="-122"/>
              </a:rPr>
              <a:t> </a:t>
            </a:r>
            <a:r>
              <a:rPr lang="en-GB" altLang="zh-CN" sz="1200" dirty="0">
                <a:solidFill>
                  <a:srgbClr val="FF0000"/>
                </a:solidFill>
                <a:ea typeface="宋体" panose="02010600030101010101" pitchFamily="2" charset="-122"/>
              </a:rPr>
              <a:t>a type of </a:t>
            </a:r>
            <a:r>
              <a:rPr lang="en-GB" altLang="zh-CN" sz="1200" dirty="0" err="1">
                <a:solidFill>
                  <a:srgbClr val="FF0000"/>
                </a:solidFill>
                <a:ea typeface="宋体" panose="02010600030101010101" pitchFamily="2" charset="-122"/>
              </a:rPr>
              <a:t>UE</a:t>
            </a:r>
            <a:r>
              <a:rPr lang="en-GB" altLang="zh-CN" sz="1200" dirty="0">
                <a:solidFill>
                  <a:srgbClr val="FF0000"/>
                </a:solidFill>
                <a:ea typeface="宋体" panose="02010600030101010101" pitchFamily="2" charset="-122"/>
              </a:rPr>
              <a:t> </a:t>
            </a:r>
            <a:r>
              <a:rPr lang="en-GB" altLang="zh-CN" sz="1200" dirty="0">
                <a:ea typeface="宋体" panose="02010600030101010101" pitchFamily="2" charset="-122"/>
              </a:rPr>
              <a:t>which is dedicated for a set of specific use cases or services and which is allowed to make use of certain features restricted to this type of </a:t>
            </a:r>
            <a:r>
              <a:rPr lang="en-GB" altLang="zh-CN" sz="1200" dirty="0" err="1">
                <a:ea typeface="宋体" panose="02010600030101010101" pitchFamily="2" charset="-122"/>
              </a:rPr>
              <a:t>UEs</a:t>
            </a:r>
            <a:r>
              <a:rPr lang="en-GB" altLang="zh-CN" sz="1200" dirty="0" smtClean="0">
                <a:ea typeface="宋体" panose="02010600030101010101" pitchFamily="2" charset="-122"/>
              </a:rPr>
              <a:t>.</a:t>
            </a:r>
            <a:endParaRPr lang="zh-CN" altLang="zh-CN" sz="1200" dirty="0">
              <a:effectLst/>
              <a:ea typeface="宋体" panose="02010600030101010101" pitchFamily="2" charset="-122"/>
            </a:endParaRPr>
          </a:p>
        </p:txBody>
      </p:sp>
      <p:cxnSp>
        <p:nvCxnSpPr>
          <p:cNvPr id="5" name="直接连接符 4"/>
          <p:cNvCxnSpPr/>
          <p:nvPr/>
        </p:nvCxnSpPr>
        <p:spPr>
          <a:xfrm>
            <a:off x="67281" y="3011476"/>
            <a:ext cx="1201895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Cloud 16">
            <a:extLst>
              <a:ext uri="{FF2B5EF4-FFF2-40B4-BE49-F238E27FC236}">
                <a16:creationId xmlns:a16="http://schemas.microsoft.com/office/drawing/2014/main" id="{F93F615D-F055-4703-BA2F-210EAFC54D1A}"/>
              </a:ext>
            </a:extLst>
          </p:cNvPr>
          <p:cNvSpPr/>
          <p:nvPr/>
        </p:nvSpPr>
        <p:spPr>
          <a:xfrm>
            <a:off x="5051398" y="3085014"/>
            <a:ext cx="5066823" cy="3156559"/>
          </a:xfrm>
          <a:prstGeom prst="cloud">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1" name="Cloud 1">
            <a:extLst>
              <a:ext uri="{FF2B5EF4-FFF2-40B4-BE49-F238E27FC236}">
                <a16:creationId xmlns:a16="http://schemas.microsoft.com/office/drawing/2014/main" id="{2B6443ED-5A02-47E0-8478-A085F0C109E3}"/>
              </a:ext>
            </a:extLst>
          </p:cNvPr>
          <p:cNvSpPr/>
          <p:nvPr/>
        </p:nvSpPr>
        <p:spPr>
          <a:xfrm>
            <a:off x="80659" y="3235476"/>
            <a:ext cx="2893513" cy="184132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5G </a:t>
            </a:r>
            <a:r>
              <a:rPr lang="en-US" dirty="0" smtClean="0"/>
              <a:t>Core Network</a:t>
            </a:r>
            <a:endParaRPr lang="en-US" dirty="0"/>
          </a:p>
        </p:txBody>
      </p:sp>
      <p:sp>
        <p:nvSpPr>
          <p:cNvPr id="52" name="Rectangle 73">
            <a:extLst>
              <a:ext uri="{FF2B5EF4-FFF2-40B4-BE49-F238E27FC236}">
                <a16:creationId xmlns:a16="http://schemas.microsoft.com/office/drawing/2014/main" id="{78763356-2C6B-4035-9BC6-6CD08D86FA95}"/>
              </a:ext>
            </a:extLst>
          </p:cNvPr>
          <p:cNvSpPr/>
          <p:nvPr/>
        </p:nvSpPr>
        <p:spPr>
          <a:xfrm>
            <a:off x="7590127" y="3938274"/>
            <a:ext cx="272052" cy="543462"/>
          </a:xfrm>
          <a:prstGeom prst="rect">
            <a:avLst/>
          </a:prstGeom>
          <a:noFill/>
          <a:ln>
            <a:solidFill>
              <a:srgbClr val="7030A0"/>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53" name="Straight Connector 33">
            <a:extLst>
              <a:ext uri="{FF2B5EF4-FFF2-40B4-BE49-F238E27FC236}">
                <a16:creationId xmlns:a16="http://schemas.microsoft.com/office/drawing/2014/main" id="{BF78661B-594D-43C5-9B12-3E32F1493ABE}"/>
              </a:ext>
            </a:extLst>
          </p:cNvPr>
          <p:cNvCxnSpPr>
            <a:stCxn id="51" idx="0"/>
            <a:endCxn id="52" idx="1"/>
          </p:cNvCxnSpPr>
          <p:nvPr/>
        </p:nvCxnSpPr>
        <p:spPr>
          <a:xfrm>
            <a:off x="2971761" y="4156139"/>
            <a:ext cx="4618366" cy="53866"/>
          </a:xfrm>
          <a:prstGeom prst="line">
            <a:avLst/>
          </a:prstGeom>
          <a:ln w="19050">
            <a:solidFill>
              <a:schemeClr val="accent1"/>
            </a:solidFill>
          </a:ln>
        </p:spPr>
        <p:style>
          <a:lnRef idx="1">
            <a:schemeClr val="dk1"/>
          </a:lnRef>
          <a:fillRef idx="0">
            <a:schemeClr val="dk1"/>
          </a:fillRef>
          <a:effectRef idx="0">
            <a:schemeClr val="dk1"/>
          </a:effectRef>
          <a:fontRef idx="minor">
            <a:schemeClr val="tx1"/>
          </a:fontRef>
        </p:style>
      </p:cxnSp>
      <p:sp>
        <p:nvSpPr>
          <p:cNvPr id="54" name="TextBox 11">
            <a:extLst>
              <a:ext uri="{FF2B5EF4-FFF2-40B4-BE49-F238E27FC236}">
                <a16:creationId xmlns:a16="http://schemas.microsoft.com/office/drawing/2014/main" id="{7B55BCBE-AE13-40F1-9BC4-C33FA4E09A86}"/>
              </a:ext>
            </a:extLst>
          </p:cNvPr>
          <p:cNvSpPr txBox="1"/>
          <p:nvPr/>
        </p:nvSpPr>
        <p:spPr>
          <a:xfrm>
            <a:off x="7552919" y="4444433"/>
            <a:ext cx="360996" cy="276999"/>
          </a:xfrm>
          <a:prstGeom prst="rect">
            <a:avLst/>
          </a:prstGeom>
          <a:noFill/>
        </p:spPr>
        <p:txBody>
          <a:bodyPr wrap="none" rtlCol="0">
            <a:spAutoFit/>
          </a:bodyPr>
          <a:lstStyle/>
          <a:p>
            <a:r>
              <a:rPr lang="en-US" sz="1200" b="1" dirty="0" err="1" smtClean="0"/>
              <a:t>UE</a:t>
            </a:r>
            <a:endParaRPr lang="en-US" sz="1200" dirty="0"/>
          </a:p>
        </p:txBody>
      </p:sp>
      <p:pic>
        <p:nvPicPr>
          <p:cNvPr id="55" name="图片 54"/>
          <p:cNvPicPr>
            <a:picLocks noChangeAspect="1"/>
          </p:cNvPicPr>
          <p:nvPr/>
        </p:nvPicPr>
        <p:blipFill>
          <a:blip r:embed="rId2"/>
          <a:stretch>
            <a:fillRect/>
          </a:stretch>
        </p:blipFill>
        <p:spPr>
          <a:xfrm>
            <a:off x="3736720" y="3495640"/>
            <a:ext cx="950761" cy="890395"/>
          </a:xfrm>
          <a:prstGeom prst="rect">
            <a:avLst/>
          </a:prstGeom>
        </p:spPr>
      </p:pic>
      <p:sp>
        <p:nvSpPr>
          <p:cNvPr id="56" name="文本框 55"/>
          <p:cNvSpPr txBox="1"/>
          <p:nvPr/>
        </p:nvSpPr>
        <p:spPr>
          <a:xfrm>
            <a:off x="3908679" y="4348284"/>
            <a:ext cx="850614" cy="369332"/>
          </a:xfrm>
          <a:prstGeom prst="rect">
            <a:avLst/>
          </a:prstGeom>
          <a:noFill/>
        </p:spPr>
        <p:txBody>
          <a:bodyPr wrap="square" rtlCol="0">
            <a:spAutoFit/>
          </a:bodyPr>
          <a:lstStyle/>
          <a:p>
            <a:r>
              <a:rPr lang="en-US" altLang="zh-CN" dirty="0" smtClean="0"/>
              <a:t>RAN</a:t>
            </a:r>
            <a:endParaRPr lang="zh-CN" altLang="en-US" dirty="0"/>
          </a:p>
        </p:txBody>
      </p:sp>
      <p:sp>
        <p:nvSpPr>
          <p:cNvPr id="57" name="TextBox 11">
            <a:extLst>
              <a:ext uri="{FF2B5EF4-FFF2-40B4-BE49-F238E27FC236}">
                <a16:creationId xmlns:a16="http://schemas.microsoft.com/office/drawing/2014/main" id="{7B55BCBE-AE13-40F1-9BC4-C33FA4E09A86}"/>
              </a:ext>
            </a:extLst>
          </p:cNvPr>
          <p:cNvSpPr txBox="1"/>
          <p:nvPr/>
        </p:nvSpPr>
        <p:spPr>
          <a:xfrm>
            <a:off x="8491336" y="3690156"/>
            <a:ext cx="893899" cy="276999"/>
          </a:xfrm>
          <a:prstGeom prst="rect">
            <a:avLst/>
          </a:prstGeom>
          <a:noFill/>
        </p:spPr>
        <p:txBody>
          <a:bodyPr wrap="none" rtlCol="0">
            <a:spAutoFit/>
          </a:bodyPr>
          <a:lstStyle/>
          <a:p>
            <a:r>
              <a:rPr lang="en-US" sz="1200" b="1" dirty="0" smtClean="0"/>
              <a:t>Remote </a:t>
            </a:r>
            <a:r>
              <a:rPr lang="en-US" sz="1200" b="1" dirty="0" err="1" smtClean="0"/>
              <a:t>UE</a:t>
            </a:r>
            <a:endParaRPr lang="en-US" sz="1200" dirty="0"/>
          </a:p>
        </p:txBody>
      </p:sp>
      <p:sp>
        <p:nvSpPr>
          <p:cNvPr id="58" name="Rectangle 73">
            <a:extLst>
              <a:ext uri="{FF2B5EF4-FFF2-40B4-BE49-F238E27FC236}">
                <a16:creationId xmlns:a16="http://schemas.microsoft.com/office/drawing/2014/main" id="{78763356-2C6B-4035-9BC6-6CD08D86FA95}"/>
              </a:ext>
            </a:extLst>
          </p:cNvPr>
          <p:cNvSpPr/>
          <p:nvPr/>
        </p:nvSpPr>
        <p:spPr>
          <a:xfrm>
            <a:off x="8768347" y="3965309"/>
            <a:ext cx="272052" cy="515498"/>
          </a:xfrm>
          <a:prstGeom prst="rect">
            <a:avLst/>
          </a:prstGeom>
          <a:noFill/>
          <a:ln>
            <a:solidFill>
              <a:srgbClr val="7030A0"/>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nvGrpSpPr>
          <p:cNvPr id="61" name="组合 60"/>
          <p:cNvGrpSpPr/>
          <p:nvPr/>
        </p:nvGrpSpPr>
        <p:grpSpPr>
          <a:xfrm>
            <a:off x="274740" y="5375726"/>
            <a:ext cx="5821166" cy="1815882"/>
            <a:chOff x="7928072" y="2919218"/>
            <a:chExt cx="3990508" cy="1831385"/>
          </a:xfrm>
        </p:grpSpPr>
        <p:grpSp>
          <p:nvGrpSpPr>
            <p:cNvPr id="62" name="Group 35">
              <a:extLst>
                <a:ext uri="{FF2B5EF4-FFF2-40B4-BE49-F238E27FC236}">
                  <a16:creationId xmlns:a16="http://schemas.microsoft.com/office/drawing/2014/main" id="{E7726040-2022-45D4-B0F6-AED17A870284}"/>
                </a:ext>
              </a:extLst>
            </p:cNvPr>
            <p:cNvGrpSpPr/>
            <p:nvPr/>
          </p:nvGrpSpPr>
          <p:grpSpPr>
            <a:xfrm>
              <a:off x="7928072" y="2919218"/>
              <a:ext cx="3990508" cy="1831385"/>
              <a:chOff x="7394810" y="5022585"/>
              <a:chExt cx="4317592" cy="1831385"/>
            </a:xfrm>
          </p:grpSpPr>
          <p:sp>
            <p:nvSpPr>
              <p:cNvPr id="64" name="TextBox 36">
                <a:extLst>
                  <a:ext uri="{FF2B5EF4-FFF2-40B4-BE49-F238E27FC236}">
                    <a16:creationId xmlns:a16="http://schemas.microsoft.com/office/drawing/2014/main" id="{213C2E88-B96A-4342-812A-F018F96BA7CC}"/>
                  </a:ext>
                </a:extLst>
              </p:cNvPr>
              <p:cNvSpPr txBox="1"/>
              <p:nvPr/>
            </p:nvSpPr>
            <p:spPr>
              <a:xfrm>
                <a:off x="7394810" y="5022585"/>
                <a:ext cx="4317592" cy="1831385"/>
              </a:xfrm>
              <a:prstGeom prst="rect">
                <a:avLst/>
              </a:prstGeom>
              <a:noFill/>
            </p:spPr>
            <p:txBody>
              <a:bodyPr wrap="square" rtlCol="0">
                <a:spAutoFit/>
              </a:bodyPr>
              <a:lstStyle/>
              <a:p>
                <a:pPr marL="285750" indent="-285750">
                  <a:buFont typeface="Arial" panose="020B0604020202020204" pitchFamily="34" charset="0"/>
                  <a:buChar char="•"/>
                </a:pPr>
                <a:r>
                  <a:rPr lang="en-US" altLang="zh-CN" sz="1400" dirty="0" smtClean="0"/>
                  <a:t>What </a:t>
                </a:r>
                <a:r>
                  <a:rPr lang="en-US" altLang="zh-CN" sz="1400" dirty="0" err="1" smtClean="0"/>
                  <a:t>TS22.261</a:t>
                </a:r>
                <a:r>
                  <a:rPr lang="en-US" altLang="zh-CN" sz="1400" dirty="0" smtClean="0"/>
                  <a:t> supports for </a:t>
                </a:r>
                <a:r>
                  <a:rPr lang="en-US" altLang="zh-CN" sz="1400" dirty="0" err="1" smtClean="0"/>
                  <a:t>5G</a:t>
                </a:r>
                <a:r>
                  <a:rPr lang="en-US" altLang="zh-CN" sz="1400" dirty="0" smtClean="0"/>
                  <a:t> LAN</a:t>
                </a:r>
                <a:r>
                  <a:rPr lang="en-US" sz="1400" dirty="0" smtClean="0"/>
                  <a:t>:</a:t>
                </a:r>
              </a:p>
              <a:p>
                <a:pPr marL="285750" indent="-285750">
                  <a:buFont typeface="Arial" panose="020B0604020202020204" pitchFamily="34" charset="0"/>
                  <a:buChar char="•"/>
                </a:pPr>
                <a:endParaRPr lang="en-US" sz="1400" dirty="0"/>
              </a:p>
              <a:p>
                <a:r>
                  <a:rPr lang="en-US" sz="1400" dirty="0"/>
                  <a:t>Direct </a:t>
                </a:r>
                <a:r>
                  <a:rPr lang="en-US" altLang="zh-CN" sz="1400" dirty="0" smtClean="0"/>
                  <a:t>Network </a:t>
                </a:r>
                <a:r>
                  <a:rPr lang="en-US" sz="1400" dirty="0" smtClean="0"/>
                  <a:t>connection</a:t>
                </a:r>
                <a:endParaRPr lang="en-US" sz="1400" dirty="0"/>
              </a:p>
              <a:p>
                <a:r>
                  <a:rPr lang="en-US" altLang="zh-CN" sz="1400" dirty="0"/>
                  <a:t>I</a:t>
                </a:r>
                <a:r>
                  <a:rPr lang="en-US" altLang="zh-CN" sz="1400" dirty="0" smtClean="0"/>
                  <a:t>ndirect </a:t>
                </a:r>
                <a:r>
                  <a:rPr lang="en-US" altLang="zh-CN" sz="1400" dirty="0"/>
                  <a:t>Network connection</a:t>
                </a:r>
              </a:p>
              <a:p>
                <a:r>
                  <a:rPr lang="en-US" altLang="zh-CN" sz="1400" dirty="0" smtClean="0"/>
                  <a:t>Private communication in </a:t>
                </a:r>
                <a:r>
                  <a:rPr lang="en-US" altLang="zh-CN" sz="1400" dirty="0" err="1"/>
                  <a:t>5G</a:t>
                </a:r>
                <a:r>
                  <a:rPr lang="en-US" altLang="zh-CN" sz="1400" dirty="0"/>
                  <a:t> LAN-</a:t>
                </a:r>
                <a:r>
                  <a:rPr lang="en-US" altLang="zh-CN" sz="1400" dirty="0" err="1"/>
                  <a:t>VN</a:t>
                </a:r>
                <a:endParaRPr lang="en-US" altLang="zh-CN" sz="1400" dirty="0"/>
              </a:p>
              <a:p>
                <a:endParaRPr lang="en-US" altLang="zh-CN" sz="1400" dirty="0"/>
              </a:p>
              <a:p>
                <a:endParaRPr lang="en-US" altLang="zh-CN" sz="1400" dirty="0" smtClean="0"/>
              </a:p>
              <a:p>
                <a:endParaRPr lang="en-US" sz="1400" dirty="0" smtClean="0"/>
              </a:p>
            </p:txBody>
          </p:sp>
          <p:cxnSp>
            <p:nvCxnSpPr>
              <p:cNvPr id="65" name="Straight Connector 37">
                <a:extLst>
                  <a:ext uri="{FF2B5EF4-FFF2-40B4-BE49-F238E27FC236}">
                    <a16:creationId xmlns:a16="http://schemas.microsoft.com/office/drawing/2014/main" id="{91F3968F-70C4-4814-9CF5-19FBD1A40A0E}"/>
                  </a:ext>
                </a:extLst>
              </p:cNvPr>
              <p:cNvCxnSpPr>
                <a:cxnSpLocks/>
              </p:cNvCxnSpPr>
              <p:nvPr/>
            </p:nvCxnSpPr>
            <p:spPr>
              <a:xfrm flipH="1">
                <a:off x="9177862" y="5625339"/>
                <a:ext cx="375744"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6" name="Straight Connector 38">
                <a:extLst>
                  <a:ext uri="{FF2B5EF4-FFF2-40B4-BE49-F238E27FC236}">
                    <a16:creationId xmlns:a16="http://schemas.microsoft.com/office/drawing/2014/main" id="{B01507D0-069B-43E7-84B0-8B7DFABEB674}"/>
                  </a:ext>
                </a:extLst>
              </p:cNvPr>
              <p:cNvCxnSpPr>
                <a:cxnSpLocks/>
              </p:cNvCxnSpPr>
              <p:nvPr/>
            </p:nvCxnSpPr>
            <p:spPr>
              <a:xfrm flipH="1">
                <a:off x="9177862" y="5856420"/>
                <a:ext cx="408471" cy="1"/>
              </a:xfrm>
              <a:prstGeom prst="line">
                <a:avLst/>
              </a:prstGeom>
              <a:ln w="28575">
                <a:solidFill>
                  <a:srgbClr val="FF0000"/>
                </a:solidFill>
              </a:ln>
            </p:spPr>
            <p:style>
              <a:lnRef idx="1">
                <a:schemeClr val="accent2"/>
              </a:lnRef>
              <a:fillRef idx="0">
                <a:schemeClr val="accent2"/>
              </a:fillRef>
              <a:effectRef idx="0">
                <a:schemeClr val="accent2"/>
              </a:effectRef>
              <a:fontRef idx="minor">
                <a:schemeClr val="tx1"/>
              </a:fontRef>
            </p:style>
          </p:cxnSp>
        </p:grpSp>
        <p:cxnSp>
          <p:nvCxnSpPr>
            <p:cNvPr id="63" name="Straight Connector 38">
              <a:extLst>
                <a:ext uri="{FF2B5EF4-FFF2-40B4-BE49-F238E27FC236}">
                  <a16:creationId xmlns:a16="http://schemas.microsoft.com/office/drawing/2014/main" id="{B01507D0-069B-43E7-84B0-8B7DFABEB674}"/>
                </a:ext>
              </a:extLst>
            </p:cNvPr>
            <p:cNvCxnSpPr>
              <a:cxnSpLocks/>
            </p:cNvCxnSpPr>
            <p:nvPr/>
          </p:nvCxnSpPr>
          <p:spPr>
            <a:xfrm flipH="1">
              <a:off x="9894861" y="3919766"/>
              <a:ext cx="377527" cy="1"/>
            </a:xfrm>
            <a:prstGeom prst="line">
              <a:avLst/>
            </a:prstGeom>
            <a:ln w="28575">
              <a:solidFill>
                <a:schemeClr val="accent4"/>
              </a:solidFill>
              <a:prstDash val="sysDash"/>
            </a:ln>
          </p:spPr>
          <p:style>
            <a:lnRef idx="1">
              <a:schemeClr val="accent2"/>
            </a:lnRef>
            <a:fillRef idx="0">
              <a:schemeClr val="accent2"/>
            </a:fillRef>
            <a:effectRef idx="0">
              <a:schemeClr val="accent2"/>
            </a:effectRef>
            <a:fontRef idx="minor">
              <a:schemeClr val="tx1"/>
            </a:fontRef>
          </p:style>
        </p:cxnSp>
      </p:grpSp>
      <p:sp>
        <p:nvSpPr>
          <p:cNvPr id="77" name="Rectangle 73">
            <a:extLst>
              <a:ext uri="{FF2B5EF4-FFF2-40B4-BE49-F238E27FC236}">
                <a16:creationId xmlns:a16="http://schemas.microsoft.com/office/drawing/2014/main" id="{78763356-2C6B-4035-9BC6-6CD08D86FA95}"/>
              </a:ext>
            </a:extLst>
          </p:cNvPr>
          <p:cNvSpPr/>
          <p:nvPr/>
        </p:nvSpPr>
        <p:spPr>
          <a:xfrm>
            <a:off x="7272537" y="4819053"/>
            <a:ext cx="272052" cy="515498"/>
          </a:xfrm>
          <a:prstGeom prst="rect">
            <a:avLst/>
          </a:prstGeom>
          <a:noFill/>
          <a:ln>
            <a:solidFill>
              <a:srgbClr val="7030A0"/>
            </a:solidFill>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79" name="TextBox 11">
            <a:extLst>
              <a:ext uri="{FF2B5EF4-FFF2-40B4-BE49-F238E27FC236}">
                <a16:creationId xmlns:a16="http://schemas.microsoft.com/office/drawing/2014/main" id="{7B55BCBE-AE13-40F1-9BC4-C33FA4E09A86}"/>
              </a:ext>
            </a:extLst>
          </p:cNvPr>
          <p:cNvSpPr txBox="1"/>
          <p:nvPr/>
        </p:nvSpPr>
        <p:spPr>
          <a:xfrm>
            <a:off x="7191923" y="5300478"/>
            <a:ext cx="360996" cy="276999"/>
          </a:xfrm>
          <a:prstGeom prst="rect">
            <a:avLst/>
          </a:prstGeom>
          <a:noFill/>
        </p:spPr>
        <p:txBody>
          <a:bodyPr wrap="none" rtlCol="0">
            <a:spAutoFit/>
          </a:bodyPr>
          <a:lstStyle/>
          <a:p>
            <a:r>
              <a:rPr lang="en-US" sz="1200" b="1" dirty="0" err="1" smtClean="0"/>
              <a:t>UE</a:t>
            </a:r>
            <a:endParaRPr lang="en-US" sz="1200" dirty="0"/>
          </a:p>
        </p:txBody>
      </p:sp>
      <p:cxnSp>
        <p:nvCxnSpPr>
          <p:cNvPr id="87" name="Straight Connector 38">
            <a:extLst>
              <a:ext uri="{FF2B5EF4-FFF2-40B4-BE49-F238E27FC236}">
                <a16:creationId xmlns:a16="http://schemas.microsoft.com/office/drawing/2014/main" id="{B01507D0-069B-43E7-84B0-8B7DFABEB674}"/>
              </a:ext>
            </a:extLst>
          </p:cNvPr>
          <p:cNvCxnSpPr>
            <a:cxnSpLocks/>
          </p:cNvCxnSpPr>
          <p:nvPr/>
        </p:nvCxnSpPr>
        <p:spPr>
          <a:xfrm flipH="1" flipV="1">
            <a:off x="2955523" y="3965309"/>
            <a:ext cx="5812824" cy="61648"/>
          </a:xfrm>
          <a:prstGeom prst="line">
            <a:avLst/>
          </a:prstGeom>
          <a:ln w="19050">
            <a:solidFill>
              <a:srgbClr val="FF0000"/>
            </a:solidFill>
          </a:ln>
        </p:spPr>
        <p:style>
          <a:lnRef idx="1">
            <a:schemeClr val="accent2"/>
          </a:lnRef>
          <a:fillRef idx="0">
            <a:schemeClr val="accent2"/>
          </a:fillRef>
          <a:effectRef idx="0">
            <a:schemeClr val="accent2"/>
          </a:effectRef>
          <a:fontRef idx="minor">
            <a:schemeClr val="tx1"/>
          </a:fontRef>
        </p:style>
      </p:cxnSp>
      <p:sp>
        <p:nvSpPr>
          <p:cNvPr id="90" name="任意多边形 89"/>
          <p:cNvSpPr/>
          <p:nvPr/>
        </p:nvSpPr>
        <p:spPr>
          <a:xfrm>
            <a:off x="2859363" y="4256080"/>
            <a:ext cx="5925714" cy="895083"/>
          </a:xfrm>
          <a:custGeom>
            <a:avLst/>
            <a:gdLst>
              <a:gd name="connsiteX0" fmla="*/ 4091966 w 4091966"/>
              <a:gd name="connsiteY0" fmla="*/ 136733 h 999858"/>
              <a:gd name="connsiteX1" fmla="*/ 75443 w 4091966"/>
              <a:gd name="connsiteY1" fmla="*/ 0 h 999858"/>
              <a:gd name="connsiteX2" fmla="*/ 1588049 w 4091966"/>
              <a:gd name="connsiteY2" fmla="*/ 222191 h 999858"/>
              <a:gd name="connsiteX3" fmla="*/ 3092108 w 4091966"/>
              <a:gd name="connsiteY3" fmla="*/ 999858 h 999858"/>
              <a:gd name="connsiteX4" fmla="*/ 3092108 w 4091966"/>
              <a:gd name="connsiteY4" fmla="*/ 999858 h 9998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91966" h="999858">
                <a:moveTo>
                  <a:pt x="4091966" y="136733"/>
                </a:moveTo>
                <a:lnTo>
                  <a:pt x="75443" y="0"/>
                </a:lnTo>
                <a:cubicBezTo>
                  <a:pt x="-341876" y="14243"/>
                  <a:pt x="1085272" y="55548"/>
                  <a:pt x="1588049" y="222191"/>
                </a:cubicBezTo>
                <a:cubicBezTo>
                  <a:pt x="2090826" y="388834"/>
                  <a:pt x="3092108" y="999858"/>
                  <a:pt x="3092108" y="999858"/>
                </a:cubicBezTo>
                <a:lnTo>
                  <a:pt x="3092108" y="999858"/>
                </a:lnTo>
              </a:path>
            </a:pathLst>
          </a:custGeom>
          <a:noFill/>
          <a:ln w="19050">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1" name="TextBox 11">
            <a:extLst>
              <a:ext uri="{FF2B5EF4-FFF2-40B4-BE49-F238E27FC236}">
                <a16:creationId xmlns:a16="http://schemas.microsoft.com/office/drawing/2014/main" id="{7B55BCBE-AE13-40F1-9BC4-C33FA4E09A86}"/>
              </a:ext>
            </a:extLst>
          </p:cNvPr>
          <p:cNvSpPr txBox="1"/>
          <p:nvPr/>
        </p:nvSpPr>
        <p:spPr>
          <a:xfrm>
            <a:off x="5914195" y="5434579"/>
            <a:ext cx="870751" cy="276999"/>
          </a:xfrm>
          <a:prstGeom prst="rect">
            <a:avLst/>
          </a:prstGeom>
          <a:noFill/>
        </p:spPr>
        <p:txBody>
          <a:bodyPr wrap="none" rtlCol="0">
            <a:spAutoFit/>
          </a:bodyPr>
          <a:lstStyle/>
          <a:p>
            <a:r>
              <a:rPr lang="en-US" sz="1200" dirty="0" err="1" smtClean="0"/>
              <a:t>5G</a:t>
            </a:r>
            <a:r>
              <a:rPr lang="en-US" sz="1200" dirty="0"/>
              <a:t> </a:t>
            </a:r>
            <a:r>
              <a:rPr lang="en-US" sz="1200" dirty="0" smtClean="0"/>
              <a:t>LAN </a:t>
            </a:r>
            <a:r>
              <a:rPr lang="en-US" sz="1200" dirty="0" err="1" smtClean="0"/>
              <a:t>VN</a:t>
            </a:r>
            <a:endParaRPr lang="en-US" sz="1200" dirty="0" smtClean="0"/>
          </a:p>
        </p:txBody>
      </p:sp>
      <p:sp>
        <p:nvSpPr>
          <p:cNvPr id="43" name="矩形 6"/>
          <p:cNvSpPr/>
          <p:nvPr/>
        </p:nvSpPr>
        <p:spPr>
          <a:xfrm>
            <a:off x="6387493" y="1245275"/>
            <a:ext cx="5820284" cy="1569660"/>
          </a:xfrm>
          <a:prstGeom prst="rect">
            <a:avLst/>
          </a:prstGeom>
        </p:spPr>
        <p:txBody>
          <a:bodyPr wrap="square">
            <a:spAutoFit/>
          </a:bodyPr>
          <a:lstStyle/>
          <a:p>
            <a:pPr marL="285750" indent="-285750">
              <a:buFont typeface="Arial" panose="020B0604020202020204" pitchFamily="34" charset="0"/>
              <a:buChar char="•"/>
            </a:pPr>
            <a:r>
              <a:rPr lang="en-GB" altLang="zh-CN" sz="1200" dirty="0" smtClean="0">
                <a:ea typeface="宋体" panose="02010600030101010101" pitchFamily="2" charset="-122"/>
              </a:rPr>
              <a:t>Definition in TR21.905: </a:t>
            </a:r>
          </a:p>
          <a:p>
            <a:r>
              <a:rPr lang="en-GB" altLang="zh-CN" sz="1200" b="1" dirty="0" smtClean="0">
                <a:ea typeface="宋体" panose="02010600030101010101" pitchFamily="2" charset="-122"/>
              </a:rPr>
              <a:t>User Equipment</a:t>
            </a:r>
            <a:r>
              <a:rPr lang="en-US" altLang="zh-CN" sz="1200" dirty="0" smtClean="0">
                <a:ea typeface="宋体" panose="02010600030101010101" pitchFamily="2" charset="-122"/>
              </a:rPr>
              <a:t> </a:t>
            </a:r>
            <a:r>
              <a:rPr lang="en-US" altLang="zh-CN" sz="1200" dirty="0">
                <a:ea typeface="宋体" panose="02010600030101010101" pitchFamily="2" charset="-122"/>
              </a:rPr>
              <a:t>(UE): Allows a user access to network services. For the purpose of 3GPP specifications the interface between the UE and the network is the radio interface. A User Equipment can be subdivided into a number of domains, the domains being separated by reference points. Currently the User Equipment is subdivided into the UICC domain and the ME Domain. The ME Domain can further be subdivided into one or more Mobile Termination (MT) and Terminal Equipment (TE) components showing the connectivity between multiple functional groups. </a:t>
            </a:r>
          </a:p>
        </p:txBody>
      </p:sp>
    </p:spTree>
    <p:extLst>
      <p:ext uri="{BB962C8B-B14F-4D97-AF65-F5344CB8AC3E}">
        <p14:creationId xmlns:p14="http://schemas.microsoft.com/office/powerpoint/2010/main" val="39370426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419</TotalTime>
  <Words>1084</Words>
  <Application>Microsoft Office PowerPoint</Application>
  <PresentationFormat>Widescreen</PresentationFormat>
  <Paragraphs>168</Paragraphs>
  <Slides>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Malgun Gothic</vt:lpstr>
      <vt:lpstr>SimSun</vt:lpstr>
      <vt:lpstr>Arial</vt:lpstr>
      <vt:lpstr>Calibri</vt:lpstr>
      <vt:lpstr>Calibri Light</vt:lpstr>
      <vt:lpstr>等线</vt:lpstr>
      <vt:lpstr>Times New Roman</vt:lpstr>
      <vt:lpstr>Office Theme</vt:lpstr>
      <vt:lpstr>[FS_PIN]s Outstanding issues (defs and req consolidation)</vt:lpstr>
      <vt:lpstr>Definition – what is a PIN?</vt:lpstr>
      <vt:lpstr>Definition – What is a PIN Gateway?</vt:lpstr>
      <vt:lpstr>PowerPoint Presentation</vt:lpstr>
      <vt:lpstr>PowerPoint Presentation</vt:lpstr>
      <vt:lpstr>PowerPoint Presentation</vt:lpstr>
      <vt:lpstr>Definition – What is PIN direct connection?</vt:lpstr>
      <vt:lpstr>Backup</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Covell, Betsy (Nokia - US/Naperville)</dc:creator>
  <cp:lastModifiedBy>admin1</cp:lastModifiedBy>
  <cp:revision>15</cp:revision>
  <dcterms:created xsi:type="dcterms:W3CDTF">2021-04-13T17:09:02Z</dcterms:created>
  <dcterms:modified xsi:type="dcterms:W3CDTF">2021-04-19T17:49:11Z</dcterms:modified>
</cp:coreProperties>
</file>