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sldIdLst>
    <p:sldId id="256" r:id="rId7"/>
    <p:sldId id="257" r:id="rId8"/>
    <p:sldId id="258"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p:scale>
          <a:sx n="52" d="100"/>
          <a:sy n="52" d="100"/>
        </p:scale>
        <p:origin x="2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vell, Betsy (Nokia - US/Naperville)" userId="3b5b6b30-fb95-4bee-92f8-707cb157b53d" providerId="ADAL" clId="{DCDC6300-F2D2-4FC5-9D46-01AA47CAF643}"/>
    <pc:docChg chg="modSld">
      <pc:chgData name="Covell, Betsy (Nokia - US/Naperville)" userId="3b5b6b30-fb95-4bee-92f8-707cb157b53d" providerId="ADAL" clId="{DCDC6300-F2D2-4FC5-9D46-01AA47CAF643}" dt="2020-11-11T22:12:30.056" v="15" actId="1076"/>
      <pc:docMkLst>
        <pc:docMk/>
      </pc:docMkLst>
      <pc:sldChg chg="addSp modSp">
        <pc:chgData name="Covell, Betsy (Nokia - US/Naperville)" userId="3b5b6b30-fb95-4bee-92f8-707cb157b53d" providerId="ADAL" clId="{DCDC6300-F2D2-4FC5-9D46-01AA47CAF643}" dt="2020-11-11T22:12:30.056" v="15" actId="1076"/>
        <pc:sldMkLst>
          <pc:docMk/>
          <pc:sldMk cId="3552448801" sldId="262"/>
        </pc:sldMkLst>
        <pc:spChg chg="add mod">
          <ac:chgData name="Covell, Betsy (Nokia - US/Naperville)" userId="3b5b6b30-fb95-4bee-92f8-707cb157b53d" providerId="ADAL" clId="{DCDC6300-F2D2-4FC5-9D46-01AA47CAF643}" dt="2020-11-11T22:12:06.953" v="10" actId="164"/>
          <ac:spMkLst>
            <pc:docMk/>
            <pc:sldMk cId="3552448801" sldId="262"/>
            <ac:spMk id="3" creationId="{E672C127-D6F1-4B88-A62E-C48CAF3749FD}"/>
          </ac:spMkLst>
        </pc:spChg>
        <pc:spChg chg="add mod">
          <ac:chgData name="Covell, Betsy (Nokia - US/Naperville)" userId="3b5b6b30-fb95-4bee-92f8-707cb157b53d" providerId="ADAL" clId="{DCDC6300-F2D2-4FC5-9D46-01AA47CAF643}" dt="2020-11-11T22:12:06.953" v="10" actId="164"/>
          <ac:spMkLst>
            <pc:docMk/>
            <pc:sldMk cId="3552448801" sldId="262"/>
            <ac:spMk id="5" creationId="{FED040E9-32C9-4632-A13D-0B52BB04BD55}"/>
          </ac:spMkLst>
        </pc:spChg>
        <pc:grpChg chg="add mod">
          <ac:chgData name="Covell, Betsy (Nokia - US/Naperville)" userId="3b5b6b30-fb95-4bee-92f8-707cb157b53d" providerId="ADAL" clId="{DCDC6300-F2D2-4FC5-9D46-01AA47CAF643}" dt="2020-11-11T22:12:13.686" v="11" actId="1076"/>
          <ac:grpSpMkLst>
            <pc:docMk/>
            <pc:sldMk cId="3552448801" sldId="262"/>
            <ac:grpSpMk id="7" creationId="{2463421A-B6D4-412D-8A7F-2B4497BEEFBF}"/>
          </ac:grpSpMkLst>
        </pc:grpChg>
        <pc:grpChg chg="add mod">
          <ac:chgData name="Covell, Betsy (Nokia - US/Naperville)" userId="3b5b6b30-fb95-4bee-92f8-707cb157b53d" providerId="ADAL" clId="{DCDC6300-F2D2-4FC5-9D46-01AA47CAF643}" dt="2020-11-11T22:12:20.227" v="13" actId="1076"/>
          <ac:grpSpMkLst>
            <pc:docMk/>
            <pc:sldMk cId="3552448801" sldId="262"/>
            <ac:grpSpMk id="28" creationId="{0D66AF1A-A51D-48BC-B787-C0945E5F747D}"/>
          </ac:grpSpMkLst>
        </pc:grpChg>
        <pc:grpChg chg="add mod">
          <ac:chgData name="Covell, Betsy (Nokia - US/Naperville)" userId="3b5b6b30-fb95-4bee-92f8-707cb157b53d" providerId="ADAL" clId="{DCDC6300-F2D2-4FC5-9D46-01AA47CAF643}" dt="2020-11-11T22:12:30.056" v="15" actId="1076"/>
          <ac:grpSpMkLst>
            <pc:docMk/>
            <pc:sldMk cId="3552448801" sldId="262"/>
            <ac:grpSpMk id="34" creationId="{2C6F398B-35E8-4C45-9A43-C90180514648}"/>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397F4-A6C0-464C-8001-0872FB267F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2A41F1-46F1-40A7-B032-8C3B1C856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28AC73-BC95-4A0F-A255-1C52A7EE2D15}"/>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BA8B3BA9-1D36-423C-892F-B3823EAF75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B62F25-814F-4D10-8723-13A5CFEC2328}"/>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48678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F891-3338-4391-AB06-45C306993F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12D2FE-C74C-4F1C-B793-E93B28E46E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9CB283-FDDF-4338-8031-126DD8B79900}"/>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D27D7420-2761-4C11-874D-ABEB19B96D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198E89-EB86-4786-8A51-5FB3FDBAF26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37017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C236D7-AA06-433D-9843-62D75159A7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01719E-43D3-487D-891C-4286EE7462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FD446A-3CCD-4C43-BEED-AEBB7ADC9D9A}"/>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52853C1C-4C9E-477F-B722-A47244D231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99A4FA-1431-4EB1-94F2-CC3FC8C8EC5B}"/>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93089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2E4-E42E-4896-9991-C5B6967993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756CCC-E052-472F-8EA1-3455EC733B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2AA216-DB13-4CD3-AE0E-17D2FEC3BE57}"/>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503E42C6-6F22-4F38-80C6-51C5CFA125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362EC0-7312-4804-90E8-7032595DD31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85709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157A3-AA83-4346-8F5F-4C63956CC4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BC3A6E-D03D-47D3-B5BB-026B7AC918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95F27-09DD-468B-8DD8-E614F16503D5}"/>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AD38BE4C-A679-4CC1-A21C-A36490AE8E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2B0169-D459-450F-89E3-224913D4643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9396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0BCC-896C-4CE9-AEE5-108B23FDD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45F1FC-BA59-45A8-B1C5-9F0DAF55D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09831-AC26-4211-82AF-D9901BF77C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213708E-F58A-44C6-A033-D01C44FB42E2}"/>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51DE40AF-8B1A-45A5-A80E-C4289FCE11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2C81F3-966A-4C2C-A5A5-BD97D87009E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86772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6E0AC-F8A2-41B1-87E5-DDA4B240E2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CF46A4-D8E8-4834-8630-CA34C2FD03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21C729-3702-49FF-9BEF-C576FBEE0B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94B2A6-29B7-4D4E-9316-BDFF8D2C5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BED4E8-5D53-4814-8EA6-2335C61605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27557C1-2011-464D-8C9D-B1EC19CC077E}"/>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8" name="Footer Placeholder 7">
            <a:extLst>
              <a:ext uri="{FF2B5EF4-FFF2-40B4-BE49-F238E27FC236}">
                <a16:creationId xmlns:a16="http://schemas.microsoft.com/office/drawing/2014/main" id="{97D62CEE-E8AA-4BA1-B8CE-523CF3521F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5143873-D455-489F-BF33-CDCC14E83065}"/>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421743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453C0-D970-40E2-95B7-635042347A3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248379-0117-4027-987D-E334C5B278ED}"/>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4" name="Footer Placeholder 3">
            <a:extLst>
              <a:ext uri="{FF2B5EF4-FFF2-40B4-BE49-F238E27FC236}">
                <a16:creationId xmlns:a16="http://schemas.microsoft.com/office/drawing/2014/main" id="{5C41F946-3A1D-4464-A18D-982652AF27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34EC71A-4CB3-49B2-AA05-A62D3D8F6ED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16973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BF1238-485C-4BBC-A1F2-AB37221C64A1}"/>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3" name="Footer Placeholder 2">
            <a:extLst>
              <a:ext uri="{FF2B5EF4-FFF2-40B4-BE49-F238E27FC236}">
                <a16:creationId xmlns:a16="http://schemas.microsoft.com/office/drawing/2014/main" id="{C983C73C-1DD2-4FAF-8EF7-7EC8C488D4B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6D9103-2E35-472A-A7CC-5010F24F00B7}"/>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72109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C84C9-EB52-4917-9052-9FE1146AE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818ABC-0723-400B-A6E8-C12E518D35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860468-5290-469B-ABEF-6DA5BAB1B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07B9EF-C5C7-4EBB-B373-A1E70D998F46}"/>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0CE13864-BA23-4FA4-99E1-E2C40E3158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4A31CB-C277-43EE-B8EB-BDC38EAE7D03}"/>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21022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E355D-70D8-4D07-960D-75357598E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ABE264D-5C53-4E71-A05E-5FC3A1EBB9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050728-5C9C-4AC7-B1DD-CADED3671A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D293A-9224-46E0-BF23-C59715D56DB6}"/>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7FA2BFFF-B141-4835-B686-649186C5B5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429FB6-5DBC-4759-A48D-0451D050423C}"/>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257871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993242-8916-4945-81A2-2C8AF5C59B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A41C97-5EA7-4BB6-91C9-78BE0E5625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FBB294-A843-402E-AC44-FDC1909935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95537867-999D-48CA-A162-420FFB5A9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193E5-8D25-4E12-9A5F-F91A2E5DCC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E530-D1D3-4E95-B789-FF1D4F9A4C5B}" type="slidenum">
              <a:rPr lang="en-GB" smtClean="0"/>
              <a:t>‹#›</a:t>
            </a:fld>
            <a:endParaRPr lang="en-GB"/>
          </a:p>
        </p:txBody>
      </p:sp>
    </p:spTree>
    <p:extLst>
      <p:ext uri="{BB962C8B-B14F-4D97-AF65-F5344CB8AC3E}">
        <p14:creationId xmlns:p14="http://schemas.microsoft.com/office/powerpoint/2010/main" val="1547251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1_Serv/TSGS1_92_Electronic_Meeting/Docs/S1-204173.zip" TargetMode="External"/><Relationship Id="rId2" Type="http://schemas.openxmlformats.org/officeDocument/2006/relationships/hyperlink" Target="https://www.3gpp.org/ftp/tsg_sa/WG1_Serv/TSGS1_92_Electronic_Meeting/Docs/S1-204081.zip" TargetMode="External"/><Relationship Id="rId1" Type="http://schemas.openxmlformats.org/officeDocument/2006/relationships/slideLayout" Target="../slideLayouts/slideLayout2.xml"/><Relationship Id="rId5" Type="http://schemas.openxmlformats.org/officeDocument/2006/relationships/hyperlink" Target="https://www.3gpp.org/ftp/tsg_sa/WG1_Serv/TSGS1_92_Electronic_Meeting/Docs/S1-204269.zip" TargetMode="External"/><Relationship Id="rId4" Type="http://schemas.openxmlformats.org/officeDocument/2006/relationships/hyperlink" Target="https://www.3gpp.org/ftp/tsg_sa/WG1_Serv/TSGS1_92_Electronic_Meeting/Docs/S1-204268.z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7F110-0C83-4FED-BA54-BBCC074AE900}"/>
              </a:ext>
            </a:extLst>
          </p:cNvPr>
          <p:cNvSpPr>
            <a:spLocks noGrp="1"/>
          </p:cNvSpPr>
          <p:nvPr>
            <p:ph type="ctrTitle"/>
          </p:nvPr>
        </p:nvSpPr>
        <p:spPr/>
        <p:txBody>
          <a:bodyPr/>
          <a:lstStyle/>
          <a:p>
            <a:r>
              <a:rPr lang="nl-NL" dirty="0"/>
              <a:t>Resident </a:t>
            </a:r>
            <a:r>
              <a:rPr lang="nl-NL" dirty="0" err="1"/>
              <a:t>Terminology</a:t>
            </a:r>
            <a:endParaRPr lang="en-GB" dirty="0"/>
          </a:p>
        </p:txBody>
      </p:sp>
      <p:sp>
        <p:nvSpPr>
          <p:cNvPr id="3" name="Subtitle 2">
            <a:extLst>
              <a:ext uri="{FF2B5EF4-FFF2-40B4-BE49-F238E27FC236}">
                <a16:creationId xmlns:a16="http://schemas.microsoft.com/office/drawing/2014/main" id="{80F85D4C-0742-4FF3-A638-DD2391734746}"/>
              </a:ext>
            </a:extLst>
          </p:cNvPr>
          <p:cNvSpPr>
            <a:spLocks noGrp="1"/>
          </p:cNvSpPr>
          <p:nvPr>
            <p:ph type="subTitle" idx="1"/>
          </p:nvPr>
        </p:nvSpPr>
        <p:spPr/>
        <p:txBody>
          <a:bodyPr/>
          <a:lstStyle/>
          <a:p>
            <a:r>
              <a:rPr lang="nl-NL" dirty="0" err="1"/>
              <a:t>Discussion</a:t>
            </a:r>
            <a:r>
              <a:rPr lang="nl-NL" dirty="0"/>
              <a:t> </a:t>
            </a:r>
            <a:r>
              <a:rPr lang="nl-NL" dirty="0" err="1"/>
              <a:t>for</a:t>
            </a:r>
            <a:r>
              <a:rPr lang="nl-NL" dirty="0"/>
              <a:t> CC</a:t>
            </a:r>
          </a:p>
          <a:p>
            <a:r>
              <a:rPr lang="nl-NL" dirty="0"/>
              <a:t>Toon Norp, </a:t>
            </a:r>
            <a:r>
              <a:rPr lang="nl-NL" dirty="0" err="1"/>
              <a:t>FS_Resident</a:t>
            </a:r>
            <a:r>
              <a:rPr lang="nl-NL" dirty="0"/>
              <a:t> Rapporteur</a:t>
            </a:r>
            <a:endParaRPr lang="en-GB" dirty="0"/>
          </a:p>
        </p:txBody>
      </p:sp>
      <p:sp>
        <p:nvSpPr>
          <p:cNvPr id="4" name="TextBox 3">
            <a:extLst>
              <a:ext uri="{FF2B5EF4-FFF2-40B4-BE49-F238E27FC236}">
                <a16:creationId xmlns:a16="http://schemas.microsoft.com/office/drawing/2014/main" id="{5F3DA4B3-AB7A-4ED0-9A7C-A907BDA07ADD}"/>
              </a:ext>
            </a:extLst>
          </p:cNvPr>
          <p:cNvSpPr txBox="1"/>
          <p:nvPr/>
        </p:nvSpPr>
        <p:spPr>
          <a:xfrm>
            <a:off x="783204" y="6037029"/>
            <a:ext cx="10889311" cy="646331"/>
          </a:xfrm>
          <a:prstGeom prst="rect">
            <a:avLst/>
          </a:prstGeom>
          <a:noFill/>
        </p:spPr>
        <p:txBody>
          <a:bodyPr wrap="square" rtlCol="0">
            <a:spAutoFit/>
          </a:bodyPr>
          <a:lstStyle/>
          <a:p>
            <a:pPr>
              <a:tabLst>
                <a:tab pos="10404475" algn="r"/>
              </a:tabLst>
            </a:pPr>
            <a:r>
              <a:rPr lang="en-GB" b="1" dirty="0"/>
              <a:t>3GPP TSG-SA WG1 Meeting #92e</a:t>
            </a:r>
            <a:r>
              <a:rPr lang="en-GB" b="1"/>
              <a:t>	S1-204302</a:t>
            </a:r>
            <a:endParaRPr lang="en-GB" dirty="0"/>
          </a:p>
          <a:p>
            <a:pPr>
              <a:tabLst>
                <a:tab pos="10404475" algn="r"/>
              </a:tabLst>
            </a:pPr>
            <a:r>
              <a:rPr lang="en-GB" b="1" dirty="0"/>
              <a:t>Electronic Meeting, 11-20 November, 2020	</a:t>
            </a:r>
            <a:r>
              <a:rPr lang="en-GB" i="1" dirty="0"/>
              <a:t>(revision of S1-204xxx)</a:t>
            </a:r>
            <a:endParaRPr lang="en-GB" dirty="0"/>
          </a:p>
        </p:txBody>
      </p:sp>
    </p:spTree>
    <p:extLst>
      <p:ext uri="{BB962C8B-B14F-4D97-AF65-F5344CB8AC3E}">
        <p14:creationId xmlns:p14="http://schemas.microsoft.com/office/powerpoint/2010/main" val="382686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08CA-DE7A-40D8-B327-102BD2CD4962}"/>
              </a:ext>
            </a:extLst>
          </p:cNvPr>
          <p:cNvSpPr>
            <a:spLocks noGrp="1"/>
          </p:cNvSpPr>
          <p:nvPr>
            <p:ph type="title"/>
          </p:nvPr>
        </p:nvSpPr>
        <p:spPr/>
        <p:txBody>
          <a:bodyPr/>
          <a:lstStyle/>
          <a:p>
            <a:r>
              <a:rPr lang="nl-NL" dirty="0"/>
              <a:t>Input </a:t>
            </a:r>
            <a:r>
              <a:rPr lang="nl-NL" dirty="0" err="1"/>
              <a:t>to</a:t>
            </a:r>
            <a:r>
              <a:rPr lang="nl-NL" dirty="0"/>
              <a:t> </a:t>
            </a:r>
            <a:r>
              <a:rPr lang="nl-NL" dirty="0" err="1"/>
              <a:t>this</a:t>
            </a:r>
            <a:r>
              <a:rPr lang="nl-NL" dirty="0"/>
              <a:t> meeting</a:t>
            </a:r>
            <a:endParaRPr lang="en-GB" dirty="0"/>
          </a:p>
        </p:txBody>
      </p:sp>
      <p:graphicFrame>
        <p:nvGraphicFramePr>
          <p:cNvPr id="4" name="Content Placeholder 3">
            <a:extLst>
              <a:ext uri="{FF2B5EF4-FFF2-40B4-BE49-F238E27FC236}">
                <a16:creationId xmlns:a16="http://schemas.microsoft.com/office/drawing/2014/main" id="{3051D5F4-3D25-4D62-85DC-7B41D5448776}"/>
              </a:ext>
            </a:extLst>
          </p:cNvPr>
          <p:cNvGraphicFramePr>
            <a:graphicFrameLocks noGrp="1"/>
          </p:cNvGraphicFramePr>
          <p:nvPr>
            <p:ph idx="1"/>
            <p:extLst>
              <p:ext uri="{D42A27DB-BD31-4B8C-83A1-F6EECF244321}">
                <p14:modId xmlns:p14="http://schemas.microsoft.com/office/powerpoint/2010/main" val="447182060"/>
              </p:ext>
            </p:extLst>
          </p:nvPr>
        </p:nvGraphicFramePr>
        <p:xfrm>
          <a:off x="838201" y="1623854"/>
          <a:ext cx="10444700" cy="4646973"/>
        </p:xfrm>
        <a:graphic>
          <a:graphicData uri="http://schemas.openxmlformats.org/drawingml/2006/table">
            <a:tbl>
              <a:tblPr firstRow="1" firstCol="1" bandRow="1">
                <a:tableStyleId>{5C22544A-7EE6-4342-B048-85BDC9FD1C3A}</a:tableStyleId>
              </a:tblPr>
              <a:tblGrid>
                <a:gridCol w="1804084">
                  <a:extLst>
                    <a:ext uri="{9D8B030D-6E8A-4147-A177-3AD203B41FA5}">
                      <a16:colId xmlns:a16="http://schemas.microsoft.com/office/drawing/2014/main" val="1775578511"/>
                    </a:ext>
                  </a:extLst>
                </a:gridCol>
                <a:gridCol w="3417148">
                  <a:extLst>
                    <a:ext uri="{9D8B030D-6E8A-4147-A177-3AD203B41FA5}">
                      <a16:colId xmlns:a16="http://schemas.microsoft.com/office/drawing/2014/main" val="1682372183"/>
                    </a:ext>
                  </a:extLst>
                </a:gridCol>
                <a:gridCol w="2611734">
                  <a:extLst>
                    <a:ext uri="{9D8B030D-6E8A-4147-A177-3AD203B41FA5}">
                      <a16:colId xmlns:a16="http://schemas.microsoft.com/office/drawing/2014/main" val="3158411995"/>
                    </a:ext>
                  </a:extLst>
                </a:gridCol>
                <a:gridCol w="2611734">
                  <a:extLst>
                    <a:ext uri="{9D8B030D-6E8A-4147-A177-3AD203B41FA5}">
                      <a16:colId xmlns:a16="http://schemas.microsoft.com/office/drawing/2014/main" val="3936891636"/>
                    </a:ext>
                  </a:extLst>
                </a:gridCol>
              </a:tblGrid>
              <a:tr h="235207">
                <a:tc>
                  <a:txBody>
                    <a:bodyPr/>
                    <a:lstStyle/>
                    <a:p>
                      <a:pPr>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a:effectLst/>
                        </a:rPr>
                        <a:t>KPN</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Nokia</a:t>
                      </a:r>
                    </a:p>
                    <a:p>
                      <a:pPr>
                        <a:spcAft>
                          <a:spcPts val="0"/>
                        </a:spcAft>
                      </a:pPr>
                      <a:r>
                        <a:rPr lang="en-GB" sz="1400" u="sng" dirty="0">
                          <a:solidFill>
                            <a:schemeClr val="bg1"/>
                          </a:solidFill>
                          <a:effectLst/>
                          <a:hlinkClick r:id="rId2">
                            <a:extLst>
                              <a:ext uri="{A12FA001-AC4F-418D-AE19-62706E023703}">
                                <ahyp:hlinkClr xmlns:ahyp="http://schemas.microsoft.com/office/drawing/2018/hyperlinkcolor" val="tx"/>
                              </a:ext>
                            </a:extLst>
                          </a:hlinkClick>
                        </a:rPr>
                        <a:t>S1-204081</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Huawei</a:t>
                      </a:r>
                    </a:p>
                    <a:p>
                      <a:pPr>
                        <a:spcAft>
                          <a:spcPts val="0"/>
                        </a:spcAft>
                      </a:pPr>
                      <a:r>
                        <a:rPr lang="en-GB" sz="1400" u="sng" dirty="0">
                          <a:solidFill>
                            <a:schemeClr val="bg1"/>
                          </a:solidFill>
                          <a:effectLst/>
                          <a:hlinkClick r:id="rId3">
                            <a:extLst>
                              <a:ext uri="{A12FA001-AC4F-418D-AE19-62706E023703}">
                                <ahyp:hlinkClr xmlns:ahyp="http://schemas.microsoft.com/office/drawing/2018/hyperlinkcolor" val="tx"/>
                              </a:ext>
                            </a:extLst>
                          </a:hlinkClick>
                        </a:rPr>
                        <a:t>S1-204173</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val="347230760"/>
                  </a:ext>
                </a:extLst>
              </a:tr>
              <a:tr h="1293641">
                <a:tc>
                  <a:txBody>
                    <a:bodyPr/>
                    <a:lstStyle/>
                    <a:p>
                      <a:pPr>
                        <a:spcAft>
                          <a:spcPts val="0"/>
                        </a:spcAft>
                      </a:pPr>
                      <a:r>
                        <a:rPr lang="en-GB" sz="1400" dirty="0">
                          <a:effectLst/>
                        </a:rPr>
                        <a:t>Indoor small </a:t>
                      </a:r>
                      <a:r>
                        <a:rPr lang="en-GB" sz="1400" dirty="0" err="1">
                          <a:effectLst/>
                        </a:rPr>
                        <a:t>basestation</a:t>
                      </a:r>
                      <a:r>
                        <a:rPr lang="en-GB" sz="1400" dirty="0">
                          <a:effectLst/>
                        </a:rPr>
                        <a:t>:</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4"/>
                        </a:rPr>
                        <a:t>S1-204268</a:t>
                      </a:r>
                      <a:endParaRPr lang="en-GB" sz="1200" dirty="0">
                        <a:effectLst/>
                      </a:endParaRPr>
                    </a:p>
                    <a:p>
                      <a:pPr>
                        <a:spcAft>
                          <a:spcPts val="0"/>
                        </a:spcAft>
                      </a:pPr>
                      <a:r>
                        <a:rPr lang="en-GB" sz="1200" dirty="0">
                          <a:effectLst/>
                        </a:rPr>
                        <a:t>An indoor small base station is a customer-premises equipment that connects a 3GPP UE over NR wireless air interface. The indoor small base station connects to a 5G Residential Gateway which is connected to the 5GC via either fixed broadband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900"/>
                        </a:spcAft>
                      </a:pPr>
                      <a:r>
                        <a:rPr lang="en-GB" sz="1200" dirty="0">
                          <a:effectLst/>
                        </a:rPr>
                        <a:t>Premises radio access node: a small </a:t>
                      </a:r>
                      <a:r>
                        <a:rPr lang="en-GB" sz="1200" dirty="0" err="1">
                          <a:effectLst/>
                        </a:rPr>
                        <a:t>basestation</a:t>
                      </a:r>
                      <a:r>
                        <a:rPr lang="en-GB" sz="1200" dirty="0">
                          <a:effectLst/>
                        </a:rPr>
                        <a:t> primarily for use in a small indoor facility such as a residence or storefront.</a:t>
                      </a:r>
                    </a:p>
                    <a:p>
                      <a:pPr>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endParaRPr>
                    </a:p>
                  </a:txBody>
                  <a:tcPr marL="48111" marR="48111" marT="0" marB="0"/>
                </a:tc>
                <a:tc rowSpan="4">
                  <a:txBody>
                    <a:bodyPr/>
                    <a:lstStyle/>
                    <a:p>
                      <a:pPr>
                        <a:spcAft>
                          <a:spcPts val="0"/>
                        </a:spcAft>
                      </a:pPr>
                      <a:r>
                        <a:rPr lang="en-GB" sz="1200" dirty="0">
                          <a:effectLst/>
                        </a:rPr>
                        <a:t>is a base station that provides better cellular coverage for UEs in the indoor environment. For backhaul connection to the 5GC, the indoor small base station connects to the 5GC via the residential gateway,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while the residential gateway could connect to the 5GC via a macro base station or fixed network.</a:t>
                      </a:r>
                      <a:endParaRPr lang="en-GB" sz="1200" dirty="0">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val="4273372416"/>
                  </a:ext>
                </a:extLst>
              </a:tr>
              <a:tr h="1176037">
                <a:tc>
                  <a:txBody>
                    <a:bodyPr/>
                    <a:lstStyle/>
                    <a:p>
                      <a:pPr>
                        <a:spcAft>
                          <a:spcPts val="0"/>
                        </a:spcAft>
                      </a:pPr>
                      <a:r>
                        <a:rPr lang="en-GB" sz="1400">
                          <a:effectLst/>
                        </a:rPr>
                        <a:t>Residential gateway</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5"/>
                        </a:rPr>
                        <a:t>S1-204269</a:t>
                      </a:r>
                      <a:endParaRPr lang="en-GB" sz="1200" dirty="0">
                        <a:effectLst/>
                      </a:endParaRPr>
                    </a:p>
                    <a:p>
                      <a:pPr>
                        <a:spcAft>
                          <a:spcPts val="0"/>
                        </a:spcAft>
                      </a:pPr>
                      <a:r>
                        <a:rPr lang="en-GB" sz="1200" dirty="0">
                          <a:effectLst/>
                        </a:rPr>
                        <a:t>The Residential Gateway (RG) is a device providing, for example voice, data, broadcast video, video on demand, to other devices in customer premises. The residential gateway separates customer premises equipment from the equipment in the public network.</a:t>
                      </a:r>
                      <a:endParaRPr lang="en-GB" sz="1200" dirty="0">
                        <a:effectLst/>
                        <a:latin typeface="Calibri" panose="020F0502020204030204" pitchFamily="34" charset="0"/>
                        <a:ea typeface="Calibri" panose="020F0502020204030204" pitchFamily="34" charset="0"/>
                      </a:endParaRPr>
                    </a:p>
                  </a:txBody>
                  <a:tcPr marL="48111" marR="48111" marT="0" marB="0"/>
                </a:tc>
                <a:tc rowSpan="3">
                  <a:txBody>
                    <a:bodyPr/>
                    <a:lstStyle/>
                    <a:p>
                      <a:pPr>
                        <a:spcAft>
                          <a:spcPts val="0"/>
                        </a:spcAft>
                      </a:pPr>
                      <a:r>
                        <a:rPr lang="en-GB" sz="1200" dirty="0">
                          <a:effectLst/>
                        </a:rPr>
                        <a:t>Premises radio access node aggregator: aggregates signalling from multiple premises radio access nodes to provide a single entity look and feel to the core network.</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extLst>
                  <a:ext uri="{0D108BD9-81ED-4DB2-BD59-A6C34878D82A}">
                    <a16:rowId xmlns:a16="http://schemas.microsoft.com/office/drawing/2014/main" val="1186674968"/>
                  </a:ext>
                </a:extLst>
              </a:tr>
              <a:tr h="705622">
                <a:tc>
                  <a:txBody>
                    <a:bodyPr/>
                    <a:lstStyle/>
                    <a:p>
                      <a:pPr>
                        <a:spcAft>
                          <a:spcPts val="0"/>
                        </a:spcAft>
                      </a:pPr>
                      <a:r>
                        <a:rPr lang="en-GB" sz="1200" dirty="0">
                          <a:effectLst/>
                        </a:rPr>
                        <a:t>5G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5G-Residential Gateway (5G-RG) is a Residential Gateway capable of connecting to the 5GC, via either fixed broadband access, cable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01634411"/>
                  </a:ext>
                </a:extLst>
              </a:tr>
              <a:tr h="940830">
                <a:tc>
                  <a:txBody>
                    <a:bodyPr/>
                    <a:lstStyle/>
                    <a:p>
                      <a:pPr>
                        <a:spcAft>
                          <a:spcPts val="0"/>
                        </a:spcAft>
                      </a:pPr>
                      <a:r>
                        <a:rPr lang="en-GB" sz="1200">
                          <a:effectLst/>
                        </a:rPr>
                        <a:t>CPE</a:t>
                      </a:r>
                      <a:endParaRPr lang="en-GB" sz="12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customer-premises equipment or customer-provided equipment (CPE) is any device located at a subscriber's premises and connected with a public network via a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17249968"/>
                  </a:ext>
                </a:extLst>
              </a:tr>
            </a:tbl>
          </a:graphicData>
        </a:graphic>
      </p:graphicFrame>
      <p:sp>
        <p:nvSpPr>
          <p:cNvPr id="5" name="Rectangle 1">
            <a:extLst>
              <a:ext uri="{FF2B5EF4-FFF2-40B4-BE49-F238E27FC236}">
                <a16:creationId xmlns:a16="http://schemas.microsoft.com/office/drawing/2014/main" id="{97AAE684-95D4-43C2-9884-4DFDDFC16616}"/>
              </a:ext>
            </a:extLst>
          </p:cNvPr>
          <p:cNvSpPr>
            <a:spLocks noChangeArrowheads="1"/>
          </p:cNvSpPr>
          <p:nvPr/>
        </p:nvSpPr>
        <p:spPr bwMode="auto">
          <a:xfrm>
            <a:off x="-9294401" y="0"/>
            <a:ext cx="3057327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50473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31B85-5B88-4F5D-9BBE-1A5CB6AEB2C7}"/>
              </a:ext>
            </a:extLst>
          </p:cNvPr>
          <p:cNvSpPr>
            <a:spLocks noGrp="1"/>
          </p:cNvSpPr>
          <p:nvPr>
            <p:ph type="title"/>
          </p:nvPr>
        </p:nvSpPr>
        <p:spPr/>
        <p:txBody>
          <a:bodyPr/>
          <a:lstStyle/>
          <a:p>
            <a:r>
              <a:rPr lang="nl-NL" dirty="0" err="1"/>
              <a:t>Observations</a:t>
            </a:r>
            <a:r>
              <a:rPr lang="nl-NL" dirty="0"/>
              <a:t> made online</a:t>
            </a:r>
            <a:endParaRPr lang="en-GB" dirty="0"/>
          </a:p>
        </p:txBody>
      </p:sp>
      <p:sp>
        <p:nvSpPr>
          <p:cNvPr id="3" name="Content Placeholder 2">
            <a:extLst>
              <a:ext uri="{FF2B5EF4-FFF2-40B4-BE49-F238E27FC236}">
                <a16:creationId xmlns:a16="http://schemas.microsoft.com/office/drawing/2014/main" id="{0D21E8A7-3B9F-47DE-9622-606563868CC4}"/>
              </a:ext>
            </a:extLst>
          </p:cNvPr>
          <p:cNvSpPr>
            <a:spLocks noGrp="1"/>
          </p:cNvSpPr>
          <p:nvPr>
            <p:ph idx="1"/>
          </p:nvPr>
        </p:nvSpPr>
        <p:spPr/>
        <p:txBody>
          <a:bodyPr>
            <a:normAutofit lnSpcReduction="10000"/>
          </a:bodyPr>
          <a:lstStyle/>
          <a:p>
            <a:r>
              <a:rPr lang="nl-NL" dirty="0"/>
              <a:t>We </a:t>
            </a:r>
            <a:r>
              <a:rPr lang="nl-NL" dirty="0" err="1"/>
              <a:t>should</a:t>
            </a:r>
            <a:r>
              <a:rPr lang="nl-NL" dirty="0"/>
              <a:t> </a:t>
            </a:r>
            <a:r>
              <a:rPr lang="nl-NL" dirty="0" err="1"/>
              <a:t>not</a:t>
            </a:r>
            <a:r>
              <a:rPr lang="nl-NL" dirty="0"/>
              <a:t> </a:t>
            </a:r>
            <a:r>
              <a:rPr lang="nl-NL" dirty="0" err="1"/>
              <a:t>use</a:t>
            </a:r>
            <a:r>
              <a:rPr lang="nl-NL" dirty="0"/>
              <a:t> </a:t>
            </a:r>
            <a:r>
              <a:rPr lang="nl-NL" dirty="0" err="1"/>
              <a:t>architecture</a:t>
            </a:r>
            <a:r>
              <a:rPr lang="nl-NL" dirty="0"/>
              <a:t> concept in </a:t>
            </a:r>
            <a:r>
              <a:rPr lang="nl-NL" dirty="0" err="1"/>
              <a:t>definitions</a:t>
            </a:r>
            <a:r>
              <a:rPr lang="nl-NL" dirty="0"/>
              <a:t> (e.g. a X is </a:t>
            </a:r>
            <a:r>
              <a:rPr lang="nl-NL" dirty="0" err="1"/>
              <a:t>defined</a:t>
            </a:r>
            <a:r>
              <a:rPr lang="nl-NL" dirty="0"/>
              <a:t> as </a:t>
            </a:r>
            <a:r>
              <a:rPr lang="nl-NL" dirty="0" err="1"/>
              <a:t>something</a:t>
            </a:r>
            <a:r>
              <a:rPr lang="nl-NL" dirty="0"/>
              <a:t> </a:t>
            </a:r>
            <a:r>
              <a:rPr lang="nl-NL" dirty="0" err="1"/>
              <a:t>that</a:t>
            </a:r>
            <a:r>
              <a:rPr lang="nl-NL" dirty="0"/>
              <a:t> </a:t>
            </a:r>
            <a:r>
              <a:rPr lang="nl-NL" dirty="0" err="1"/>
              <a:t>connects</a:t>
            </a:r>
            <a:r>
              <a:rPr lang="nl-NL" dirty="0"/>
              <a:t> </a:t>
            </a:r>
            <a:r>
              <a:rPr lang="nl-NL" dirty="0" err="1"/>
              <a:t>to</a:t>
            </a:r>
            <a:r>
              <a:rPr lang="nl-NL" dirty="0"/>
              <a:t> Y)</a:t>
            </a:r>
          </a:p>
          <a:p>
            <a:r>
              <a:rPr lang="nl-NL" dirty="0"/>
              <a:t>We </a:t>
            </a:r>
            <a:r>
              <a:rPr lang="nl-NL" dirty="0" err="1"/>
              <a:t>should</a:t>
            </a:r>
            <a:r>
              <a:rPr lang="nl-NL" dirty="0"/>
              <a:t> keep close </a:t>
            </a:r>
            <a:r>
              <a:rPr lang="nl-NL" dirty="0" err="1"/>
              <a:t>to</a:t>
            </a:r>
            <a:r>
              <a:rPr lang="nl-NL" dirty="0"/>
              <a:t> </a:t>
            </a:r>
            <a:r>
              <a:rPr lang="nl-NL" dirty="0" err="1"/>
              <a:t>terminology</a:t>
            </a:r>
            <a:r>
              <a:rPr lang="nl-NL" dirty="0"/>
              <a:t> </a:t>
            </a:r>
            <a:r>
              <a:rPr lang="nl-NL" dirty="0" err="1"/>
              <a:t>that</a:t>
            </a:r>
            <a:r>
              <a:rPr lang="nl-NL" dirty="0"/>
              <a:t> was </a:t>
            </a:r>
            <a:r>
              <a:rPr lang="nl-NL" dirty="0" err="1"/>
              <a:t>adopted</a:t>
            </a:r>
            <a:r>
              <a:rPr lang="nl-NL" dirty="0"/>
              <a:t> in WWC </a:t>
            </a:r>
            <a:r>
              <a:rPr lang="nl-NL" dirty="0" err="1"/>
              <a:t>work</a:t>
            </a:r>
            <a:r>
              <a:rPr lang="nl-NL" dirty="0"/>
              <a:t> </a:t>
            </a:r>
            <a:r>
              <a:rPr lang="nl-NL" dirty="0" err="1"/>
              <a:t>between</a:t>
            </a:r>
            <a:r>
              <a:rPr lang="nl-NL" dirty="0"/>
              <a:t> SA2 and BBF, on </a:t>
            </a:r>
            <a:r>
              <a:rPr lang="nl-NL" dirty="0" err="1"/>
              <a:t>the</a:t>
            </a:r>
            <a:r>
              <a:rPr lang="nl-NL" dirty="0"/>
              <a:t> </a:t>
            </a:r>
            <a:r>
              <a:rPr lang="nl-NL" dirty="0" err="1"/>
              <a:t>other</a:t>
            </a:r>
            <a:r>
              <a:rPr lang="nl-NL" dirty="0"/>
              <a:t> hand </a:t>
            </a:r>
            <a:r>
              <a:rPr lang="nl-NL" dirty="0" err="1"/>
              <a:t>indicating</a:t>
            </a:r>
            <a:r>
              <a:rPr lang="nl-NL" dirty="0"/>
              <a:t> </a:t>
            </a:r>
            <a:r>
              <a:rPr lang="nl-NL" dirty="0" err="1"/>
              <a:t>that</a:t>
            </a:r>
            <a:r>
              <a:rPr lang="nl-NL" dirty="0"/>
              <a:t> new </a:t>
            </a:r>
            <a:r>
              <a:rPr lang="nl-NL" dirty="0" err="1"/>
              <a:t>functionality</a:t>
            </a:r>
            <a:r>
              <a:rPr lang="nl-NL" dirty="0"/>
              <a:t> is </a:t>
            </a:r>
            <a:r>
              <a:rPr lang="nl-NL" dirty="0" err="1"/>
              <a:t>added</a:t>
            </a:r>
            <a:endParaRPr lang="nl-NL" dirty="0"/>
          </a:p>
          <a:p>
            <a:r>
              <a:rPr lang="nl-NL" dirty="0"/>
              <a:t>Important </a:t>
            </a:r>
            <a:r>
              <a:rPr lang="nl-NL" dirty="0" err="1"/>
              <a:t>that</a:t>
            </a:r>
            <a:r>
              <a:rPr lang="nl-NL" dirty="0"/>
              <a:t> we are </a:t>
            </a:r>
            <a:r>
              <a:rPr lang="nl-NL" dirty="0" err="1"/>
              <a:t>talking</a:t>
            </a:r>
            <a:r>
              <a:rPr lang="nl-NL" dirty="0"/>
              <a:t> </a:t>
            </a:r>
            <a:r>
              <a:rPr lang="nl-NL" dirty="0" err="1"/>
              <a:t>about</a:t>
            </a:r>
            <a:r>
              <a:rPr lang="nl-NL" dirty="0"/>
              <a:t> ‘customer </a:t>
            </a:r>
            <a:r>
              <a:rPr lang="nl-NL" dirty="0" err="1"/>
              <a:t>premises</a:t>
            </a:r>
            <a:r>
              <a:rPr lang="nl-NL" dirty="0"/>
              <a:t> equipment’, i.e. different </a:t>
            </a:r>
            <a:r>
              <a:rPr lang="nl-NL" dirty="0" err="1"/>
              <a:t>from</a:t>
            </a:r>
            <a:r>
              <a:rPr lang="nl-NL" dirty="0"/>
              <a:t> </a:t>
            </a:r>
            <a:r>
              <a:rPr lang="nl-NL" dirty="0" err="1"/>
              <a:t>fully</a:t>
            </a:r>
            <a:r>
              <a:rPr lang="nl-NL" dirty="0"/>
              <a:t> operator </a:t>
            </a:r>
            <a:r>
              <a:rPr lang="nl-NL" dirty="0" err="1"/>
              <a:t>owned</a:t>
            </a:r>
            <a:r>
              <a:rPr lang="nl-NL" dirty="0"/>
              <a:t> and </a:t>
            </a:r>
            <a:r>
              <a:rPr lang="nl-NL" dirty="0" err="1"/>
              <a:t>controlled</a:t>
            </a:r>
            <a:r>
              <a:rPr lang="nl-NL" dirty="0"/>
              <a:t> </a:t>
            </a:r>
            <a:r>
              <a:rPr lang="nl-NL" dirty="0" err="1"/>
              <a:t>network</a:t>
            </a:r>
            <a:r>
              <a:rPr lang="nl-NL" dirty="0"/>
              <a:t> environments</a:t>
            </a:r>
          </a:p>
          <a:p>
            <a:r>
              <a:rPr lang="nl-NL" dirty="0" err="1"/>
              <a:t>Words</a:t>
            </a:r>
            <a:r>
              <a:rPr lang="nl-NL" dirty="0"/>
              <a:t> like “small” are </a:t>
            </a:r>
            <a:r>
              <a:rPr lang="nl-NL" dirty="0" err="1"/>
              <a:t>not</a:t>
            </a:r>
            <a:r>
              <a:rPr lang="nl-NL" dirty="0"/>
              <a:t> well </a:t>
            </a:r>
            <a:r>
              <a:rPr lang="nl-NL" dirty="0" err="1"/>
              <a:t>defined</a:t>
            </a:r>
            <a:r>
              <a:rPr lang="nl-NL" dirty="0"/>
              <a:t> and </a:t>
            </a:r>
            <a:r>
              <a:rPr lang="nl-NL" dirty="0" err="1"/>
              <a:t>not</a:t>
            </a:r>
            <a:r>
              <a:rPr lang="nl-NL" dirty="0"/>
              <a:t> </a:t>
            </a:r>
            <a:r>
              <a:rPr lang="nl-NL" dirty="0" err="1"/>
              <a:t>very</a:t>
            </a:r>
            <a:r>
              <a:rPr lang="nl-NL" dirty="0"/>
              <a:t> </a:t>
            </a:r>
            <a:r>
              <a:rPr lang="nl-NL" dirty="0" err="1"/>
              <a:t>helpful</a:t>
            </a:r>
            <a:endParaRPr lang="nl-NL" dirty="0"/>
          </a:p>
          <a:p>
            <a:r>
              <a:rPr lang="nl-NL" dirty="0" err="1"/>
              <a:t>FS_Resident</a:t>
            </a:r>
            <a:r>
              <a:rPr lang="nl-NL" dirty="0"/>
              <a:t> </a:t>
            </a:r>
            <a:r>
              <a:rPr lang="nl-NL" dirty="0" err="1"/>
              <a:t>definitions</a:t>
            </a:r>
            <a:r>
              <a:rPr lang="nl-NL" dirty="0"/>
              <a:t> </a:t>
            </a:r>
            <a:r>
              <a:rPr lang="nl-NL" dirty="0" err="1"/>
              <a:t>should</a:t>
            </a:r>
            <a:r>
              <a:rPr lang="nl-NL" dirty="0"/>
              <a:t> </a:t>
            </a:r>
            <a:r>
              <a:rPr lang="nl-NL" dirty="0" err="1"/>
              <a:t>also</a:t>
            </a:r>
            <a:r>
              <a:rPr lang="nl-NL" dirty="0"/>
              <a:t> </a:t>
            </a:r>
            <a:r>
              <a:rPr lang="nl-NL" dirty="0" err="1"/>
              <a:t>be</a:t>
            </a:r>
            <a:r>
              <a:rPr lang="nl-NL" dirty="0"/>
              <a:t> </a:t>
            </a:r>
            <a:r>
              <a:rPr lang="nl-NL" dirty="0" err="1"/>
              <a:t>applicable</a:t>
            </a:r>
            <a:r>
              <a:rPr lang="nl-NL" dirty="0"/>
              <a:t> </a:t>
            </a:r>
            <a:r>
              <a:rPr lang="nl-NL" dirty="0" err="1"/>
              <a:t>to</a:t>
            </a:r>
            <a:r>
              <a:rPr lang="nl-NL" dirty="0"/>
              <a:t> </a:t>
            </a:r>
            <a:r>
              <a:rPr lang="nl-NL" dirty="0" err="1"/>
              <a:t>PINs</a:t>
            </a:r>
            <a:endParaRPr lang="nl-NL" dirty="0"/>
          </a:p>
          <a:p>
            <a:endParaRPr lang="en-GB" dirty="0"/>
          </a:p>
        </p:txBody>
      </p:sp>
    </p:spTree>
    <p:extLst>
      <p:ext uri="{BB962C8B-B14F-4D97-AF65-F5344CB8AC3E}">
        <p14:creationId xmlns:p14="http://schemas.microsoft.com/office/powerpoint/2010/main" val="198703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3BC28-E5EA-4642-930A-8C9637C68DF3}"/>
              </a:ext>
            </a:extLst>
          </p:cNvPr>
          <p:cNvSpPr>
            <a:spLocks noGrp="1"/>
          </p:cNvSpPr>
          <p:nvPr>
            <p:ph type="title"/>
          </p:nvPr>
        </p:nvSpPr>
        <p:spPr/>
        <p:txBody>
          <a:bodyPr/>
          <a:lstStyle/>
          <a:p>
            <a:r>
              <a:rPr lang="nl-NL" dirty="0" err="1"/>
              <a:t>Suggested</a:t>
            </a:r>
            <a:r>
              <a:rPr lang="nl-NL" dirty="0"/>
              <a:t> new </a:t>
            </a:r>
            <a:r>
              <a:rPr lang="nl-NL" dirty="0" err="1"/>
              <a:t>terms</a:t>
            </a:r>
            <a:endParaRPr lang="en-GB" dirty="0"/>
          </a:p>
        </p:txBody>
      </p:sp>
      <p:sp>
        <p:nvSpPr>
          <p:cNvPr id="3" name="Content Placeholder 2">
            <a:extLst>
              <a:ext uri="{FF2B5EF4-FFF2-40B4-BE49-F238E27FC236}">
                <a16:creationId xmlns:a16="http://schemas.microsoft.com/office/drawing/2014/main" id="{41F0B0A5-F285-4C7E-A357-15E6BEA8F426}"/>
              </a:ext>
            </a:extLst>
          </p:cNvPr>
          <p:cNvSpPr>
            <a:spLocks noGrp="1"/>
          </p:cNvSpPr>
          <p:nvPr>
            <p:ph idx="1"/>
          </p:nvPr>
        </p:nvSpPr>
        <p:spPr/>
        <p:txBody>
          <a:bodyPr/>
          <a:lstStyle/>
          <a:p>
            <a:r>
              <a:rPr lang="nl-NL" dirty="0"/>
              <a:t>The </a:t>
            </a:r>
            <a:r>
              <a:rPr lang="nl-NL" dirty="0" err="1"/>
              <a:t>following</a:t>
            </a:r>
            <a:r>
              <a:rPr lang="nl-NL" dirty="0"/>
              <a:t> </a:t>
            </a:r>
            <a:r>
              <a:rPr lang="nl-NL" dirty="0" err="1"/>
              <a:t>terms</a:t>
            </a:r>
            <a:r>
              <a:rPr lang="nl-NL" dirty="0"/>
              <a:t> </a:t>
            </a:r>
            <a:r>
              <a:rPr lang="nl-NL" dirty="0" err="1"/>
              <a:t>seem</a:t>
            </a:r>
            <a:r>
              <a:rPr lang="nl-NL" dirty="0"/>
              <a:t> </a:t>
            </a:r>
            <a:r>
              <a:rPr lang="nl-NL" dirty="0" err="1"/>
              <a:t>to</a:t>
            </a:r>
            <a:r>
              <a:rPr lang="nl-NL" dirty="0"/>
              <a:t> get support online</a:t>
            </a:r>
          </a:p>
          <a:p>
            <a:pPr lvl="1"/>
            <a:r>
              <a:rPr lang="nl-NL" dirty="0" err="1"/>
              <a:t>Premises</a:t>
            </a:r>
            <a:r>
              <a:rPr lang="nl-NL" dirty="0"/>
              <a:t> Radio Access Station – PRAS</a:t>
            </a:r>
          </a:p>
          <a:p>
            <a:pPr lvl="1"/>
            <a:r>
              <a:rPr lang="nl-NL" dirty="0" err="1"/>
              <a:t>Evolved</a:t>
            </a:r>
            <a:r>
              <a:rPr lang="nl-NL" dirty="0"/>
              <a:t> </a:t>
            </a:r>
            <a:r>
              <a:rPr lang="nl-NL" dirty="0" err="1"/>
              <a:t>Residential</a:t>
            </a:r>
            <a:r>
              <a:rPr lang="nl-NL" dirty="0"/>
              <a:t> Gateway - </a:t>
            </a:r>
            <a:r>
              <a:rPr lang="nl-NL" dirty="0" err="1"/>
              <a:t>eRG</a:t>
            </a:r>
            <a:endParaRPr lang="nl-NL" dirty="0"/>
          </a:p>
          <a:p>
            <a:r>
              <a:rPr lang="nl-NL" dirty="0" err="1"/>
              <a:t>Proposal</a:t>
            </a:r>
            <a:r>
              <a:rPr lang="nl-NL" dirty="0"/>
              <a:t> is </a:t>
            </a:r>
            <a:r>
              <a:rPr lang="nl-NL" dirty="0" err="1"/>
              <a:t>to</a:t>
            </a:r>
            <a:r>
              <a:rPr lang="nl-NL" dirty="0"/>
              <a:t> </a:t>
            </a:r>
            <a:r>
              <a:rPr lang="nl-NL" dirty="0" err="1"/>
              <a:t>use</a:t>
            </a:r>
            <a:r>
              <a:rPr lang="nl-NL" dirty="0"/>
              <a:t> these </a:t>
            </a:r>
            <a:r>
              <a:rPr lang="nl-NL" dirty="0" err="1"/>
              <a:t>terms</a:t>
            </a:r>
            <a:r>
              <a:rPr lang="nl-NL" dirty="0"/>
              <a:t> and </a:t>
            </a:r>
            <a:r>
              <a:rPr lang="nl-NL" dirty="0" err="1"/>
              <a:t>create</a:t>
            </a:r>
            <a:r>
              <a:rPr lang="nl-NL" dirty="0"/>
              <a:t> </a:t>
            </a:r>
            <a:r>
              <a:rPr lang="nl-NL" dirty="0" err="1"/>
              <a:t>definitions</a:t>
            </a:r>
            <a:r>
              <a:rPr lang="nl-NL" dirty="0"/>
              <a:t> </a:t>
            </a:r>
            <a:r>
              <a:rPr lang="nl-NL" dirty="0" err="1"/>
              <a:t>for</a:t>
            </a:r>
            <a:r>
              <a:rPr lang="nl-NL" dirty="0"/>
              <a:t> </a:t>
            </a:r>
            <a:r>
              <a:rPr lang="nl-NL" dirty="0" err="1"/>
              <a:t>them</a:t>
            </a:r>
            <a:endParaRPr lang="en-GB" dirty="0"/>
          </a:p>
        </p:txBody>
      </p:sp>
    </p:spTree>
    <p:extLst>
      <p:ext uri="{BB962C8B-B14F-4D97-AF65-F5344CB8AC3E}">
        <p14:creationId xmlns:p14="http://schemas.microsoft.com/office/powerpoint/2010/main" val="68946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CB244-58FD-4771-B627-B5B48B727021}"/>
              </a:ext>
            </a:extLst>
          </p:cNvPr>
          <p:cNvSpPr>
            <a:spLocks noGrp="1"/>
          </p:cNvSpPr>
          <p:nvPr>
            <p:ph type="title"/>
          </p:nvPr>
        </p:nvSpPr>
        <p:spPr/>
        <p:txBody>
          <a:bodyPr/>
          <a:lstStyle/>
          <a:p>
            <a:r>
              <a:rPr lang="nl-NL" dirty="0" err="1"/>
              <a:t>Suggested</a:t>
            </a:r>
            <a:r>
              <a:rPr lang="nl-NL" dirty="0"/>
              <a:t> </a:t>
            </a:r>
            <a:r>
              <a:rPr lang="nl-NL" dirty="0" err="1"/>
              <a:t>definition</a:t>
            </a:r>
            <a:r>
              <a:rPr lang="nl-NL" dirty="0"/>
              <a:t> PRAS</a:t>
            </a:r>
            <a:endParaRPr lang="en-GB" dirty="0"/>
          </a:p>
        </p:txBody>
      </p:sp>
      <p:sp>
        <p:nvSpPr>
          <p:cNvPr id="3" name="Content Placeholder 2">
            <a:extLst>
              <a:ext uri="{FF2B5EF4-FFF2-40B4-BE49-F238E27FC236}">
                <a16:creationId xmlns:a16="http://schemas.microsoft.com/office/drawing/2014/main" id="{79F73D4D-BD96-47CD-AE5C-B054862D6A22}"/>
              </a:ext>
            </a:extLst>
          </p:cNvPr>
          <p:cNvSpPr>
            <a:spLocks noGrp="1"/>
          </p:cNvSpPr>
          <p:nvPr>
            <p:ph idx="1"/>
          </p:nvPr>
        </p:nvSpPr>
        <p:spPr/>
        <p:txBody>
          <a:bodyPr/>
          <a:lstStyle/>
          <a:p>
            <a:r>
              <a:rPr lang="nl-NL" dirty="0" err="1"/>
              <a:t>Premises</a:t>
            </a:r>
            <a:r>
              <a:rPr lang="nl-NL" dirty="0"/>
              <a:t> Radio Access Station: </a:t>
            </a:r>
            <a:r>
              <a:rPr lang="en-GB" dirty="0"/>
              <a:t>a </a:t>
            </a:r>
            <a:r>
              <a:rPr lang="en-GB" strike="sngStrike" dirty="0"/>
              <a:t>small</a:t>
            </a:r>
            <a:r>
              <a:rPr lang="en-GB" dirty="0"/>
              <a:t> </a:t>
            </a:r>
            <a:r>
              <a:rPr lang="en-GB" dirty="0" err="1"/>
              <a:t>basestation</a:t>
            </a:r>
            <a:r>
              <a:rPr lang="en-GB" dirty="0"/>
              <a:t> primarily for use in a small indoor facility such as a residence</a:t>
            </a:r>
            <a:r>
              <a:rPr lang="en-GB" u="sng" dirty="0"/>
              <a:t>, office, </a:t>
            </a:r>
            <a:r>
              <a:rPr lang="en-GB" dirty="0"/>
              <a:t>or </a:t>
            </a:r>
            <a:r>
              <a:rPr lang="en-GB" u="sng" dirty="0"/>
              <a:t>shop</a:t>
            </a:r>
            <a:r>
              <a:rPr lang="en-GB" dirty="0"/>
              <a:t> </a:t>
            </a:r>
            <a:r>
              <a:rPr lang="en-GB" strike="sngStrike" dirty="0"/>
              <a:t>storefront</a:t>
            </a:r>
            <a:r>
              <a:rPr lang="en-GB" dirty="0"/>
              <a:t>.</a:t>
            </a:r>
            <a:r>
              <a:rPr lang="nl-NL" dirty="0"/>
              <a:t> </a:t>
            </a:r>
            <a:endParaRPr lang="en-GB" dirty="0"/>
          </a:p>
        </p:txBody>
      </p:sp>
    </p:spTree>
    <p:extLst>
      <p:ext uri="{BB962C8B-B14F-4D97-AF65-F5344CB8AC3E}">
        <p14:creationId xmlns:p14="http://schemas.microsoft.com/office/powerpoint/2010/main" val="1657021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CB244-58FD-4771-B627-B5B48B727021}"/>
              </a:ext>
            </a:extLst>
          </p:cNvPr>
          <p:cNvSpPr>
            <a:spLocks noGrp="1"/>
          </p:cNvSpPr>
          <p:nvPr>
            <p:ph type="title"/>
          </p:nvPr>
        </p:nvSpPr>
        <p:spPr/>
        <p:txBody>
          <a:bodyPr/>
          <a:lstStyle/>
          <a:p>
            <a:r>
              <a:rPr lang="nl-NL" dirty="0" err="1"/>
              <a:t>Suggested</a:t>
            </a:r>
            <a:r>
              <a:rPr lang="nl-NL" dirty="0"/>
              <a:t> </a:t>
            </a:r>
            <a:r>
              <a:rPr lang="nl-NL" dirty="0" err="1"/>
              <a:t>definition</a:t>
            </a:r>
            <a:r>
              <a:rPr lang="nl-NL" dirty="0"/>
              <a:t> </a:t>
            </a:r>
            <a:r>
              <a:rPr lang="nl-NL" dirty="0" err="1"/>
              <a:t>eRG</a:t>
            </a:r>
            <a:endParaRPr lang="en-GB" dirty="0"/>
          </a:p>
        </p:txBody>
      </p:sp>
      <p:sp>
        <p:nvSpPr>
          <p:cNvPr id="3" name="Content Placeholder 2">
            <a:extLst>
              <a:ext uri="{FF2B5EF4-FFF2-40B4-BE49-F238E27FC236}">
                <a16:creationId xmlns:a16="http://schemas.microsoft.com/office/drawing/2014/main" id="{79F73D4D-BD96-47CD-AE5C-B054862D6A22}"/>
              </a:ext>
            </a:extLst>
          </p:cNvPr>
          <p:cNvSpPr>
            <a:spLocks noGrp="1"/>
          </p:cNvSpPr>
          <p:nvPr>
            <p:ph idx="1"/>
          </p:nvPr>
        </p:nvSpPr>
        <p:spPr/>
        <p:txBody>
          <a:bodyPr/>
          <a:lstStyle/>
          <a:p>
            <a:r>
              <a:rPr lang="nl-NL" dirty="0" err="1"/>
              <a:t>Evolved</a:t>
            </a:r>
            <a:r>
              <a:rPr lang="nl-NL" dirty="0"/>
              <a:t> </a:t>
            </a:r>
            <a:r>
              <a:rPr lang="nl-NL" dirty="0" err="1"/>
              <a:t>Residential</a:t>
            </a:r>
            <a:r>
              <a:rPr lang="nl-NL" dirty="0"/>
              <a:t> Gateway: </a:t>
            </a:r>
            <a:r>
              <a:rPr lang="nl-NL" strike="sngStrike" dirty="0" err="1"/>
              <a:t>the</a:t>
            </a:r>
            <a:r>
              <a:rPr lang="nl-NL" strike="sngStrike" dirty="0"/>
              <a:t> </a:t>
            </a:r>
            <a:r>
              <a:rPr lang="nl-NL" strike="sngStrike" dirty="0" err="1"/>
              <a:t>evolved</a:t>
            </a:r>
            <a:r>
              <a:rPr lang="nl-NL" strike="sngStrike" dirty="0"/>
              <a:t> </a:t>
            </a:r>
            <a:r>
              <a:rPr lang="nl-NL" strike="sngStrike" dirty="0" err="1"/>
              <a:t>residential</a:t>
            </a:r>
            <a:r>
              <a:rPr lang="nl-NL" strike="sngStrike" dirty="0"/>
              <a:t> gateway is </a:t>
            </a:r>
            <a:r>
              <a:rPr lang="nl-NL" dirty="0"/>
              <a:t>a gateway </a:t>
            </a:r>
            <a:r>
              <a:rPr lang="nl-NL" dirty="0" err="1"/>
              <a:t>between</a:t>
            </a:r>
            <a:r>
              <a:rPr lang="nl-NL" dirty="0"/>
              <a:t> </a:t>
            </a:r>
            <a:r>
              <a:rPr lang="nl-NL" dirty="0" err="1"/>
              <a:t>the</a:t>
            </a:r>
            <a:r>
              <a:rPr lang="nl-NL" dirty="0"/>
              <a:t> public operator </a:t>
            </a:r>
            <a:r>
              <a:rPr lang="nl-NL" dirty="0" err="1"/>
              <a:t>network</a:t>
            </a:r>
            <a:r>
              <a:rPr lang="nl-NL" dirty="0"/>
              <a:t> (</a:t>
            </a:r>
            <a:r>
              <a:rPr lang="nl-NL" dirty="0" err="1"/>
              <a:t>fixed</a:t>
            </a:r>
            <a:r>
              <a:rPr lang="nl-NL" dirty="0"/>
              <a:t>/mobile/</a:t>
            </a:r>
            <a:r>
              <a:rPr lang="nl-NL" dirty="0" err="1"/>
              <a:t>cable</a:t>
            </a:r>
            <a:r>
              <a:rPr lang="nl-NL" dirty="0"/>
              <a:t>) and a customer </a:t>
            </a:r>
            <a:r>
              <a:rPr lang="nl-NL" dirty="0" err="1"/>
              <a:t>premises</a:t>
            </a:r>
            <a:r>
              <a:rPr lang="nl-NL" dirty="0"/>
              <a:t> </a:t>
            </a:r>
            <a:r>
              <a:rPr lang="nl-NL" dirty="0" err="1"/>
              <a:t>network</a:t>
            </a:r>
            <a:r>
              <a:rPr lang="nl-NL" dirty="0"/>
              <a:t> </a:t>
            </a:r>
            <a:r>
              <a:rPr lang="nl-NL" dirty="0" err="1"/>
              <a:t>within</a:t>
            </a:r>
            <a:r>
              <a:rPr lang="nl-NL" dirty="0"/>
              <a:t> a </a:t>
            </a:r>
            <a:r>
              <a:rPr lang="nl-NL" dirty="0" err="1"/>
              <a:t>residence</a:t>
            </a:r>
            <a:r>
              <a:rPr lang="nl-NL" dirty="0"/>
              <a:t>, office or shop</a:t>
            </a:r>
            <a:r>
              <a:rPr lang="en-GB" dirty="0"/>
              <a:t>.</a:t>
            </a:r>
            <a:r>
              <a:rPr lang="nl-NL" dirty="0"/>
              <a:t> </a:t>
            </a:r>
            <a:endParaRPr lang="en-GB" dirty="0"/>
          </a:p>
        </p:txBody>
      </p:sp>
    </p:spTree>
    <p:extLst>
      <p:ext uri="{BB962C8B-B14F-4D97-AF65-F5344CB8AC3E}">
        <p14:creationId xmlns:p14="http://schemas.microsoft.com/office/powerpoint/2010/main" val="180975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7238" y="958362"/>
            <a:ext cx="2307304" cy="54424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Pictorial view</a:t>
            </a:r>
          </a:p>
        </p:txBody>
      </p:sp>
      <p:pic>
        <p:nvPicPr>
          <p:cNvPr id="1026"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2736" y="2647706"/>
            <a:ext cx="4876800" cy="34671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665982" y="4196590"/>
            <a:ext cx="1784838" cy="923330"/>
          </a:xfrm>
          <a:prstGeom prst="rect">
            <a:avLst/>
          </a:prstGeom>
          <a:noFill/>
        </p:spPr>
        <p:txBody>
          <a:bodyPr wrap="square" rtlCol="0">
            <a:spAutoFit/>
          </a:bodyPr>
          <a:lstStyle/>
          <a:p>
            <a:r>
              <a:rPr lang="en-US" dirty="0"/>
              <a:t>Customer premises network</a:t>
            </a:r>
          </a:p>
        </p:txBody>
      </p:sp>
      <p:cxnSp>
        <p:nvCxnSpPr>
          <p:cNvPr id="6" name="Straight Connector 5"/>
          <p:cNvCxnSpPr/>
          <p:nvPr/>
        </p:nvCxnSpPr>
        <p:spPr>
          <a:xfrm flipH="1" flipV="1">
            <a:off x="1837592" y="3736731"/>
            <a:ext cx="1556239" cy="501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63969" y="3727938"/>
            <a:ext cx="861646" cy="87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406769" y="3305908"/>
            <a:ext cx="1327639" cy="430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32936" y="2734214"/>
            <a:ext cx="1609800" cy="646331"/>
          </a:xfrm>
          <a:prstGeom prst="rect">
            <a:avLst/>
          </a:prstGeom>
          <a:noFill/>
        </p:spPr>
        <p:txBody>
          <a:bodyPr wrap="none" rtlCol="0">
            <a:spAutoFit/>
          </a:bodyPr>
          <a:lstStyle/>
          <a:p>
            <a:r>
              <a:rPr lang="en-US" dirty="0"/>
              <a:t>Direct Network</a:t>
            </a:r>
          </a:p>
          <a:p>
            <a:r>
              <a:rPr lang="en-US" dirty="0"/>
              <a:t>Connection</a:t>
            </a:r>
          </a:p>
        </p:txBody>
      </p:sp>
      <p:cxnSp>
        <p:nvCxnSpPr>
          <p:cNvPr id="13" name="Straight Connector 12"/>
          <p:cNvCxnSpPr>
            <a:cxnSpLocks/>
          </p:cNvCxnSpPr>
          <p:nvPr/>
        </p:nvCxnSpPr>
        <p:spPr>
          <a:xfrm flipH="1">
            <a:off x="735124" y="3762966"/>
            <a:ext cx="184775" cy="6182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cxnSpLocks/>
          </p:cNvCxnSpPr>
          <p:nvPr/>
        </p:nvCxnSpPr>
        <p:spPr>
          <a:xfrm>
            <a:off x="766809" y="4381256"/>
            <a:ext cx="997354" cy="180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cxnSpLocks/>
          </p:cNvCxnSpPr>
          <p:nvPr/>
        </p:nvCxnSpPr>
        <p:spPr>
          <a:xfrm flipH="1">
            <a:off x="1055729" y="4561358"/>
            <a:ext cx="808240" cy="627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987073" y="3995836"/>
            <a:ext cx="1427635" cy="646331"/>
          </a:xfrm>
          <a:prstGeom prst="rect">
            <a:avLst/>
          </a:prstGeom>
          <a:noFill/>
        </p:spPr>
        <p:txBody>
          <a:bodyPr wrap="none" rtlCol="0">
            <a:spAutoFit/>
          </a:bodyPr>
          <a:lstStyle/>
          <a:p>
            <a:r>
              <a:rPr lang="en-US" dirty="0"/>
              <a:t>Direct Device</a:t>
            </a:r>
          </a:p>
          <a:p>
            <a:r>
              <a:rPr lang="en-US" dirty="0"/>
              <a:t>Connection</a:t>
            </a:r>
          </a:p>
        </p:txBody>
      </p:sp>
      <p:sp>
        <p:nvSpPr>
          <p:cNvPr id="22" name="TextBox 21"/>
          <p:cNvSpPr txBox="1"/>
          <p:nvPr/>
        </p:nvSpPr>
        <p:spPr>
          <a:xfrm>
            <a:off x="8027864" y="2070574"/>
            <a:ext cx="1609800" cy="646331"/>
          </a:xfrm>
          <a:prstGeom prst="rect">
            <a:avLst/>
          </a:prstGeom>
          <a:noFill/>
        </p:spPr>
        <p:txBody>
          <a:bodyPr wrap="none" rtlCol="0">
            <a:spAutoFit/>
          </a:bodyPr>
          <a:lstStyle/>
          <a:p>
            <a:r>
              <a:rPr lang="en-US" dirty="0"/>
              <a:t>Direct Network</a:t>
            </a:r>
          </a:p>
          <a:p>
            <a:r>
              <a:rPr lang="en-US" dirty="0"/>
              <a:t>Connection</a:t>
            </a:r>
          </a:p>
        </p:txBody>
      </p:sp>
      <p:cxnSp>
        <p:nvCxnSpPr>
          <p:cNvPr id="23" name="Straight Connector 22"/>
          <p:cNvCxnSpPr/>
          <p:nvPr/>
        </p:nvCxnSpPr>
        <p:spPr>
          <a:xfrm flipV="1">
            <a:off x="7186978" y="2822331"/>
            <a:ext cx="849679" cy="6506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819536" y="2831123"/>
            <a:ext cx="217121" cy="549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7819536" y="2605613"/>
            <a:ext cx="1954823" cy="774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567208" y="4337563"/>
            <a:ext cx="2324138"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0555843" y="3827258"/>
            <a:ext cx="1784838" cy="369332"/>
          </a:xfrm>
          <a:prstGeom prst="rect">
            <a:avLst/>
          </a:prstGeom>
          <a:noFill/>
        </p:spPr>
        <p:txBody>
          <a:bodyPr wrap="square" rtlCol="0">
            <a:spAutoFit/>
          </a:bodyPr>
          <a:lstStyle/>
          <a:p>
            <a:r>
              <a:rPr lang="en-US" dirty="0"/>
              <a:t>5GS</a:t>
            </a:r>
          </a:p>
        </p:txBody>
      </p:sp>
      <p:pic>
        <p:nvPicPr>
          <p:cNvPr id="1028" name="Picture 4" descr="Vivo Nex 3 Price in India, Specifications, Comparison (11th November 2020)"/>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43778" y="2259697"/>
            <a:ext cx="752242" cy="1261622"/>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Vivo Nex 3 Price in India, Specifications, Comparison (11th November 2020)"/>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286946" y="4642167"/>
            <a:ext cx="752242" cy="126162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a:extLst>
              <a:ext uri="{FF2B5EF4-FFF2-40B4-BE49-F238E27FC236}">
                <a16:creationId xmlns:a16="http://schemas.microsoft.com/office/drawing/2014/main" id="{4B66F1F0-73EE-4B6B-8663-8A37A95E560B}"/>
              </a:ext>
            </a:extLst>
          </p:cNvPr>
          <p:cNvSpPr/>
          <p:nvPr/>
        </p:nvSpPr>
        <p:spPr>
          <a:xfrm>
            <a:off x="2942736" y="2647706"/>
            <a:ext cx="4876800" cy="3467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86707DF8-6220-480A-B5B8-4A323EEDC6A0}"/>
              </a:ext>
            </a:extLst>
          </p:cNvPr>
          <p:cNvSpPr/>
          <p:nvPr/>
        </p:nvSpPr>
        <p:spPr>
          <a:xfrm>
            <a:off x="2942736" y="870464"/>
            <a:ext cx="4876800" cy="17351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2463421A-B6D4-412D-8A7F-2B4497BEEFBF}"/>
              </a:ext>
            </a:extLst>
          </p:cNvPr>
          <p:cNvGrpSpPr/>
          <p:nvPr/>
        </p:nvGrpSpPr>
        <p:grpSpPr>
          <a:xfrm>
            <a:off x="3156179" y="4271099"/>
            <a:ext cx="1093157" cy="371068"/>
            <a:chOff x="6934707" y="1406934"/>
            <a:chExt cx="1093157" cy="371068"/>
          </a:xfrm>
        </p:grpSpPr>
        <p:sp>
          <p:nvSpPr>
            <p:cNvPr id="3" name="Rectangle: Rounded Corners 2">
              <a:extLst>
                <a:ext uri="{FF2B5EF4-FFF2-40B4-BE49-F238E27FC236}">
                  <a16:creationId xmlns:a16="http://schemas.microsoft.com/office/drawing/2014/main" id="{E672C127-D6F1-4B88-A62E-C48CAF3749FD}"/>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ED040E9-32C9-4632-A13D-0B52BB04BD55}"/>
                </a:ext>
              </a:extLst>
            </p:cNvPr>
            <p:cNvSpPr txBox="1"/>
            <p:nvPr/>
          </p:nvSpPr>
          <p:spPr>
            <a:xfrm>
              <a:off x="7186978" y="1408670"/>
              <a:ext cx="667170" cy="369332"/>
            </a:xfrm>
            <a:prstGeom prst="rect">
              <a:avLst/>
            </a:prstGeom>
            <a:noFill/>
          </p:spPr>
          <p:txBody>
            <a:bodyPr wrap="none" rtlCol="0">
              <a:spAutoFit/>
            </a:bodyPr>
            <a:lstStyle/>
            <a:p>
              <a:r>
                <a:rPr lang="en-US" dirty="0"/>
                <a:t>PRAS</a:t>
              </a:r>
            </a:p>
          </p:txBody>
        </p:sp>
      </p:grpSp>
      <p:grpSp>
        <p:nvGrpSpPr>
          <p:cNvPr id="28" name="Group 27">
            <a:extLst>
              <a:ext uri="{FF2B5EF4-FFF2-40B4-BE49-F238E27FC236}">
                <a16:creationId xmlns:a16="http://schemas.microsoft.com/office/drawing/2014/main" id="{0D66AF1A-A51D-48BC-B787-C0945E5F747D}"/>
              </a:ext>
            </a:extLst>
          </p:cNvPr>
          <p:cNvGrpSpPr/>
          <p:nvPr/>
        </p:nvGrpSpPr>
        <p:grpSpPr>
          <a:xfrm>
            <a:off x="6391047" y="3599337"/>
            <a:ext cx="1093157" cy="371068"/>
            <a:chOff x="6934707" y="1406934"/>
            <a:chExt cx="1093157" cy="371068"/>
          </a:xfrm>
        </p:grpSpPr>
        <p:sp>
          <p:nvSpPr>
            <p:cNvPr id="30" name="Rectangle: Rounded Corners 29">
              <a:extLst>
                <a:ext uri="{FF2B5EF4-FFF2-40B4-BE49-F238E27FC236}">
                  <a16:creationId xmlns:a16="http://schemas.microsoft.com/office/drawing/2014/main" id="{A6B104AB-B1B0-4C94-8657-FEAE3A2E2AFE}"/>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F43A8DCA-CB86-4E0B-AF3F-425C902D6E5A}"/>
                </a:ext>
              </a:extLst>
            </p:cNvPr>
            <p:cNvSpPr txBox="1"/>
            <p:nvPr/>
          </p:nvSpPr>
          <p:spPr>
            <a:xfrm>
              <a:off x="7186978" y="1408670"/>
              <a:ext cx="667170" cy="369332"/>
            </a:xfrm>
            <a:prstGeom prst="rect">
              <a:avLst/>
            </a:prstGeom>
            <a:noFill/>
          </p:spPr>
          <p:txBody>
            <a:bodyPr wrap="none" rtlCol="0">
              <a:spAutoFit/>
            </a:bodyPr>
            <a:lstStyle/>
            <a:p>
              <a:r>
                <a:rPr lang="en-US" dirty="0"/>
                <a:t>PRAS</a:t>
              </a:r>
            </a:p>
          </p:txBody>
        </p:sp>
      </p:grpSp>
      <p:grpSp>
        <p:nvGrpSpPr>
          <p:cNvPr id="34" name="Group 33">
            <a:extLst>
              <a:ext uri="{FF2B5EF4-FFF2-40B4-BE49-F238E27FC236}">
                <a16:creationId xmlns:a16="http://schemas.microsoft.com/office/drawing/2014/main" id="{2C6F398B-35E8-4C45-9A43-C90180514648}"/>
              </a:ext>
            </a:extLst>
          </p:cNvPr>
          <p:cNvGrpSpPr/>
          <p:nvPr/>
        </p:nvGrpSpPr>
        <p:grpSpPr>
          <a:xfrm>
            <a:off x="4665982" y="3413803"/>
            <a:ext cx="1093157" cy="371068"/>
            <a:chOff x="6934707" y="1406934"/>
            <a:chExt cx="1093157" cy="371068"/>
          </a:xfrm>
        </p:grpSpPr>
        <p:sp>
          <p:nvSpPr>
            <p:cNvPr id="35" name="Rectangle: Rounded Corners 34">
              <a:extLst>
                <a:ext uri="{FF2B5EF4-FFF2-40B4-BE49-F238E27FC236}">
                  <a16:creationId xmlns:a16="http://schemas.microsoft.com/office/drawing/2014/main" id="{EE3BC08F-C8EC-4293-9C0E-73744FFE5F10}"/>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DCB6A18F-7AC8-4F27-8AB6-4468F4866250}"/>
                </a:ext>
              </a:extLst>
            </p:cNvPr>
            <p:cNvSpPr txBox="1"/>
            <p:nvPr/>
          </p:nvSpPr>
          <p:spPr>
            <a:xfrm>
              <a:off x="7186978" y="1408670"/>
              <a:ext cx="667170" cy="369332"/>
            </a:xfrm>
            <a:prstGeom prst="rect">
              <a:avLst/>
            </a:prstGeom>
            <a:noFill/>
          </p:spPr>
          <p:txBody>
            <a:bodyPr wrap="none" rtlCol="0">
              <a:spAutoFit/>
            </a:bodyPr>
            <a:lstStyle/>
            <a:p>
              <a:r>
                <a:rPr lang="en-US" dirty="0"/>
                <a:t>PRAS</a:t>
              </a:r>
            </a:p>
          </p:txBody>
        </p:sp>
      </p:grpSp>
    </p:spTree>
    <p:extLst>
      <p:ext uri="{BB962C8B-B14F-4D97-AF65-F5344CB8AC3E}">
        <p14:creationId xmlns:p14="http://schemas.microsoft.com/office/powerpoint/2010/main" val="3552448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SharedContentType xmlns="Microsoft.SharePoint.Taxonomy.ContentTypeSync" SourceId="34c87397-5fc1-491e-85e7-d6110dbe9cbd"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6eca325bee328bb82df5da6c275754a5">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912dfcd65fc60207ceb133d6c63615b5"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4:MediaServiceDateTaken" minOccurs="0"/>
                <xsd:element ref="ns5:SharedWithUsers" minOccurs="0"/>
                <xsd:element ref="ns5:SharedWithDetails" minOccurs="0"/>
                <xsd:element ref="ns5:SharingHintHash" minOccurs="0"/>
                <xsd:element ref="ns4:MediaServiceMetadata" minOccurs="0"/>
                <xsd:element ref="ns4:MediaServiceAutoTags" minOccurs="0"/>
                <xsd:element ref="ns4:MediaServiceGenerationTime" minOccurs="0"/>
                <xsd:element ref="ns4:MediaServiceEventHashCode" minOccurs="0"/>
                <xsd:element ref="ns4:MediaServiceOCR"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Metadata" ma:index="17" nillable="true" ma:displayName="MediaServiceMetadata" ma:description="" ma:hidden="true" ma:internalName="MediaServiceMetadata" ma:readOnly="true">
      <xsd:simpleType>
        <xsd:restriction base="dms:Note"/>
      </xsd:simpleType>
    </xsd:element>
    <xsd:element name="MediaServiceAutoTags" ma:index="18" nillable="true" ma:displayName="Tags" ma:internalName="MediaServiceAutoTag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description="" ma:internalName="SharedWithDetails" ma:readOnly="true">
      <xsd:simpleType>
        <xsd:restriction base="dms:Note">
          <xsd:maxLength value="255"/>
        </xsd:restriction>
      </xsd:simpleType>
    </xsd:element>
    <xsd:element name="SharingHintHash" ma:index="16"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0EF990-AF39-4844-B32B-28B726341047}">
  <ds:schemaRefs>
    <ds:schemaRef ds:uri="http://schemas.microsoft.com/sharepoint/events"/>
  </ds:schemaRefs>
</ds:datastoreItem>
</file>

<file path=customXml/itemProps2.xml><?xml version="1.0" encoding="utf-8"?>
<ds:datastoreItem xmlns:ds="http://schemas.openxmlformats.org/officeDocument/2006/customXml" ds:itemID="{E7CB1F76-818B-44F1-858B-866DD7E60EBF}">
  <ds:schemaRefs>
    <ds:schemaRef ds:uri="Microsoft.SharePoint.Taxonomy.ContentTypeSync"/>
  </ds:schemaRefs>
</ds:datastoreItem>
</file>

<file path=customXml/itemProps3.xml><?xml version="1.0" encoding="utf-8"?>
<ds:datastoreItem xmlns:ds="http://schemas.openxmlformats.org/officeDocument/2006/customXml" ds:itemID="{CC562C4A-6E5D-435D-9A43-DD6B45EE35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0397AB1-E43F-4E26-AC5A-A9D046E717D4}">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A79F3AF8-B8B2-4632-AA10-74ADA601A7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94</TotalTime>
  <Words>532</Words>
  <Application>Microsoft Office PowerPoint</Application>
  <PresentationFormat>Widescreen</PresentationFormat>
  <Paragraphs>57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Resident Terminology</vt:lpstr>
      <vt:lpstr>Input to this meeting</vt:lpstr>
      <vt:lpstr>Observations made online</vt:lpstr>
      <vt:lpstr>Suggested new terms</vt:lpstr>
      <vt:lpstr>Suggested definition PRAS</vt:lpstr>
      <vt:lpstr>Suggested definition eRG</vt:lpstr>
      <vt:lpstr>Pictorial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Resident Terminology</dc:title>
  <dc:creator>Toon Norp</dc:creator>
  <cp:lastModifiedBy>Covell, Betsy (Nokia - US/Naperville)</cp:lastModifiedBy>
  <cp:revision>7</cp:revision>
  <dcterms:created xsi:type="dcterms:W3CDTF">2020-11-11T10:56:16Z</dcterms:created>
  <dcterms:modified xsi:type="dcterms:W3CDTF">2020-11-11T22:12:42Z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ies>
</file>