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660"/>
  </p:normalViewPr>
  <p:slideViewPr>
    <p:cSldViewPr snapToGrid="0">
      <p:cViewPr varScale="1">
        <p:scale>
          <a:sx n="87" d="100"/>
          <a:sy n="87" d="100"/>
        </p:scale>
        <p:origin x="5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397F4-A6C0-464C-8001-0872FB267F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72A41F1-46F1-40A7-B032-8C3B1C856A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C28AC73-BC95-4A0F-A255-1C52A7EE2D15}"/>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BA8B3BA9-1D36-423C-892F-B3823EAF756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B62F25-814F-4D10-8723-13A5CFEC2328}"/>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486788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BF891-3338-4391-AB06-45C306993F3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012D2FE-C74C-4F1C-B793-E93B28E46E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9CB283-FDDF-4338-8031-126DD8B79900}"/>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D27D7420-2761-4C11-874D-ABEB19B96D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198E89-EB86-4786-8A51-5FB3FDBAF26F}"/>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370177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C236D7-AA06-433D-9843-62D75159A78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901719E-43D3-487D-891C-4286EE7462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FD446A-3CCD-4C43-BEED-AEBB7ADC9D9A}"/>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52853C1C-4C9E-477F-B722-A47244D231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99A4FA-1431-4EB1-94F2-CC3FC8C8EC5B}"/>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3930897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9E2E4-E42E-4896-9991-C5B69679931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756CCC-E052-472F-8EA1-3455EC733B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F2AA216-DB13-4CD3-AE0E-17D2FEC3BE57}"/>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503E42C6-6F22-4F38-80C6-51C5CFA125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362EC0-7312-4804-90E8-7032595DD31F}"/>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3857098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157A3-AA83-4346-8F5F-4C63956CC4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3BC3A6E-D03D-47D3-B5BB-026B7AC918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95F27-09DD-468B-8DD8-E614F16503D5}"/>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AD38BE4C-A679-4CC1-A21C-A36490AE8E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2B0169-D459-450F-89E3-224913D46430}"/>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93963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90BCC-896C-4CE9-AEE5-108B23FDDE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045F1FC-BA59-45A8-B1C5-9F0DAF55D8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009831-AC26-4211-82AF-D9901BF77C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213708E-F58A-44C6-A033-D01C44FB42E2}"/>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6" name="Footer Placeholder 5">
            <a:extLst>
              <a:ext uri="{FF2B5EF4-FFF2-40B4-BE49-F238E27FC236}">
                <a16:creationId xmlns:a16="http://schemas.microsoft.com/office/drawing/2014/main" id="{51DE40AF-8B1A-45A5-A80E-C4289FCE11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2C81F3-966A-4C2C-A5A5-BD97D87009E0}"/>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867729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6E0AC-F8A2-41B1-87E5-DDA4B240E2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CF46A4-D8E8-4834-8630-CA34C2FD03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21C729-3702-49FF-9BEF-C576FBEE0BE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494B2A6-29B7-4D4E-9316-BDFF8D2C59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0BED4E8-5D53-4814-8EA6-2335C61605A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27557C1-2011-464D-8C9D-B1EC19CC077E}"/>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8" name="Footer Placeholder 7">
            <a:extLst>
              <a:ext uri="{FF2B5EF4-FFF2-40B4-BE49-F238E27FC236}">
                <a16:creationId xmlns:a16="http://schemas.microsoft.com/office/drawing/2014/main" id="{97D62CEE-E8AA-4BA1-B8CE-523CF3521FD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5143873-D455-489F-BF33-CDCC14E83065}"/>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421743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453C0-D970-40E2-95B7-635042347A3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8248379-0117-4027-987D-E334C5B278ED}"/>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4" name="Footer Placeholder 3">
            <a:extLst>
              <a:ext uri="{FF2B5EF4-FFF2-40B4-BE49-F238E27FC236}">
                <a16:creationId xmlns:a16="http://schemas.microsoft.com/office/drawing/2014/main" id="{5C41F946-3A1D-4464-A18D-982652AF272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34EC71A-4CB3-49B2-AA05-A62D3D8F6EDF}"/>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169738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BF1238-485C-4BBC-A1F2-AB37221C64A1}"/>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3" name="Footer Placeholder 2">
            <a:extLst>
              <a:ext uri="{FF2B5EF4-FFF2-40B4-BE49-F238E27FC236}">
                <a16:creationId xmlns:a16="http://schemas.microsoft.com/office/drawing/2014/main" id="{C983C73C-1DD2-4FAF-8EF7-7EC8C488D4B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56D9103-2E35-472A-A7CC-5010F24F00B7}"/>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721097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C84C9-EB52-4917-9052-9FE1146AE0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818ABC-0723-400B-A6E8-C12E518D35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A860468-5290-469B-ABEF-6DA5BAB1B0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07B9EF-C5C7-4EBB-B373-A1E70D998F46}"/>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6" name="Footer Placeholder 5">
            <a:extLst>
              <a:ext uri="{FF2B5EF4-FFF2-40B4-BE49-F238E27FC236}">
                <a16:creationId xmlns:a16="http://schemas.microsoft.com/office/drawing/2014/main" id="{0CE13864-BA23-4FA4-99E1-E2C40E3158F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4A31CB-C277-43EE-B8EB-BDC38EAE7D03}"/>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1210220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E355D-70D8-4D07-960D-75357598EA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ABE264D-5C53-4E71-A05E-5FC3A1EBB9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6050728-5C9C-4AC7-B1DD-CADED3671A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AD293A-9224-46E0-BF23-C59715D56DB6}"/>
              </a:ext>
            </a:extLst>
          </p:cNvPr>
          <p:cNvSpPr>
            <a:spLocks noGrp="1"/>
          </p:cNvSpPr>
          <p:nvPr>
            <p:ph type="dt" sz="half" idx="10"/>
          </p:nvPr>
        </p:nvSpPr>
        <p:spPr/>
        <p:txBody>
          <a:bodyPr/>
          <a:lstStyle/>
          <a:p>
            <a:fld id="{1CBA5F08-CD9F-4DFB-84DD-9B3654488502}" type="datetimeFigureOut">
              <a:rPr lang="en-GB" smtClean="0"/>
              <a:t>11/11/2020</a:t>
            </a:fld>
            <a:endParaRPr lang="en-GB"/>
          </a:p>
        </p:txBody>
      </p:sp>
      <p:sp>
        <p:nvSpPr>
          <p:cNvPr id="6" name="Footer Placeholder 5">
            <a:extLst>
              <a:ext uri="{FF2B5EF4-FFF2-40B4-BE49-F238E27FC236}">
                <a16:creationId xmlns:a16="http://schemas.microsoft.com/office/drawing/2014/main" id="{7FA2BFFF-B141-4835-B686-649186C5B5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429FB6-5DBC-4759-A48D-0451D050423C}"/>
              </a:ext>
            </a:extLst>
          </p:cNvPr>
          <p:cNvSpPr>
            <a:spLocks noGrp="1"/>
          </p:cNvSpPr>
          <p:nvPr>
            <p:ph type="sldNum" sz="quarter" idx="12"/>
          </p:nvPr>
        </p:nvSpPr>
        <p:spPr/>
        <p:txBody>
          <a:bodyPr/>
          <a:lstStyle/>
          <a:p>
            <a:fld id="{22D3E530-D1D3-4E95-B789-FF1D4F9A4C5B}" type="slidenum">
              <a:rPr lang="en-GB" smtClean="0"/>
              <a:t>‹#›</a:t>
            </a:fld>
            <a:endParaRPr lang="en-GB"/>
          </a:p>
        </p:txBody>
      </p:sp>
    </p:spTree>
    <p:extLst>
      <p:ext uri="{BB962C8B-B14F-4D97-AF65-F5344CB8AC3E}">
        <p14:creationId xmlns:p14="http://schemas.microsoft.com/office/powerpoint/2010/main" val="2257871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993242-8916-4945-81A2-2C8AF5C59B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4A41C97-5EA7-4BB6-91C9-78BE0E5625E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FBB294-A843-402E-AC44-FDC1909935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A5F08-CD9F-4DFB-84DD-9B3654488502}" type="datetimeFigureOut">
              <a:rPr lang="en-GB" smtClean="0"/>
              <a:t>11/11/2020</a:t>
            </a:fld>
            <a:endParaRPr lang="en-GB"/>
          </a:p>
        </p:txBody>
      </p:sp>
      <p:sp>
        <p:nvSpPr>
          <p:cNvPr id="5" name="Footer Placeholder 4">
            <a:extLst>
              <a:ext uri="{FF2B5EF4-FFF2-40B4-BE49-F238E27FC236}">
                <a16:creationId xmlns:a16="http://schemas.microsoft.com/office/drawing/2014/main" id="{95537867-999D-48CA-A162-420FFB5A96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40193E5-8D25-4E12-9A5F-F91A2E5DCC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3E530-D1D3-4E95-B789-FF1D4F9A4C5B}" type="slidenum">
              <a:rPr lang="en-GB" smtClean="0"/>
              <a:t>‹#›</a:t>
            </a:fld>
            <a:endParaRPr lang="en-GB"/>
          </a:p>
        </p:txBody>
      </p:sp>
    </p:spTree>
    <p:extLst>
      <p:ext uri="{BB962C8B-B14F-4D97-AF65-F5344CB8AC3E}">
        <p14:creationId xmlns:p14="http://schemas.microsoft.com/office/powerpoint/2010/main" val="15472511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3gpp.org/ftp/tsg_sa/WG1_Serv/TSGS1_92_Electronic_Meeting/Docs/S1-204173.zip" TargetMode="External"/><Relationship Id="rId2" Type="http://schemas.openxmlformats.org/officeDocument/2006/relationships/hyperlink" Target="https://www.3gpp.org/ftp/tsg_sa/WG1_Serv/TSGS1_92_Electronic_Meeting/Docs/S1-204081.zip" TargetMode="External"/><Relationship Id="rId1" Type="http://schemas.openxmlformats.org/officeDocument/2006/relationships/slideLayout" Target="../slideLayouts/slideLayout2.xml"/><Relationship Id="rId5" Type="http://schemas.openxmlformats.org/officeDocument/2006/relationships/hyperlink" Target="https://www.3gpp.org/ftp/tsg_sa/WG1_Serv/TSGS1_92_Electronic_Meeting/Docs/S1-204269.zip" TargetMode="External"/><Relationship Id="rId4" Type="http://schemas.openxmlformats.org/officeDocument/2006/relationships/hyperlink" Target="https://www.3gpp.org/ftp/tsg_sa/WG1_Serv/TSGS1_92_Electronic_Meeting/Docs/S1-204268.zi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7F110-0C83-4FED-BA54-BBCC074AE900}"/>
              </a:ext>
            </a:extLst>
          </p:cNvPr>
          <p:cNvSpPr>
            <a:spLocks noGrp="1"/>
          </p:cNvSpPr>
          <p:nvPr>
            <p:ph type="ctrTitle"/>
          </p:nvPr>
        </p:nvSpPr>
        <p:spPr/>
        <p:txBody>
          <a:bodyPr/>
          <a:lstStyle/>
          <a:p>
            <a:r>
              <a:rPr lang="nl-NL" dirty="0"/>
              <a:t>Resident </a:t>
            </a:r>
            <a:r>
              <a:rPr lang="nl-NL" dirty="0" err="1"/>
              <a:t>Terminology</a:t>
            </a:r>
            <a:endParaRPr lang="en-GB" dirty="0"/>
          </a:p>
        </p:txBody>
      </p:sp>
      <p:sp>
        <p:nvSpPr>
          <p:cNvPr id="3" name="Subtitle 2">
            <a:extLst>
              <a:ext uri="{FF2B5EF4-FFF2-40B4-BE49-F238E27FC236}">
                <a16:creationId xmlns:a16="http://schemas.microsoft.com/office/drawing/2014/main" id="{80F85D4C-0742-4FF3-A638-DD2391734746}"/>
              </a:ext>
            </a:extLst>
          </p:cNvPr>
          <p:cNvSpPr>
            <a:spLocks noGrp="1"/>
          </p:cNvSpPr>
          <p:nvPr>
            <p:ph type="subTitle" idx="1"/>
          </p:nvPr>
        </p:nvSpPr>
        <p:spPr/>
        <p:txBody>
          <a:bodyPr/>
          <a:lstStyle/>
          <a:p>
            <a:r>
              <a:rPr lang="nl-NL" dirty="0" err="1"/>
              <a:t>Discussion</a:t>
            </a:r>
            <a:r>
              <a:rPr lang="nl-NL" dirty="0"/>
              <a:t> </a:t>
            </a:r>
            <a:r>
              <a:rPr lang="nl-NL" dirty="0" err="1"/>
              <a:t>for</a:t>
            </a:r>
            <a:r>
              <a:rPr lang="nl-NL" dirty="0"/>
              <a:t> CC</a:t>
            </a:r>
          </a:p>
          <a:p>
            <a:r>
              <a:rPr lang="nl-NL" dirty="0"/>
              <a:t>Toon Norp, </a:t>
            </a:r>
            <a:r>
              <a:rPr lang="nl-NL" dirty="0" err="1"/>
              <a:t>FS_Resident</a:t>
            </a:r>
            <a:r>
              <a:rPr lang="nl-NL" dirty="0"/>
              <a:t> Rapporteur</a:t>
            </a:r>
            <a:endParaRPr lang="en-GB" dirty="0"/>
          </a:p>
        </p:txBody>
      </p:sp>
      <p:sp>
        <p:nvSpPr>
          <p:cNvPr id="4" name="TextBox 3">
            <a:extLst>
              <a:ext uri="{FF2B5EF4-FFF2-40B4-BE49-F238E27FC236}">
                <a16:creationId xmlns:a16="http://schemas.microsoft.com/office/drawing/2014/main" id="{5F3DA4B3-AB7A-4ED0-9A7C-A907BDA07ADD}"/>
              </a:ext>
            </a:extLst>
          </p:cNvPr>
          <p:cNvSpPr txBox="1"/>
          <p:nvPr/>
        </p:nvSpPr>
        <p:spPr>
          <a:xfrm>
            <a:off x="783204" y="6037029"/>
            <a:ext cx="10889311" cy="646331"/>
          </a:xfrm>
          <a:prstGeom prst="rect">
            <a:avLst/>
          </a:prstGeom>
          <a:noFill/>
        </p:spPr>
        <p:txBody>
          <a:bodyPr wrap="square" rtlCol="0">
            <a:spAutoFit/>
          </a:bodyPr>
          <a:lstStyle/>
          <a:p>
            <a:pPr>
              <a:tabLst>
                <a:tab pos="10404475" algn="r"/>
              </a:tabLst>
            </a:pPr>
            <a:r>
              <a:rPr lang="en-GB" b="1" dirty="0"/>
              <a:t>3GPP TSG-SA WG1 Meeting #92e</a:t>
            </a:r>
            <a:r>
              <a:rPr lang="en-GB" b="1"/>
              <a:t>	S1-204302</a:t>
            </a:r>
            <a:endParaRPr lang="en-GB" dirty="0"/>
          </a:p>
          <a:p>
            <a:pPr>
              <a:tabLst>
                <a:tab pos="10404475" algn="r"/>
              </a:tabLst>
            </a:pPr>
            <a:r>
              <a:rPr lang="en-GB" b="1" dirty="0"/>
              <a:t>Electronic Meeting, 11-20 November, 2020	</a:t>
            </a:r>
            <a:r>
              <a:rPr lang="en-GB" i="1" dirty="0"/>
              <a:t>(revision of S1-204xxx)</a:t>
            </a:r>
            <a:endParaRPr lang="en-GB" dirty="0"/>
          </a:p>
        </p:txBody>
      </p:sp>
    </p:spTree>
    <p:extLst>
      <p:ext uri="{BB962C8B-B14F-4D97-AF65-F5344CB8AC3E}">
        <p14:creationId xmlns:p14="http://schemas.microsoft.com/office/powerpoint/2010/main" val="3826864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A08CA-DE7A-40D8-B327-102BD2CD4962}"/>
              </a:ext>
            </a:extLst>
          </p:cNvPr>
          <p:cNvSpPr>
            <a:spLocks noGrp="1"/>
          </p:cNvSpPr>
          <p:nvPr>
            <p:ph type="title"/>
          </p:nvPr>
        </p:nvSpPr>
        <p:spPr/>
        <p:txBody>
          <a:bodyPr/>
          <a:lstStyle/>
          <a:p>
            <a:r>
              <a:rPr lang="nl-NL" dirty="0"/>
              <a:t>Input </a:t>
            </a:r>
            <a:r>
              <a:rPr lang="nl-NL" dirty="0" err="1"/>
              <a:t>to</a:t>
            </a:r>
            <a:r>
              <a:rPr lang="nl-NL" dirty="0"/>
              <a:t> </a:t>
            </a:r>
            <a:r>
              <a:rPr lang="nl-NL" dirty="0" err="1"/>
              <a:t>this</a:t>
            </a:r>
            <a:r>
              <a:rPr lang="nl-NL" dirty="0"/>
              <a:t> meeting</a:t>
            </a:r>
            <a:endParaRPr lang="en-GB" dirty="0"/>
          </a:p>
        </p:txBody>
      </p:sp>
      <p:graphicFrame>
        <p:nvGraphicFramePr>
          <p:cNvPr id="4" name="Content Placeholder 3">
            <a:extLst>
              <a:ext uri="{FF2B5EF4-FFF2-40B4-BE49-F238E27FC236}">
                <a16:creationId xmlns:a16="http://schemas.microsoft.com/office/drawing/2014/main" id="{3051D5F4-3D25-4D62-85DC-7B41D5448776}"/>
              </a:ext>
            </a:extLst>
          </p:cNvPr>
          <p:cNvGraphicFramePr>
            <a:graphicFrameLocks noGrp="1"/>
          </p:cNvGraphicFramePr>
          <p:nvPr>
            <p:ph idx="1"/>
            <p:extLst>
              <p:ext uri="{D42A27DB-BD31-4B8C-83A1-F6EECF244321}">
                <p14:modId xmlns:p14="http://schemas.microsoft.com/office/powerpoint/2010/main" val="447182060"/>
              </p:ext>
            </p:extLst>
          </p:nvPr>
        </p:nvGraphicFramePr>
        <p:xfrm>
          <a:off x="838201" y="1623854"/>
          <a:ext cx="10444700" cy="4646973"/>
        </p:xfrm>
        <a:graphic>
          <a:graphicData uri="http://schemas.openxmlformats.org/drawingml/2006/table">
            <a:tbl>
              <a:tblPr firstRow="1" firstCol="1" bandRow="1">
                <a:tableStyleId>{5C22544A-7EE6-4342-B048-85BDC9FD1C3A}</a:tableStyleId>
              </a:tblPr>
              <a:tblGrid>
                <a:gridCol w="1804084">
                  <a:extLst>
                    <a:ext uri="{9D8B030D-6E8A-4147-A177-3AD203B41FA5}">
                      <a16:colId xmlns:a16="http://schemas.microsoft.com/office/drawing/2014/main" val="1775578511"/>
                    </a:ext>
                  </a:extLst>
                </a:gridCol>
                <a:gridCol w="3417148">
                  <a:extLst>
                    <a:ext uri="{9D8B030D-6E8A-4147-A177-3AD203B41FA5}">
                      <a16:colId xmlns:a16="http://schemas.microsoft.com/office/drawing/2014/main" val="1682372183"/>
                    </a:ext>
                  </a:extLst>
                </a:gridCol>
                <a:gridCol w="2611734">
                  <a:extLst>
                    <a:ext uri="{9D8B030D-6E8A-4147-A177-3AD203B41FA5}">
                      <a16:colId xmlns:a16="http://schemas.microsoft.com/office/drawing/2014/main" val="3158411995"/>
                    </a:ext>
                  </a:extLst>
                </a:gridCol>
                <a:gridCol w="2611734">
                  <a:extLst>
                    <a:ext uri="{9D8B030D-6E8A-4147-A177-3AD203B41FA5}">
                      <a16:colId xmlns:a16="http://schemas.microsoft.com/office/drawing/2014/main" val="3936891636"/>
                    </a:ext>
                  </a:extLst>
                </a:gridCol>
              </a:tblGrid>
              <a:tr h="235207">
                <a:tc>
                  <a:txBody>
                    <a:bodyPr/>
                    <a:lstStyle/>
                    <a:p>
                      <a:pPr>
                        <a:spcAft>
                          <a:spcPts val="0"/>
                        </a:spcAft>
                      </a:pPr>
                      <a:r>
                        <a:rPr lang="en-GB" sz="1400" dirty="0">
                          <a:effectLst/>
                        </a:rPr>
                        <a:t> </a:t>
                      </a:r>
                      <a:endParaRPr lang="en-GB" sz="14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400">
                          <a:effectLst/>
                        </a:rPr>
                        <a:t>KPN</a:t>
                      </a:r>
                      <a:endParaRPr lang="en-GB" sz="140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400" dirty="0">
                          <a:effectLst/>
                        </a:rPr>
                        <a:t>Nokia</a:t>
                      </a:r>
                    </a:p>
                    <a:p>
                      <a:pPr>
                        <a:spcAft>
                          <a:spcPts val="0"/>
                        </a:spcAft>
                      </a:pPr>
                      <a:r>
                        <a:rPr lang="en-GB" sz="1400" u="sng" dirty="0">
                          <a:solidFill>
                            <a:schemeClr val="bg1"/>
                          </a:solidFill>
                          <a:effectLst/>
                          <a:hlinkClick r:id="rId2">
                            <a:extLst>
                              <a:ext uri="{A12FA001-AC4F-418D-AE19-62706E023703}">
                                <ahyp:hlinkClr xmlns:ahyp="http://schemas.microsoft.com/office/drawing/2018/hyperlinkcolor" xmlns="" val="tx"/>
                              </a:ext>
                            </a:extLst>
                          </a:hlinkClick>
                        </a:rPr>
                        <a:t>S1-204081</a:t>
                      </a:r>
                      <a:endParaRPr lang="en-GB" sz="1400" dirty="0">
                        <a:solidFill>
                          <a:schemeClr val="bg1"/>
                        </a:solidFill>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400" dirty="0">
                          <a:effectLst/>
                        </a:rPr>
                        <a:t>Huawei</a:t>
                      </a:r>
                    </a:p>
                    <a:p>
                      <a:pPr>
                        <a:spcAft>
                          <a:spcPts val="0"/>
                        </a:spcAft>
                      </a:pPr>
                      <a:r>
                        <a:rPr lang="en-GB" sz="1400" u="sng" dirty="0">
                          <a:solidFill>
                            <a:schemeClr val="bg1"/>
                          </a:solidFill>
                          <a:effectLst/>
                          <a:hlinkClick r:id="rId3">
                            <a:extLst>
                              <a:ext uri="{A12FA001-AC4F-418D-AE19-62706E023703}">
                                <ahyp:hlinkClr xmlns:ahyp="http://schemas.microsoft.com/office/drawing/2018/hyperlinkcolor" xmlns="" val="tx"/>
                              </a:ext>
                            </a:extLst>
                          </a:hlinkClick>
                        </a:rPr>
                        <a:t>S1-204173</a:t>
                      </a:r>
                      <a:endParaRPr lang="en-GB" sz="1400" dirty="0">
                        <a:solidFill>
                          <a:schemeClr val="bg1"/>
                        </a:solidFill>
                        <a:effectLst/>
                        <a:latin typeface="Calibri" panose="020F0502020204030204" pitchFamily="34" charset="0"/>
                        <a:ea typeface="Calibri" panose="020F0502020204030204" pitchFamily="34" charset="0"/>
                      </a:endParaRPr>
                    </a:p>
                  </a:txBody>
                  <a:tcPr marL="48111" marR="48111" marT="0" marB="0"/>
                </a:tc>
                <a:extLst>
                  <a:ext uri="{0D108BD9-81ED-4DB2-BD59-A6C34878D82A}">
                    <a16:rowId xmlns:a16="http://schemas.microsoft.com/office/drawing/2014/main" val="347230760"/>
                  </a:ext>
                </a:extLst>
              </a:tr>
              <a:tr h="1293641">
                <a:tc>
                  <a:txBody>
                    <a:bodyPr/>
                    <a:lstStyle/>
                    <a:p>
                      <a:pPr>
                        <a:spcAft>
                          <a:spcPts val="0"/>
                        </a:spcAft>
                      </a:pPr>
                      <a:r>
                        <a:rPr lang="en-GB" sz="1400" dirty="0">
                          <a:effectLst/>
                        </a:rPr>
                        <a:t>Indoor small </a:t>
                      </a:r>
                      <a:r>
                        <a:rPr lang="en-GB" sz="1400" dirty="0" err="1">
                          <a:effectLst/>
                        </a:rPr>
                        <a:t>basestation</a:t>
                      </a:r>
                      <a:r>
                        <a:rPr lang="en-GB" sz="1400" dirty="0">
                          <a:effectLst/>
                        </a:rPr>
                        <a:t>:</a:t>
                      </a:r>
                      <a:endParaRPr lang="en-GB" sz="14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u="sng" dirty="0">
                          <a:effectLst/>
                          <a:hlinkClick r:id="rId4"/>
                        </a:rPr>
                        <a:t>S1-204268</a:t>
                      </a:r>
                      <a:endParaRPr lang="en-GB" sz="1200" dirty="0">
                        <a:effectLst/>
                      </a:endParaRPr>
                    </a:p>
                    <a:p>
                      <a:pPr>
                        <a:spcAft>
                          <a:spcPts val="0"/>
                        </a:spcAft>
                      </a:pPr>
                      <a:r>
                        <a:rPr lang="en-GB" sz="1200" dirty="0">
                          <a:effectLst/>
                        </a:rPr>
                        <a:t>An indoor small base station is a customer-premises equipment that connects a 3GPP UE over NR wireless air interface. The indoor small base station connects to a 5G Residential Gateway which is connected to the 5GC via either fixed broadband access or NG-RAN</a:t>
                      </a:r>
                      <a:endParaRPr lang="en-GB" sz="12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900"/>
                        </a:spcAft>
                      </a:pPr>
                      <a:r>
                        <a:rPr lang="en-GB" sz="1200" dirty="0">
                          <a:effectLst/>
                        </a:rPr>
                        <a:t>Premises radio access node: a small </a:t>
                      </a:r>
                      <a:r>
                        <a:rPr lang="en-GB" sz="1200" dirty="0" err="1">
                          <a:effectLst/>
                        </a:rPr>
                        <a:t>basestation</a:t>
                      </a:r>
                      <a:r>
                        <a:rPr lang="en-GB" sz="1200" dirty="0">
                          <a:effectLst/>
                        </a:rPr>
                        <a:t> primarily for use in a small indoor facility such as a residence or storefront.</a:t>
                      </a:r>
                    </a:p>
                    <a:p>
                      <a:pPr>
                        <a:spcAft>
                          <a:spcPts val="0"/>
                        </a:spcAft>
                      </a:pPr>
                      <a:r>
                        <a:rPr lang="en-GB" sz="1200" dirty="0">
                          <a:effectLst/>
                        </a:rPr>
                        <a:t> </a:t>
                      </a:r>
                      <a:endParaRPr lang="en-GB" sz="1200" dirty="0">
                        <a:effectLst/>
                        <a:latin typeface="Calibri" panose="020F0502020204030204" pitchFamily="34" charset="0"/>
                        <a:ea typeface="Calibri" panose="020F0502020204030204" pitchFamily="34" charset="0"/>
                      </a:endParaRPr>
                    </a:p>
                  </a:txBody>
                  <a:tcPr marL="48111" marR="48111" marT="0" marB="0"/>
                </a:tc>
                <a:tc rowSpan="4">
                  <a:txBody>
                    <a:bodyPr/>
                    <a:lstStyle/>
                    <a:p>
                      <a:pPr>
                        <a:spcAft>
                          <a:spcPts val="0"/>
                        </a:spcAft>
                      </a:pPr>
                      <a:r>
                        <a:rPr lang="en-GB" sz="1200" dirty="0">
                          <a:effectLst/>
                        </a:rPr>
                        <a:t>is a base station that provides better cellular coverage for UEs in the indoor environment. For backhaul connection to the 5GC, the indoor small base station connects to the 5GC via the residential gateway, </a:t>
                      </a:r>
                    </a:p>
                    <a:p>
                      <a:pPr>
                        <a:spcAft>
                          <a:spcPts val="0"/>
                        </a:spcAft>
                      </a:pPr>
                      <a:r>
                        <a:rPr lang="en-GB" sz="1200" dirty="0">
                          <a:effectLst/>
                        </a:rPr>
                        <a:t> </a:t>
                      </a:r>
                    </a:p>
                    <a:p>
                      <a:pPr>
                        <a:spcAft>
                          <a:spcPts val="0"/>
                        </a:spcAft>
                      </a:pPr>
                      <a:r>
                        <a:rPr lang="en-GB" sz="1200" dirty="0">
                          <a:effectLst/>
                        </a:rPr>
                        <a:t> </a:t>
                      </a:r>
                    </a:p>
                    <a:p>
                      <a:pPr>
                        <a:spcAft>
                          <a:spcPts val="0"/>
                        </a:spcAft>
                      </a:pPr>
                      <a:r>
                        <a:rPr lang="en-GB" sz="1200" dirty="0">
                          <a:effectLst/>
                        </a:rPr>
                        <a:t> </a:t>
                      </a:r>
                    </a:p>
                    <a:p>
                      <a:pPr>
                        <a:spcAft>
                          <a:spcPts val="0"/>
                        </a:spcAft>
                      </a:pPr>
                      <a:r>
                        <a:rPr lang="en-GB" sz="1200" dirty="0">
                          <a:effectLst/>
                        </a:rPr>
                        <a:t>while the residential gateway could connect to the 5GC via a macro base station or fixed network.</a:t>
                      </a:r>
                      <a:endParaRPr lang="en-GB" sz="1200" dirty="0">
                        <a:effectLst/>
                        <a:latin typeface="Calibri" panose="020F0502020204030204" pitchFamily="34" charset="0"/>
                        <a:ea typeface="Calibri" panose="020F0502020204030204" pitchFamily="34" charset="0"/>
                      </a:endParaRPr>
                    </a:p>
                  </a:txBody>
                  <a:tcPr marL="48111" marR="48111" marT="0" marB="0"/>
                </a:tc>
                <a:extLst>
                  <a:ext uri="{0D108BD9-81ED-4DB2-BD59-A6C34878D82A}">
                    <a16:rowId xmlns:a16="http://schemas.microsoft.com/office/drawing/2014/main" val="4273372416"/>
                  </a:ext>
                </a:extLst>
              </a:tr>
              <a:tr h="1176037">
                <a:tc>
                  <a:txBody>
                    <a:bodyPr/>
                    <a:lstStyle/>
                    <a:p>
                      <a:pPr>
                        <a:spcAft>
                          <a:spcPts val="0"/>
                        </a:spcAft>
                      </a:pPr>
                      <a:r>
                        <a:rPr lang="en-GB" sz="1400">
                          <a:effectLst/>
                        </a:rPr>
                        <a:t>Residential gateway</a:t>
                      </a:r>
                      <a:endParaRPr lang="en-GB" sz="140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u="sng" dirty="0">
                          <a:effectLst/>
                          <a:hlinkClick r:id="rId5"/>
                        </a:rPr>
                        <a:t>S1-204269</a:t>
                      </a:r>
                      <a:endParaRPr lang="en-GB" sz="1200" dirty="0">
                        <a:effectLst/>
                      </a:endParaRPr>
                    </a:p>
                    <a:p>
                      <a:pPr>
                        <a:spcAft>
                          <a:spcPts val="0"/>
                        </a:spcAft>
                      </a:pPr>
                      <a:r>
                        <a:rPr lang="en-GB" sz="1200" dirty="0">
                          <a:effectLst/>
                        </a:rPr>
                        <a:t>The Residential Gateway (RG) is a device providing, for example voice, data, broadcast video, video on demand, to other devices in customer premises. The residential gateway separates customer premises equipment from the equipment in the public network.</a:t>
                      </a:r>
                      <a:endParaRPr lang="en-GB" sz="1200" dirty="0">
                        <a:effectLst/>
                        <a:latin typeface="Calibri" panose="020F0502020204030204" pitchFamily="34" charset="0"/>
                        <a:ea typeface="Calibri" panose="020F0502020204030204" pitchFamily="34" charset="0"/>
                      </a:endParaRPr>
                    </a:p>
                  </a:txBody>
                  <a:tcPr marL="48111" marR="48111" marT="0" marB="0"/>
                </a:tc>
                <a:tc rowSpan="3">
                  <a:txBody>
                    <a:bodyPr/>
                    <a:lstStyle/>
                    <a:p>
                      <a:pPr>
                        <a:spcAft>
                          <a:spcPts val="0"/>
                        </a:spcAft>
                      </a:pPr>
                      <a:r>
                        <a:rPr lang="en-GB" sz="1200" dirty="0">
                          <a:effectLst/>
                        </a:rPr>
                        <a:t>Premises radio access node aggregator: aggregates signalling from multiple premises radio access nodes to provide a single entity look and feel to the core network.</a:t>
                      </a:r>
                      <a:endParaRPr lang="en-GB" sz="1200" dirty="0">
                        <a:effectLst/>
                        <a:latin typeface="Calibri" panose="020F0502020204030204" pitchFamily="34" charset="0"/>
                        <a:ea typeface="Calibri" panose="020F0502020204030204" pitchFamily="34" charset="0"/>
                      </a:endParaRPr>
                    </a:p>
                  </a:txBody>
                  <a:tcPr marL="48111" marR="48111" marT="0" marB="0"/>
                </a:tc>
                <a:tc vMerge="1">
                  <a:txBody>
                    <a:bodyPr/>
                    <a:lstStyle/>
                    <a:p>
                      <a:endParaRPr lang="en-GB"/>
                    </a:p>
                  </a:txBody>
                  <a:tcPr/>
                </a:tc>
                <a:extLst>
                  <a:ext uri="{0D108BD9-81ED-4DB2-BD59-A6C34878D82A}">
                    <a16:rowId xmlns:a16="http://schemas.microsoft.com/office/drawing/2014/main" val="1186674968"/>
                  </a:ext>
                </a:extLst>
              </a:tr>
              <a:tr h="705622">
                <a:tc>
                  <a:txBody>
                    <a:bodyPr/>
                    <a:lstStyle/>
                    <a:p>
                      <a:pPr>
                        <a:spcAft>
                          <a:spcPts val="0"/>
                        </a:spcAft>
                      </a:pPr>
                      <a:r>
                        <a:rPr lang="en-GB" sz="1200" dirty="0">
                          <a:effectLst/>
                        </a:rPr>
                        <a:t>5G Residential Gateway</a:t>
                      </a:r>
                      <a:endParaRPr lang="en-GB" sz="1200" dirty="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dirty="0">
                          <a:effectLst/>
                        </a:rPr>
                        <a:t>A 5G-Residential Gateway (5G-RG) is a Residential Gateway capable of connecting to the 5GC, via either fixed broadband access, cable access, or NG-RAN.</a:t>
                      </a:r>
                      <a:endParaRPr lang="en-GB" sz="1200" dirty="0">
                        <a:effectLst/>
                        <a:latin typeface="Calibri" panose="020F0502020204030204" pitchFamily="34" charset="0"/>
                        <a:ea typeface="Calibri" panose="020F0502020204030204" pitchFamily="34" charset="0"/>
                      </a:endParaRPr>
                    </a:p>
                  </a:txBody>
                  <a:tcPr marL="48111" marR="48111" marT="0" marB="0"/>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01634411"/>
                  </a:ext>
                </a:extLst>
              </a:tr>
              <a:tr h="940830">
                <a:tc>
                  <a:txBody>
                    <a:bodyPr/>
                    <a:lstStyle/>
                    <a:p>
                      <a:pPr>
                        <a:spcAft>
                          <a:spcPts val="0"/>
                        </a:spcAft>
                      </a:pPr>
                      <a:r>
                        <a:rPr lang="en-GB" sz="1200">
                          <a:effectLst/>
                        </a:rPr>
                        <a:t>CPE</a:t>
                      </a:r>
                      <a:endParaRPr lang="en-GB" sz="1200">
                        <a:effectLst/>
                        <a:latin typeface="Calibri" panose="020F0502020204030204" pitchFamily="34" charset="0"/>
                        <a:ea typeface="Calibri" panose="020F0502020204030204" pitchFamily="34" charset="0"/>
                      </a:endParaRPr>
                    </a:p>
                  </a:txBody>
                  <a:tcPr marL="48111" marR="48111" marT="0" marB="0"/>
                </a:tc>
                <a:tc>
                  <a:txBody>
                    <a:bodyPr/>
                    <a:lstStyle/>
                    <a:p>
                      <a:pPr>
                        <a:spcAft>
                          <a:spcPts val="0"/>
                        </a:spcAft>
                      </a:pPr>
                      <a:r>
                        <a:rPr lang="en-GB" sz="1200" dirty="0">
                          <a:effectLst/>
                        </a:rPr>
                        <a:t>a customer-premises equipment or customer-provided equipment (CPE) is any device located at a subscriber's premises and connected with a public network via a residential gateway.</a:t>
                      </a:r>
                      <a:endParaRPr lang="en-GB" sz="1200" dirty="0">
                        <a:effectLst/>
                        <a:latin typeface="Calibri" panose="020F0502020204030204" pitchFamily="34" charset="0"/>
                        <a:ea typeface="Calibri" panose="020F0502020204030204" pitchFamily="34" charset="0"/>
                      </a:endParaRPr>
                    </a:p>
                  </a:txBody>
                  <a:tcPr marL="48111" marR="48111" marT="0" marB="0"/>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17249968"/>
                  </a:ext>
                </a:extLst>
              </a:tr>
            </a:tbl>
          </a:graphicData>
        </a:graphic>
      </p:graphicFrame>
      <p:sp>
        <p:nvSpPr>
          <p:cNvPr id="5" name="Rectangle 1">
            <a:extLst>
              <a:ext uri="{FF2B5EF4-FFF2-40B4-BE49-F238E27FC236}">
                <a16:creationId xmlns:a16="http://schemas.microsoft.com/office/drawing/2014/main" id="{97AAE684-95D4-43C2-9884-4DFDDFC16616}"/>
              </a:ext>
            </a:extLst>
          </p:cNvPr>
          <p:cNvSpPr>
            <a:spLocks noChangeArrowheads="1"/>
          </p:cNvSpPr>
          <p:nvPr/>
        </p:nvSpPr>
        <p:spPr bwMode="auto">
          <a:xfrm>
            <a:off x="-9294401" y="0"/>
            <a:ext cx="3057327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504735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31B85-5B88-4F5D-9BBE-1A5CB6AEB2C7}"/>
              </a:ext>
            </a:extLst>
          </p:cNvPr>
          <p:cNvSpPr>
            <a:spLocks noGrp="1"/>
          </p:cNvSpPr>
          <p:nvPr>
            <p:ph type="title"/>
          </p:nvPr>
        </p:nvSpPr>
        <p:spPr/>
        <p:txBody>
          <a:bodyPr/>
          <a:lstStyle/>
          <a:p>
            <a:r>
              <a:rPr lang="nl-NL" dirty="0" err="1"/>
              <a:t>Observations</a:t>
            </a:r>
            <a:r>
              <a:rPr lang="nl-NL" dirty="0"/>
              <a:t> made online</a:t>
            </a:r>
            <a:endParaRPr lang="en-GB" dirty="0"/>
          </a:p>
        </p:txBody>
      </p:sp>
      <p:sp>
        <p:nvSpPr>
          <p:cNvPr id="3" name="Content Placeholder 2">
            <a:extLst>
              <a:ext uri="{FF2B5EF4-FFF2-40B4-BE49-F238E27FC236}">
                <a16:creationId xmlns:a16="http://schemas.microsoft.com/office/drawing/2014/main" id="{0D21E8A7-3B9F-47DE-9622-606563868CC4}"/>
              </a:ext>
            </a:extLst>
          </p:cNvPr>
          <p:cNvSpPr>
            <a:spLocks noGrp="1"/>
          </p:cNvSpPr>
          <p:nvPr>
            <p:ph idx="1"/>
          </p:nvPr>
        </p:nvSpPr>
        <p:spPr/>
        <p:txBody>
          <a:bodyPr>
            <a:normAutofit lnSpcReduction="10000"/>
          </a:bodyPr>
          <a:lstStyle/>
          <a:p>
            <a:r>
              <a:rPr lang="nl-NL" dirty="0"/>
              <a:t>We </a:t>
            </a:r>
            <a:r>
              <a:rPr lang="nl-NL" dirty="0" err="1"/>
              <a:t>should</a:t>
            </a:r>
            <a:r>
              <a:rPr lang="nl-NL" dirty="0"/>
              <a:t> </a:t>
            </a:r>
            <a:r>
              <a:rPr lang="nl-NL" dirty="0" err="1"/>
              <a:t>not</a:t>
            </a:r>
            <a:r>
              <a:rPr lang="nl-NL" dirty="0"/>
              <a:t> </a:t>
            </a:r>
            <a:r>
              <a:rPr lang="nl-NL" dirty="0" err="1"/>
              <a:t>use</a:t>
            </a:r>
            <a:r>
              <a:rPr lang="nl-NL" dirty="0"/>
              <a:t> </a:t>
            </a:r>
            <a:r>
              <a:rPr lang="nl-NL" dirty="0" err="1"/>
              <a:t>architecture</a:t>
            </a:r>
            <a:r>
              <a:rPr lang="nl-NL" dirty="0"/>
              <a:t> concept in </a:t>
            </a:r>
            <a:r>
              <a:rPr lang="nl-NL" dirty="0" err="1"/>
              <a:t>definitions</a:t>
            </a:r>
            <a:r>
              <a:rPr lang="nl-NL" dirty="0"/>
              <a:t> (e.g. a X is </a:t>
            </a:r>
            <a:r>
              <a:rPr lang="nl-NL" dirty="0" err="1"/>
              <a:t>defined</a:t>
            </a:r>
            <a:r>
              <a:rPr lang="nl-NL" dirty="0"/>
              <a:t> as </a:t>
            </a:r>
            <a:r>
              <a:rPr lang="nl-NL" dirty="0" err="1"/>
              <a:t>something</a:t>
            </a:r>
            <a:r>
              <a:rPr lang="nl-NL" dirty="0"/>
              <a:t> </a:t>
            </a:r>
            <a:r>
              <a:rPr lang="nl-NL" dirty="0" err="1"/>
              <a:t>that</a:t>
            </a:r>
            <a:r>
              <a:rPr lang="nl-NL" dirty="0"/>
              <a:t> </a:t>
            </a:r>
            <a:r>
              <a:rPr lang="nl-NL" dirty="0" err="1"/>
              <a:t>connects</a:t>
            </a:r>
            <a:r>
              <a:rPr lang="nl-NL" dirty="0"/>
              <a:t> </a:t>
            </a:r>
            <a:r>
              <a:rPr lang="nl-NL" dirty="0" err="1"/>
              <a:t>to</a:t>
            </a:r>
            <a:r>
              <a:rPr lang="nl-NL" dirty="0"/>
              <a:t> Y)</a:t>
            </a:r>
          </a:p>
          <a:p>
            <a:r>
              <a:rPr lang="nl-NL" dirty="0"/>
              <a:t>We </a:t>
            </a:r>
            <a:r>
              <a:rPr lang="nl-NL" dirty="0" err="1"/>
              <a:t>should</a:t>
            </a:r>
            <a:r>
              <a:rPr lang="nl-NL" dirty="0"/>
              <a:t> keep close </a:t>
            </a:r>
            <a:r>
              <a:rPr lang="nl-NL" dirty="0" err="1"/>
              <a:t>to</a:t>
            </a:r>
            <a:r>
              <a:rPr lang="nl-NL" dirty="0"/>
              <a:t> </a:t>
            </a:r>
            <a:r>
              <a:rPr lang="nl-NL" dirty="0" err="1"/>
              <a:t>terminology</a:t>
            </a:r>
            <a:r>
              <a:rPr lang="nl-NL" dirty="0"/>
              <a:t> </a:t>
            </a:r>
            <a:r>
              <a:rPr lang="nl-NL" dirty="0" err="1"/>
              <a:t>that</a:t>
            </a:r>
            <a:r>
              <a:rPr lang="nl-NL" dirty="0"/>
              <a:t> was </a:t>
            </a:r>
            <a:r>
              <a:rPr lang="nl-NL" dirty="0" err="1"/>
              <a:t>adopted</a:t>
            </a:r>
            <a:r>
              <a:rPr lang="nl-NL" dirty="0"/>
              <a:t> in WWC </a:t>
            </a:r>
            <a:r>
              <a:rPr lang="nl-NL" dirty="0" err="1"/>
              <a:t>work</a:t>
            </a:r>
            <a:r>
              <a:rPr lang="nl-NL" dirty="0"/>
              <a:t> </a:t>
            </a:r>
            <a:r>
              <a:rPr lang="nl-NL" dirty="0" err="1"/>
              <a:t>between</a:t>
            </a:r>
            <a:r>
              <a:rPr lang="nl-NL" dirty="0"/>
              <a:t> SA2 and BBF, on </a:t>
            </a:r>
            <a:r>
              <a:rPr lang="nl-NL" dirty="0" err="1"/>
              <a:t>the</a:t>
            </a:r>
            <a:r>
              <a:rPr lang="nl-NL" dirty="0"/>
              <a:t> </a:t>
            </a:r>
            <a:r>
              <a:rPr lang="nl-NL" dirty="0" err="1"/>
              <a:t>other</a:t>
            </a:r>
            <a:r>
              <a:rPr lang="nl-NL" dirty="0"/>
              <a:t> hand </a:t>
            </a:r>
            <a:r>
              <a:rPr lang="nl-NL" dirty="0" err="1"/>
              <a:t>indicating</a:t>
            </a:r>
            <a:r>
              <a:rPr lang="nl-NL" dirty="0"/>
              <a:t> </a:t>
            </a:r>
            <a:r>
              <a:rPr lang="nl-NL" dirty="0" err="1"/>
              <a:t>that</a:t>
            </a:r>
            <a:r>
              <a:rPr lang="nl-NL" dirty="0"/>
              <a:t> new </a:t>
            </a:r>
            <a:r>
              <a:rPr lang="nl-NL" dirty="0" err="1"/>
              <a:t>functionality</a:t>
            </a:r>
            <a:r>
              <a:rPr lang="nl-NL" dirty="0"/>
              <a:t> is </a:t>
            </a:r>
            <a:r>
              <a:rPr lang="nl-NL" dirty="0" err="1"/>
              <a:t>added</a:t>
            </a:r>
            <a:endParaRPr lang="nl-NL" dirty="0"/>
          </a:p>
          <a:p>
            <a:r>
              <a:rPr lang="nl-NL" dirty="0"/>
              <a:t>Important </a:t>
            </a:r>
            <a:r>
              <a:rPr lang="nl-NL" dirty="0" err="1"/>
              <a:t>that</a:t>
            </a:r>
            <a:r>
              <a:rPr lang="nl-NL" dirty="0"/>
              <a:t> we are </a:t>
            </a:r>
            <a:r>
              <a:rPr lang="nl-NL" dirty="0" err="1"/>
              <a:t>talking</a:t>
            </a:r>
            <a:r>
              <a:rPr lang="nl-NL" dirty="0"/>
              <a:t> </a:t>
            </a:r>
            <a:r>
              <a:rPr lang="nl-NL" dirty="0" err="1"/>
              <a:t>about</a:t>
            </a:r>
            <a:r>
              <a:rPr lang="nl-NL" dirty="0"/>
              <a:t> ‘customer </a:t>
            </a:r>
            <a:r>
              <a:rPr lang="nl-NL" dirty="0" err="1"/>
              <a:t>premises</a:t>
            </a:r>
            <a:r>
              <a:rPr lang="nl-NL" dirty="0"/>
              <a:t> equipment’, i.e. different </a:t>
            </a:r>
            <a:r>
              <a:rPr lang="nl-NL" dirty="0" err="1"/>
              <a:t>from</a:t>
            </a:r>
            <a:r>
              <a:rPr lang="nl-NL" dirty="0"/>
              <a:t> </a:t>
            </a:r>
            <a:r>
              <a:rPr lang="nl-NL" dirty="0" err="1"/>
              <a:t>fully</a:t>
            </a:r>
            <a:r>
              <a:rPr lang="nl-NL" dirty="0"/>
              <a:t> operator </a:t>
            </a:r>
            <a:r>
              <a:rPr lang="nl-NL" dirty="0" err="1"/>
              <a:t>owned</a:t>
            </a:r>
            <a:r>
              <a:rPr lang="nl-NL" dirty="0"/>
              <a:t> and </a:t>
            </a:r>
            <a:r>
              <a:rPr lang="nl-NL" dirty="0" err="1"/>
              <a:t>controlled</a:t>
            </a:r>
            <a:r>
              <a:rPr lang="nl-NL" dirty="0"/>
              <a:t> </a:t>
            </a:r>
            <a:r>
              <a:rPr lang="nl-NL" dirty="0" err="1"/>
              <a:t>network</a:t>
            </a:r>
            <a:r>
              <a:rPr lang="nl-NL" dirty="0"/>
              <a:t> environments</a:t>
            </a:r>
          </a:p>
          <a:p>
            <a:r>
              <a:rPr lang="nl-NL" dirty="0" err="1"/>
              <a:t>Words</a:t>
            </a:r>
            <a:r>
              <a:rPr lang="nl-NL" dirty="0"/>
              <a:t> like “small” are </a:t>
            </a:r>
            <a:r>
              <a:rPr lang="nl-NL" dirty="0" err="1"/>
              <a:t>not</a:t>
            </a:r>
            <a:r>
              <a:rPr lang="nl-NL" dirty="0"/>
              <a:t> well </a:t>
            </a:r>
            <a:r>
              <a:rPr lang="nl-NL" dirty="0" err="1"/>
              <a:t>defined</a:t>
            </a:r>
            <a:r>
              <a:rPr lang="nl-NL" dirty="0"/>
              <a:t> and </a:t>
            </a:r>
            <a:r>
              <a:rPr lang="nl-NL" dirty="0" err="1"/>
              <a:t>not</a:t>
            </a:r>
            <a:r>
              <a:rPr lang="nl-NL" dirty="0"/>
              <a:t> </a:t>
            </a:r>
            <a:r>
              <a:rPr lang="nl-NL" dirty="0" err="1"/>
              <a:t>very</a:t>
            </a:r>
            <a:r>
              <a:rPr lang="nl-NL" dirty="0"/>
              <a:t> </a:t>
            </a:r>
            <a:r>
              <a:rPr lang="nl-NL" dirty="0" err="1"/>
              <a:t>helpful</a:t>
            </a:r>
            <a:endParaRPr lang="nl-NL" dirty="0"/>
          </a:p>
          <a:p>
            <a:r>
              <a:rPr lang="nl-NL" dirty="0" err="1"/>
              <a:t>FS_Resident</a:t>
            </a:r>
            <a:r>
              <a:rPr lang="nl-NL" dirty="0"/>
              <a:t> </a:t>
            </a:r>
            <a:r>
              <a:rPr lang="nl-NL" dirty="0" err="1"/>
              <a:t>definitions</a:t>
            </a:r>
            <a:r>
              <a:rPr lang="nl-NL" dirty="0"/>
              <a:t> </a:t>
            </a:r>
            <a:r>
              <a:rPr lang="nl-NL" dirty="0" err="1"/>
              <a:t>should</a:t>
            </a:r>
            <a:r>
              <a:rPr lang="nl-NL" dirty="0"/>
              <a:t> </a:t>
            </a:r>
            <a:r>
              <a:rPr lang="nl-NL" dirty="0" err="1"/>
              <a:t>also</a:t>
            </a:r>
            <a:r>
              <a:rPr lang="nl-NL" dirty="0"/>
              <a:t> </a:t>
            </a:r>
            <a:r>
              <a:rPr lang="nl-NL" dirty="0" err="1"/>
              <a:t>be</a:t>
            </a:r>
            <a:r>
              <a:rPr lang="nl-NL" dirty="0"/>
              <a:t> </a:t>
            </a:r>
            <a:r>
              <a:rPr lang="nl-NL" dirty="0" err="1"/>
              <a:t>applicable</a:t>
            </a:r>
            <a:r>
              <a:rPr lang="nl-NL" dirty="0"/>
              <a:t> </a:t>
            </a:r>
            <a:r>
              <a:rPr lang="nl-NL" dirty="0" err="1"/>
              <a:t>to</a:t>
            </a:r>
            <a:r>
              <a:rPr lang="nl-NL" dirty="0"/>
              <a:t> </a:t>
            </a:r>
            <a:r>
              <a:rPr lang="nl-NL" dirty="0" err="1"/>
              <a:t>PINs</a:t>
            </a:r>
            <a:endParaRPr lang="nl-NL" dirty="0"/>
          </a:p>
          <a:p>
            <a:endParaRPr lang="en-GB" dirty="0"/>
          </a:p>
        </p:txBody>
      </p:sp>
    </p:spTree>
    <p:extLst>
      <p:ext uri="{BB962C8B-B14F-4D97-AF65-F5344CB8AC3E}">
        <p14:creationId xmlns:p14="http://schemas.microsoft.com/office/powerpoint/2010/main" val="1987036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3BC28-E5EA-4642-930A-8C9637C68DF3}"/>
              </a:ext>
            </a:extLst>
          </p:cNvPr>
          <p:cNvSpPr>
            <a:spLocks noGrp="1"/>
          </p:cNvSpPr>
          <p:nvPr>
            <p:ph type="title"/>
          </p:nvPr>
        </p:nvSpPr>
        <p:spPr/>
        <p:txBody>
          <a:bodyPr/>
          <a:lstStyle/>
          <a:p>
            <a:r>
              <a:rPr lang="nl-NL" dirty="0" err="1"/>
              <a:t>Suggested</a:t>
            </a:r>
            <a:r>
              <a:rPr lang="nl-NL" dirty="0"/>
              <a:t> new </a:t>
            </a:r>
            <a:r>
              <a:rPr lang="nl-NL" dirty="0" err="1"/>
              <a:t>terms</a:t>
            </a:r>
            <a:endParaRPr lang="en-GB" dirty="0"/>
          </a:p>
        </p:txBody>
      </p:sp>
      <p:sp>
        <p:nvSpPr>
          <p:cNvPr id="3" name="Content Placeholder 2">
            <a:extLst>
              <a:ext uri="{FF2B5EF4-FFF2-40B4-BE49-F238E27FC236}">
                <a16:creationId xmlns:a16="http://schemas.microsoft.com/office/drawing/2014/main" id="{41F0B0A5-F285-4C7E-A357-15E6BEA8F426}"/>
              </a:ext>
            </a:extLst>
          </p:cNvPr>
          <p:cNvSpPr>
            <a:spLocks noGrp="1"/>
          </p:cNvSpPr>
          <p:nvPr>
            <p:ph idx="1"/>
          </p:nvPr>
        </p:nvSpPr>
        <p:spPr/>
        <p:txBody>
          <a:bodyPr/>
          <a:lstStyle/>
          <a:p>
            <a:r>
              <a:rPr lang="nl-NL" dirty="0"/>
              <a:t>The </a:t>
            </a:r>
            <a:r>
              <a:rPr lang="nl-NL" dirty="0" err="1"/>
              <a:t>following</a:t>
            </a:r>
            <a:r>
              <a:rPr lang="nl-NL" dirty="0"/>
              <a:t> </a:t>
            </a:r>
            <a:r>
              <a:rPr lang="nl-NL" dirty="0" err="1"/>
              <a:t>terms</a:t>
            </a:r>
            <a:r>
              <a:rPr lang="nl-NL" dirty="0"/>
              <a:t> </a:t>
            </a:r>
            <a:r>
              <a:rPr lang="nl-NL" dirty="0" err="1"/>
              <a:t>seem</a:t>
            </a:r>
            <a:r>
              <a:rPr lang="nl-NL" dirty="0"/>
              <a:t> </a:t>
            </a:r>
            <a:r>
              <a:rPr lang="nl-NL" dirty="0" err="1"/>
              <a:t>to</a:t>
            </a:r>
            <a:r>
              <a:rPr lang="nl-NL" dirty="0"/>
              <a:t> get support online</a:t>
            </a:r>
          </a:p>
          <a:p>
            <a:pPr lvl="1"/>
            <a:r>
              <a:rPr lang="nl-NL" dirty="0" err="1"/>
              <a:t>Premises</a:t>
            </a:r>
            <a:r>
              <a:rPr lang="nl-NL" dirty="0"/>
              <a:t> Radio Access Station – PRAS</a:t>
            </a:r>
          </a:p>
          <a:p>
            <a:pPr lvl="1"/>
            <a:r>
              <a:rPr lang="nl-NL" dirty="0" err="1"/>
              <a:t>Evolved</a:t>
            </a:r>
            <a:r>
              <a:rPr lang="nl-NL" dirty="0"/>
              <a:t> </a:t>
            </a:r>
            <a:r>
              <a:rPr lang="nl-NL" dirty="0" err="1"/>
              <a:t>Residential</a:t>
            </a:r>
            <a:r>
              <a:rPr lang="nl-NL" dirty="0"/>
              <a:t> Gateway - </a:t>
            </a:r>
            <a:r>
              <a:rPr lang="nl-NL" dirty="0" err="1"/>
              <a:t>eRG</a:t>
            </a:r>
            <a:endParaRPr lang="nl-NL" dirty="0"/>
          </a:p>
          <a:p>
            <a:r>
              <a:rPr lang="nl-NL" dirty="0" err="1"/>
              <a:t>Proposal</a:t>
            </a:r>
            <a:r>
              <a:rPr lang="nl-NL" dirty="0"/>
              <a:t> is </a:t>
            </a:r>
            <a:r>
              <a:rPr lang="nl-NL" dirty="0" err="1"/>
              <a:t>to</a:t>
            </a:r>
            <a:r>
              <a:rPr lang="nl-NL" dirty="0"/>
              <a:t> </a:t>
            </a:r>
            <a:r>
              <a:rPr lang="nl-NL" dirty="0" err="1"/>
              <a:t>use</a:t>
            </a:r>
            <a:r>
              <a:rPr lang="nl-NL" dirty="0"/>
              <a:t> these </a:t>
            </a:r>
            <a:r>
              <a:rPr lang="nl-NL" dirty="0" err="1"/>
              <a:t>terms</a:t>
            </a:r>
            <a:r>
              <a:rPr lang="nl-NL" dirty="0"/>
              <a:t> and </a:t>
            </a:r>
            <a:r>
              <a:rPr lang="nl-NL" dirty="0" err="1"/>
              <a:t>create</a:t>
            </a:r>
            <a:r>
              <a:rPr lang="nl-NL" dirty="0"/>
              <a:t> </a:t>
            </a:r>
            <a:r>
              <a:rPr lang="nl-NL" dirty="0" err="1"/>
              <a:t>definitions</a:t>
            </a:r>
            <a:r>
              <a:rPr lang="nl-NL" dirty="0"/>
              <a:t> </a:t>
            </a:r>
            <a:r>
              <a:rPr lang="nl-NL" dirty="0" err="1"/>
              <a:t>for</a:t>
            </a:r>
            <a:r>
              <a:rPr lang="nl-NL" dirty="0"/>
              <a:t> </a:t>
            </a:r>
            <a:r>
              <a:rPr lang="nl-NL" dirty="0" err="1"/>
              <a:t>them</a:t>
            </a:r>
            <a:endParaRPr lang="en-GB" dirty="0"/>
          </a:p>
        </p:txBody>
      </p:sp>
    </p:spTree>
    <p:extLst>
      <p:ext uri="{BB962C8B-B14F-4D97-AF65-F5344CB8AC3E}">
        <p14:creationId xmlns:p14="http://schemas.microsoft.com/office/powerpoint/2010/main" val="689461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CB244-58FD-4771-B627-B5B48B727021}"/>
              </a:ext>
            </a:extLst>
          </p:cNvPr>
          <p:cNvSpPr>
            <a:spLocks noGrp="1"/>
          </p:cNvSpPr>
          <p:nvPr>
            <p:ph type="title"/>
          </p:nvPr>
        </p:nvSpPr>
        <p:spPr/>
        <p:txBody>
          <a:bodyPr/>
          <a:lstStyle/>
          <a:p>
            <a:r>
              <a:rPr lang="nl-NL" dirty="0" err="1"/>
              <a:t>Suggested</a:t>
            </a:r>
            <a:r>
              <a:rPr lang="nl-NL" dirty="0"/>
              <a:t> </a:t>
            </a:r>
            <a:r>
              <a:rPr lang="nl-NL" dirty="0" err="1"/>
              <a:t>definition</a:t>
            </a:r>
            <a:r>
              <a:rPr lang="nl-NL" dirty="0"/>
              <a:t> PRAS</a:t>
            </a:r>
            <a:endParaRPr lang="en-GB" dirty="0"/>
          </a:p>
        </p:txBody>
      </p:sp>
      <p:sp>
        <p:nvSpPr>
          <p:cNvPr id="3" name="Content Placeholder 2">
            <a:extLst>
              <a:ext uri="{FF2B5EF4-FFF2-40B4-BE49-F238E27FC236}">
                <a16:creationId xmlns:a16="http://schemas.microsoft.com/office/drawing/2014/main" id="{79F73D4D-BD96-47CD-AE5C-B054862D6A22}"/>
              </a:ext>
            </a:extLst>
          </p:cNvPr>
          <p:cNvSpPr>
            <a:spLocks noGrp="1"/>
          </p:cNvSpPr>
          <p:nvPr>
            <p:ph idx="1"/>
          </p:nvPr>
        </p:nvSpPr>
        <p:spPr/>
        <p:txBody>
          <a:bodyPr/>
          <a:lstStyle/>
          <a:p>
            <a:r>
              <a:rPr lang="nl-NL" dirty="0" err="1"/>
              <a:t>Premises</a:t>
            </a:r>
            <a:r>
              <a:rPr lang="nl-NL" dirty="0"/>
              <a:t> Radio Access Station: </a:t>
            </a:r>
            <a:r>
              <a:rPr lang="en-GB" dirty="0"/>
              <a:t>a </a:t>
            </a:r>
            <a:r>
              <a:rPr lang="en-GB" strike="sngStrike" dirty="0"/>
              <a:t>small</a:t>
            </a:r>
            <a:r>
              <a:rPr lang="en-GB" dirty="0"/>
              <a:t> </a:t>
            </a:r>
            <a:r>
              <a:rPr lang="en-GB" dirty="0" err="1"/>
              <a:t>basestation</a:t>
            </a:r>
            <a:r>
              <a:rPr lang="en-GB" dirty="0"/>
              <a:t> primarily for use in a small indoor facility such as a residence</a:t>
            </a:r>
            <a:r>
              <a:rPr lang="en-GB" u="sng" dirty="0"/>
              <a:t>, office, </a:t>
            </a:r>
            <a:r>
              <a:rPr lang="en-GB" dirty="0"/>
              <a:t>or </a:t>
            </a:r>
            <a:r>
              <a:rPr lang="en-GB" u="sng" dirty="0"/>
              <a:t>shop</a:t>
            </a:r>
            <a:r>
              <a:rPr lang="en-GB" dirty="0"/>
              <a:t> </a:t>
            </a:r>
            <a:r>
              <a:rPr lang="en-GB" strike="sngStrike" dirty="0"/>
              <a:t>storefront</a:t>
            </a:r>
            <a:r>
              <a:rPr lang="en-GB" dirty="0"/>
              <a:t>.</a:t>
            </a:r>
            <a:r>
              <a:rPr lang="nl-NL" dirty="0"/>
              <a:t> </a:t>
            </a:r>
            <a:endParaRPr lang="en-GB" dirty="0"/>
          </a:p>
        </p:txBody>
      </p:sp>
    </p:spTree>
    <p:extLst>
      <p:ext uri="{BB962C8B-B14F-4D97-AF65-F5344CB8AC3E}">
        <p14:creationId xmlns:p14="http://schemas.microsoft.com/office/powerpoint/2010/main" val="16570213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CB244-58FD-4771-B627-B5B48B727021}"/>
              </a:ext>
            </a:extLst>
          </p:cNvPr>
          <p:cNvSpPr>
            <a:spLocks noGrp="1"/>
          </p:cNvSpPr>
          <p:nvPr>
            <p:ph type="title"/>
          </p:nvPr>
        </p:nvSpPr>
        <p:spPr/>
        <p:txBody>
          <a:bodyPr/>
          <a:lstStyle/>
          <a:p>
            <a:r>
              <a:rPr lang="nl-NL" dirty="0" err="1"/>
              <a:t>Suggested</a:t>
            </a:r>
            <a:r>
              <a:rPr lang="nl-NL" dirty="0"/>
              <a:t> </a:t>
            </a:r>
            <a:r>
              <a:rPr lang="nl-NL" dirty="0" err="1"/>
              <a:t>definition</a:t>
            </a:r>
            <a:r>
              <a:rPr lang="nl-NL" dirty="0"/>
              <a:t> </a:t>
            </a:r>
            <a:r>
              <a:rPr lang="nl-NL" dirty="0" err="1"/>
              <a:t>eRG</a:t>
            </a:r>
            <a:endParaRPr lang="en-GB" dirty="0"/>
          </a:p>
        </p:txBody>
      </p:sp>
      <p:sp>
        <p:nvSpPr>
          <p:cNvPr id="3" name="Content Placeholder 2">
            <a:extLst>
              <a:ext uri="{FF2B5EF4-FFF2-40B4-BE49-F238E27FC236}">
                <a16:creationId xmlns:a16="http://schemas.microsoft.com/office/drawing/2014/main" id="{79F73D4D-BD96-47CD-AE5C-B054862D6A22}"/>
              </a:ext>
            </a:extLst>
          </p:cNvPr>
          <p:cNvSpPr>
            <a:spLocks noGrp="1"/>
          </p:cNvSpPr>
          <p:nvPr>
            <p:ph idx="1"/>
          </p:nvPr>
        </p:nvSpPr>
        <p:spPr/>
        <p:txBody>
          <a:bodyPr/>
          <a:lstStyle/>
          <a:p>
            <a:r>
              <a:rPr lang="nl-NL" dirty="0" err="1"/>
              <a:t>Evolved</a:t>
            </a:r>
            <a:r>
              <a:rPr lang="nl-NL" dirty="0"/>
              <a:t> </a:t>
            </a:r>
            <a:r>
              <a:rPr lang="nl-NL" dirty="0" err="1"/>
              <a:t>Residential</a:t>
            </a:r>
            <a:r>
              <a:rPr lang="nl-NL" dirty="0"/>
              <a:t> Gateway: </a:t>
            </a:r>
            <a:r>
              <a:rPr lang="nl-NL" dirty="0" err="1"/>
              <a:t>the</a:t>
            </a:r>
            <a:r>
              <a:rPr lang="nl-NL" dirty="0"/>
              <a:t> </a:t>
            </a:r>
            <a:r>
              <a:rPr lang="nl-NL" dirty="0" err="1"/>
              <a:t>evolved</a:t>
            </a:r>
            <a:r>
              <a:rPr lang="nl-NL" dirty="0"/>
              <a:t> </a:t>
            </a:r>
            <a:r>
              <a:rPr lang="nl-NL" dirty="0" err="1"/>
              <a:t>residential</a:t>
            </a:r>
            <a:r>
              <a:rPr lang="nl-NL" dirty="0"/>
              <a:t> gateway is a gateway </a:t>
            </a:r>
            <a:r>
              <a:rPr lang="nl-NL" dirty="0" err="1"/>
              <a:t>between</a:t>
            </a:r>
            <a:r>
              <a:rPr lang="nl-NL" dirty="0"/>
              <a:t> </a:t>
            </a:r>
            <a:r>
              <a:rPr lang="nl-NL" dirty="0" err="1"/>
              <a:t>the</a:t>
            </a:r>
            <a:r>
              <a:rPr lang="nl-NL" dirty="0"/>
              <a:t> public operator </a:t>
            </a:r>
            <a:r>
              <a:rPr lang="nl-NL" dirty="0" err="1"/>
              <a:t>network</a:t>
            </a:r>
            <a:r>
              <a:rPr lang="nl-NL" dirty="0"/>
              <a:t> (</a:t>
            </a:r>
            <a:r>
              <a:rPr lang="nl-NL" dirty="0" err="1"/>
              <a:t>fixed</a:t>
            </a:r>
            <a:r>
              <a:rPr lang="nl-NL" dirty="0"/>
              <a:t>/mobile/</a:t>
            </a:r>
            <a:r>
              <a:rPr lang="nl-NL" dirty="0" err="1"/>
              <a:t>cable</a:t>
            </a:r>
            <a:r>
              <a:rPr lang="nl-NL" dirty="0"/>
              <a:t>) and a Customer </a:t>
            </a:r>
            <a:r>
              <a:rPr lang="nl-NL" dirty="0" err="1"/>
              <a:t>Premises</a:t>
            </a:r>
            <a:r>
              <a:rPr lang="nl-NL" dirty="0"/>
              <a:t> </a:t>
            </a:r>
            <a:r>
              <a:rPr lang="nl-NL" dirty="0" err="1"/>
              <a:t>network</a:t>
            </a:r>
            <a:r>
              <a:rPr lang="nl-NL" dirty="0"/>
              <a:t> </a:t>
            </a:r>
            <a:r>
              <a:rPr lang="nl-NL" dirty="0" err="1"/>
              <a:t>within</a:t>
            </a:r>
            <a:r>
              <a:rPr lang="nl-NL" dirty="0"/>
              <a:t> a </a:t>
            </a:r>
            <a:r>
              <a:rPr lang="nl-NL" dirty="0" err="1"/>
              <a:t>residence</a:t>
            </a:r>
            <a:r>
              <a:rPr lang="nl-NL" dirty="0"/>
              <a:t>, office or shop</a:t>
            </a:r>
            <a:r>
              <a:rPr lang="en-GB" dirty="0"/>
              <a:t>.</a:t>
            </a:r>
            <a:r>
              <a:rPr lang="nl-NL" dirty="0"/>
              <a:t> </a:t>
            </a:r>
            <a:endParaRPr lang="en-GB" dirty="0"/>
          </a:p>
        </p:txBody>
      </p:sp>
    </p:spTree>
    <p:extLst>
      <p:ext uri="{BB962C8B-B14F-4D97-AF65-F5344CB8AC3E}">
        <p14:creationId xmlns:p14="http://schemas.microsoft.com/office/powerpoint/2010/main" val="1809755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2" descr="transparent background cloud clipart - Clip Art Libr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57238" y="958362"/>
            <a:ext cx="2307304" cy="5442437"/>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Pictorial view</a:t>
            </a:r>
            <a:endParaRPr lang="en-US" dirty="0"/>
          </a:p>
        </p:txBody>
      </p:sp>
      <p:pic>
        <p:nvPicPr>
          <p:cNvPr id="1026" name="Picture 2" descr="transparent background cloud clipart - Clip Art Librar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2736" y="2647706"/>
            <a:ext cx="4876800" cy="34671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4747846" y="4196590"/>
            <a:ext cx="1784838" cy="369332"/>
          </a:xfrm>
          <a:prstGeom prst="rect">
            <a:avLst/>
          </a:prstGeom>
          <a:noFill/>
        </p:spPr>
        <p:txBody>
          <a:bodyPr wrap="square" rtlCol="0">
            <a:spAutoFit/>
          </a:bodyPr>
          <a:lstStyle/>
          <a:p>
            <a:r>
              <a:rPr lang="en-US" dirty="0" smtClean="0"/>
              <a:t>CPE Function</a:t>
            </a:r>
            <a:endParaRPr lang="en-US" dirty="0"/>
          </a:p>
        </p:txBody>
      </p:sp>
      <p:cxnSp>
        <p:nvCxnSpPr>
          <p:cNvPr id="6" name="Straight Connector 5"/>
          <p:cNvCxnSpPr/>
          <p:nvPr/>
        </p:nvCxnSpPr>
        <p:spPr>
          <a:xfrm flipH="1" flipV="1">
            <a:off x="1837592" y="3736731"/>
            <a:ext cx="1556239" cy="50116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863969" y="3727938"/>
            <a:ext cx="861646" cy="879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1406769" y="3305908"/>
            <a:ext cx="1327639" cy="4308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332936" y="2734214"/>
            <a:ext cx="1609800" cy="646331"/>
          </a:xfrm>
          <a:prstGeom prst="rect">
            <a:avLst/>
          </a:prstGeom>
          <a:noFill/>
        </p:spPr>
        <p:txBody>
          <a:bodyPr wrap="none" rtlCol="0">
            <a:spAutoFit/>
          </a:bodyPr>
          <a:lstStyle/>
          <a:p>
            <a:r>
              <a:rPr lang="en-US" dirty="0" smtClean="0"/>
              <a:t>Direct Network</a:t>
            </a:r>
          </a:p>
          <a:p>
            <a:r>
              <a:rPr lang="en-US" dirty="0" smtClean="0"/>
              <a:t>Connection</a:t>
            </a:r>
            <a:endParaRPr lang="en-US" dirty="0"/>
          </a:p>
        </p:txBody>
      </p:sp>
      <p:cxnSp>
        <p:nvCxnSpPr>
          <p:cNvPr id="13" name="Straight Connector 12"/>
          <p:cNvCxnSpPr/>
          <p:nvPr/>
        </p:nvCxnSpPr>
        <p:spPr>
          <a:xfrm flipH="1">
            <a:off x="2056056" y="4919155"/>
            <a:ext cx="1075964" cy="12763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2039815" y="4417993"/>
            <a:ext cx="423988" cy="6287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1055729" y="4417994"/>
            <a:ext cx="1416868" cy="7708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987073" y="3995836"/>
            <a:ext cx="1427635" cy="646331"/>
          </a:xfrm>
          <a:prstGeom prst="rect">
            <a:avLst/>
          </a:prstGeom>
          <a:noFill/>
        </p:spPr>
        <p:txBody>
          <a:bodyPr wrap="none" rtlCol="0">
            <a:spAutoFit/>
          </a:bodyPr>
          <a:lstStyle/>
          <a:p>
            <a:r>
              <a:rPr lang="en-US" dirty="0" smtClean="0"/>
              <a:t>Direct Device</a:t>
            </a:r>
          </a:p>
          <a:p>
            <a:r>
              <a:rPr lang="en-US" dirty="0" smtClean="0"/>
              <a:t>Connection</a:t>
            </a:r>
            <a:endParaRPr lang="en-US" dirty="0"/>
          </a:p>
        </p:txBody>
      </p:sp>
      <p:sp>
        <p:nvSpPr>
          <p:cNvPr id="22" name="TextBox 21"/>
          <p:cNvSpPr txBox="1"/>
          <p:nvPr/>
        </p:nvSpPr>
        <p:spPr>
          <a:xfrm>
            <a:off x="7186978" y="2205808"/>
            <a:ext cx="1609800" cy="646331"/>
          </a:xfrm>
          <a:prstGeom prst="rect">
            <a:avLst/>
          </a:prstGeom>
          <a:noFill/>
        </p:spPr>
        <p:txBody>
          <a:bodyPr wrap="none" rtlCol="0">
            <a:spAutoFit/>
          </a:bodyPr>
          <a:lstStyle/>
          <a:p>
            <a:r>
              <a:rPr lang="en-US" dirty="0" smtClean="0"/>
              <a:t>Direct Network</a:t>
            </a:r>
          </a:p>
          <a:p>
            <a:r>
              <a:rPr lang="en-US" dirty="0" smtClean="0"/>
              <a:t>Connection</a:t>
            </a:r>
            <a:endParaRPr lang="en-US" dirty="0"/>
          </a:p>
        </p:txBody>
      </p:sp>
      <p:cxnSp>
        <p:nvCxnSpPr>
          <p:cNvPr id="23" name="Straight Connector 22"/>
          <p:cNvCxnSpPr/>
          <p:nvPr/>
        </p:nvCxnSpPr>
        <p:spPr>
          <a:xfrm flipV="1">
            <a:off x="7186978" y="2822331"/>
            <a:ext cx="849679" cy="650631"/>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7819536" y="2831123"/>
            <a:ext cx="217121" cy="5494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7819536" y="2605613"/>
            <a:ext cx="1954823" cy="774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567208" y="4337563"/>
            <a:ext cx="2324138" cy="0"/>
          </a:xfrm>
          <a:prstGeom prst="line">
            <a:avLst/>
          </a:prstGeom>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0555843" y="3827258"/>
            <a:ext cx="1784838" cy="369332"/>
          </a:xfrm>
          <a:prstGeom prst="rect">
            <a:avLst/>
          </a:prstGeom>
          <a:noFill/>
        </p:spPr>
        <p:txBody>
          <a:bodyPr wrap="square" rtlCol="0">
            <a:spAutoFit/>
          </a:bodyPr>
          <a:lstStyle/>
          <a:p>
            <a:r>
              <a:rPr lang="en-US" dirty="0" smtClean="0"/>
              <a:t>5GS</a:t>
            </a:r>
            <a:endParaRPr lang="en-US" dirty="0"/>
          </a:p>
        </p:txBody>
      </p:sp>
      <p:pic>
        <p:nvPicPr>
          <p:cNvPr id="1028" name="Picture 4" descr="Vivo Nex 3 Price in India, Specifications, Comparison (11th November 2020)"/>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543778" y="2259697"/>
            <a:ext cx="752242" cy="1261622"/>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4" descr="Vivo Nex 3 Price in India, Specifications, Comparison (11th November 2020)"/>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286946" y="4642167"/>
            <a:ext cx="752242" cy="12616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2448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478</Words>
  <Application>Microsoft Office PowerPoint</Application>
  <PresentationFormat>Widescreen</PresentationFormat>
  <Paragraphs>54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Resident Terminology</vt:lpstr>
      <vt:lpstr>Input to this meeting</vt:lpstr>
      <vt:lpstr>Observations made online</vt:lpstr>
      <vt:lpstr>Suggested new terms</vt:lpstr>
      <vt:lpstr>Suggested definition PRAS</vt:lpstr>
      <vt:lpstr>Suggested definition eRG</vt:lpstr>
      <vt:lpstr>Pictorial 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Resident Terminology</dc:title>
  <dc:creator>Toon Norp</dc:creator>
  <cp:lastModifiedBy>ab</cp:lastModifiedBy>
  <cp:revision>6</cp:revision>
  <dcterms:created xsi:type="dcterms:W3CDTF">2020-11-11T10:56:16Z</dcterms:created>
  <dcterms:modified xsi:type="dcterms:W3CDTF">2020-11-11T16:02:17Z</dcterms:modified>
</cp:coreProperties>
</file>