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0" r:id="rId2"/>
    <p:sldMasterId id="2147483672" r:id="rId3"/>
    <p:sldMasterId id="2147483676" r:id="rId4"/>
  </p:sldMasterIdLst>
  <p:sldIdLst>
    <p:sldId id="260" r:id="rId5"/>
    <p:sldId id="257" r:id="rId6"/>
    <p:sldId id="262" r:id="rId7"/>
    <p:sldId id="263" r:id="rId8"/>
    <p:sldId id="267" r:id="rId9"/>
    <p:sldId id="261" r:id="rId10"/>
    <p:sldId id="259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50A0"/>
    <a:srgbClr val="0A5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3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31590"/>
            <a:ext cx="7772400" cy="110172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355726"/>
            <a:ext cx="6400800" cy="13144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zh-CN" altLang="en-US" sz="2000" b="1" kern="1200" dirty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E2C22-1F35-4F97-870A-7933C6A2CEC6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FF37-E7EC-4C23-80A3-0F97A724E40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7"/>
          <p:cNvSpPr txBox="1"/>
          <p:nvPr userDrawn="1"/>
        </p:nvSpPr>
        <p:spPr>
          <a:xfrm>
            <a:off x="-1365116" y="1458764"/>
            <a:ext cx="1261884" cy="774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40pt</a:t>
            </a:r>
          </a:p>
          <a:p>
            <a:pPr>
              <a:spcBef>
                <a:spcPts val="500"/>
              </a:spcBef>
            </a:pP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副标题：20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pt</a:t>
            </a: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字体：微软雅黑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70" y="330892"/>
            <a:ext cx="1057003" cy="35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7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0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03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21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93179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2AEC-C823-491D-95BC-13A561B7141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42C5-73FA-4ED8-B3BC-01512D7E586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794" y="330047"/>
            <a:ext cx="1076079" cy="3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91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>
            <a:lvl1pPr algn="l">
              <a:defRPr b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931790"/>
            <a:ext cx="6400800" cy="1314450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BFAD-CFAD-4A72-89B1-8AECD9BFE448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84410-48FF-480E-ADE5-D7CEAEE9030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70" y="330892"/>
            <a:ext cx="1057003" cy="35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25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24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45245"/>
            <a:ext cx="8229600" cy="354272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8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6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32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67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2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9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E2C22-1F35-4F97-870A-7933C6A2CEC6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BFF37-E7EC-4C23-80A3-0F97A724E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5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F39BB-A16A-4EA3-A0FA-F7258149F33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06ABD-FABA-4171-8133-71536DB1356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14"/>
          <p:cNvSpPr txBox="1"/>
          <p:nvPr userDrawn="1"/>
        </p:nvSpPr>
        <p:spPr>
          <a:xfrm>
            <a:off x="-1365116" y="426626"/>
            <a:ext cx="1303562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28pt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正文</a:t>
            </a: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20pt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 algn="just"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行距：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1.5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倍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9228770" y="968597"/>
            <a:ext cx="1651120" cy="1942626"/>
            <a:chOff x="9526482" y="888201"/>
            <a:chExt cx="1651120" cy="1942626"/>
          </a:xfrm>
        </p:grpSpPr>
        <p:sp>
          <p:nvSpPr>
            <p:cNvPr id="9" name="文本框 15"/>
            <p:cNvSpPr txBox="1"/>
            <p:nvPr/>
          </p:nvSpPr>
          <p:spPr>
            <a:xfrm>
              <a:off x="9526482" y="888201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配色参考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526482" y="1382073"/>
              <a:ext cx="236538" cy="236538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26484" y="1849459"/>
              <a:ext cx="236538" cy="236538"/>
            </a:xfrm>
            <a:prstGeom prst="rect">
              <a:avLst/>
            </a:prstGeom>
            <a:solidFill>
              <a:srgbClr val="82C21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26484" y="1618611"/>
              <a:ext cx="236538" cy="236538"/>
            </a:xfrm>
            <a:prstGeom prst="rect">
              <a:avLst/>
            </a:prstGeom>
            <a:solidFill>
              <a:srgbClr val="00B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526484" y="2085997"/>
              <a:ext cx="236538" cy="2365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904497" y="1309898"/>
              <a:ext cx="1273105" cy="15209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R:253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G:184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B:18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R:0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G:191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B:255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R:130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G:194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:31</a:t>
              </a: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R:153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G:62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B:151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R:237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G:27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 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B:35</a:t>
              </a: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  <a:p>
              <a:pPr>
                <a:spcBef>
                  <a:spcPts val="500"/>
                </a:spcBef>
              </a:pP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526484" y="2322535"/>
              <a:ext cx="236538" cy="23653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198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28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E2AEC-C823-491D-95BC-13A561B7141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042C5-73FA-4ED8-B3BC-01512D7E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0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EBFAD-CFAD-4A72-89B1-8AECD9BFE448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84410-48FF-480E-ADE5-D7CEAEE903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7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95536" y="987574"/>
            <a:ext cx="7990656" cy="1101725"/>
          </a:xfrm>
        </p:spPr>
        <p:txBody>
          <a:bodyPr>
            <a:normAutofit/>
          </a:bodyPr>
          <a:lstStyle/>
          <a:p>
            <a:r>
              <a:rPr lang="en-GB" altLang="zh-CN" sz="3200" dirty="0" smtClean="0"/>
              <a:t>Motivation for Study </a:t>
            </a:r>
            <a:r>
              <a:rPr lang="en-GB" altLang="zh-CN" sz="3200" dirty="0"/>
              <a:t>on enhancing 5G system with satellite backhaul</a:t>
            </a:r>
            <a:endParaRPr lang="zh-CN" altLang="en-US" sz="32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CATT,China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Telecom,InterDigital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349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Backhaul technology in 5G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4" y="1133252"/>
            <a:ext cx="427406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33252"/>
            <a:ext cx="368902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29663" y="3322608"/>
            <a:ext cx="2481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>
                <a:latin typeface="微软雅黑" pitchFamily="34" charset="-122"/>
                <a:ea typeface="微软雅黑" pitchFamily="34" charset="-122"/>
              </a:rPr>
              <a:t>optical </a:t>
            </a:r>
            <a:r>
              <a:rPr lang="en-GB" altLang="zh-CN" dirty="0" smtClean="0">
                <a:latin typeface="微软雅黑" pitchFamily="34" charset="-122"/>
                <a:ea typeface="微软雅黑" pitchFamily="34" charset="-122"/>
              </a:rPr>
              <a:t>fib</a:t>
            </a:r>
            <a:r>
              <a:rPr lang="en-US" altLang="zh-CN" dirty="0" err="1" smtClean="0">
                <a:latin typeface="微软雅黑" pitchFamily="34" charset="-122"/>
                <a:ea typeface="微软雅黑" pitchFamily="34" charset="-122"/>
              </a:rPr>
              <a:t>er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network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080" y="3291830"/>
            <a:ext cx="35888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2000" dirty="0">
                <a:latin typeface="微软雅黑" pitchFamily="34" charset="-122"/>
                <a:ea typeface="微软雅黑" pitchFamily="34" charset="-122"/>
              </a:rPr>
              <a:t>wireless terrestrial networks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867894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This backhaul technology has deployed for the cellular network many years, and it is out of 3GPP scope.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40349" y="384958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This backhaul technology had studied in RAN in REL 16.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10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Satellite backhaul scenarios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79512" y="3147814"/>
            <a:ext cx="8784976" cy="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70" y="836045"/>
            <a:ext cx="4936604" cy="222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70" y="3291830"/>
            <a:ext cx="4979466" cy="174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2080" y="915566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err="1" smtClean="0"/>
              <a:t>gNB</a:t>
            </a:r>
            <a:r>
              <a:rPr lang="en-US" altLang="zh-CN" dirty="0" smtClean="0"/>
              <a:t> deployed in aircraft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/>
              <a:t>Satellite backhaul between the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and 5GC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/>
              <a:t>When aircraft and satellite move, the backhaul link will change between the satellites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06144" y="3291830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/>
              <a:t>Untrusted non 3GPP access network (e.g. WLAN) is deployed on the cargo ship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/>
              <a:t>Satellite backhaul between the untrusted non 3gpp access network and N3IWF</a:t>
            </a:r>
            <a:r>
              <a:rPr lang="zh-CN" altLang="en-US" dirty="0" smtClean="0"/>
              <a:t>；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2395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Satellite backhaul scenarios</a:t>
            </a: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915566"/>
            <a:ext cx="38164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/>
              <a:t>When the fiber network break off under calamity scenario( e.g. earthquake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),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can access the 5GC through satellite backhaul;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err="1" smtClean="0"/>
              <a:t>gNB</a:t>
            </a:r>
            <a:r>
              <a:rPr lang="en-US" altLang="zh-CN" dirty="0" smtClean="0"/>
              <a:t> can connect different backhaul link over different satellite because the satellite keeps moving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err="1" smtClean="0"/>
              <a:t>gNB</a:t>
            </a:r>
            <a:r>
              <a:rPr lang="en-US" altLang="zh-CN" dirty="0" smtClean="0"/>
              <a:t> can connect two backhaul links </a:t>
            </a:r>
            <a:r>
              <a:rPr lang="en-US" altLang="zh-CN" dirty="0"/>
              <a:t>over</a:t>
            </a:r>
            <a:r>
              <a:rPr lang="en-US" altLang="zh-CN" dirty="0" smtClean="0"/>
              <a:t> two satellites to ensure the reliable transmission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369773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Access </a:t>
            </a:r>
            <a:r>
              <a:rPr lang="en-US" altLang="zh-CN" dirty="0"/>
              <a:t>to 5GC through the fiber and satellite simultaneously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3" y="771550"/>
            <a:ext cx="4683621" cy="282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50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the study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787774"/>
            <a:ext cx="8640960" cy="267779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Latency of the Backhaul= User link latency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10ms</a:t>
            </a:r>
            <a:r>
              <a:rPr lang="zh-CN" altLang="en-US" dirty="0" smtClean="0"/>
              <a:t>）</a:t>
            </a:r>
            <a:r>
              <a:rPr lang="en-US" altLang="zh-CN" dirty="0" smtClean="0"/>
              <a:t>+Feeder Link latency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10ms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+ ISL latency</a:t>
            </a:r>
            <a:r>
              <a:rPr lang="zh-CN" altLang="en-US" dirty="0" smtClean="0"/>
              <a:t>（</a:t>
            </a:r>
            <a:r>
              <a:rPr lang="en-US" altLang="zh-CN" dirty="0" smtClean="0"/>
              <a:t>if available</a:t>
            </a:r>
            <a:r>
              <a:rPr lang="zh-CN" altLang="en-US" dirty="0" smtClean="0"/>
              <a:t>）（</a:t>
            </a:r>
            <a:r>
              <a:rPr lang="en-US" altLang="zh-CN" dirty="0" smtClean="0"/>
              <a:t>100ms </a:t>
            </a:r>
            <a:r>
              <a:rPr lang="zh-CN" altLang="en-US" dirty="0" smtClean="0"/>
              <a:t>* </a:t>
            </a:r>
            <a:r>
              <a:rPr lang="en-US" altLang="zh-CN" dirty="0" smtClean="0"/>
              <a:t>ISL number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The service experience will be impacted with the latency of the </a:t>
            </a:r>
            <a:r>
              <a:rPr lang="en-US" altLang="zh-CN" dirty="0"/>
              <a:t>backhaul, </a:t>
            </a:r>
            <a:r>
              <a:rPr lang="en-US" altLang="zh-CN" dirty="0" smtClean="0"/>
              <a:t>e.g. whether </a:t>
            </a:r>
            <a:r>
              <a:rPr lang="en-US" altLang="zh-CN" dirty="0"/>
              <a:t>IMS voice can be supported when satellite backhaul is used considering the maximum </a:t>
            </a:r>
            <a:r>
              <a:rPr lang="en-US" altLang="zh-CN" dirty="0" smtClean="0"/>
              <a:t>latency</a:t>
            </a:r>
          </a:p>
          <a:p>
            <a:r>
              <a:rPr lang="en-US" altLang="zh-CN" dirty="0" smtClean="0"/>
              <a:t>The capacity of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is restricted by the bandwidth of the satellite backhaul</a:t>
            </a:r>
          </a:p>
          <a:p>
            <a:r>
              <a:rPr lang="en-US" altLang="zh-CN" dirty="0"/>
              <a:t>The service experience will be impacted with the </a:t>
            </a:r>
            <a:r>
              <a:rPr lang="en-US" altLang="zh-CN" dirty="0" smtClean="0"/>
              <a:t>bandwidth </a:t>
            </a:r>
            <a:r>
              <a:rPr lang="en-US" altLang="zh-CN" dirty="0"/>
              <a:t>of the </a:t>
            </a:r>
            <a:r>
              <a:rPr lang="en-US" altLang="zh-CN" dirty="0" smtClean="0"/>
              <a:t>backhaul, e.g. whether UE-AMBR need to be adjusted based on the bandwidth of the satellite backhaul.</a:t>
            </a:r>
          </a:p>
          <a:p>
            <a:r>
              <a:rPr lang="en-US" altLang="zh-CN" dirty="0" smtClean="0"/>
              <a:t>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connect to a moving satellite may subject to backhaul connections change, and then may cause service interruption, so whether the requirement to the network deployment is required, e.g. 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shall be able to simultaneous connect to two satellites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3558"/>
            <a:ext cx="796875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28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altLang="zh-CN" dirty="0" smtClean="0"/>
              <a:t>To </a:t>
            </a:r>
            <a:r>
              <a:rPr lang="en-GB" altLang="zh-CN" dirty="0"/>
              <a:t>identify and to study new use cases whether satellite components  (e.g. satellite GEO, LEO, with or without inter satellite links, etc.) can be used as transport / backhaul in a 5G system.</a:t>
            </a:r>
            <a:endParaRPr lang="zh-CN" altLang="zh-CN" dirty="0"/>
          </a:p>
          <a:p>
            <a:pPr hangingPunct="0"/>
            <a:r>
              <a:rPr lang="en-GB" altLang="zh-CN" dirty="0" smtClean="0"/>
              <a:t>Investigating </a:t>
            </a:r>
            <a:r>
              <a:rPr lang="en-GB" altLang="zh-CN" dirty="0"/>
              <a:t>potential requirements </a:t>
            </a:r>
            <a:r>
              <a:rPr lang="nl-NL" altLang="zh-CN" dirty="0"/>
              <a:t>on 5G systems</a:t>
            </a:r>
            <a:r>
              <a:rPr lang="nl-NL" altLang="zh-CN" u="sng" dirty="0"/>
              <a:t> </a:t>
            </a:r>
            <a:r>
              <a:rPr lang="nl-NL" altLang="zh-CN" dirty="0"/>
              <a:t>identified</a:t>
            </a:r>
            <a:r>
              <a:rPr lang="en-GB" altLang="zh-CN" dirty="0"/>
              <a:t> in the above new use cases, e.g. the requirements on </a:t>
            </a:r>
            <a:r>
              <a:rPr lang="en-GB" altLang="zh-CN" dirty="0" err="1"/>
              <a:t>QoS</a:t>
            </a:r>
            <a:r>
              <a:rPr lang="en-GB" altLang="zh-CN" dirty="0"/>
              <a:t> control, requirements for management and charging, regulatory requirements and do a gap analysis with existing 3GPP </a:t>
            </a:r>
            <a:r>
              <a:rPr lang="nl-NL" altLang="zh-CN" dirty="0"/>
              <a:t>5G system </a:t>
            </a:r>
            <a:r>
              <a:rPr lang="en-GB" altLang="zh-CN" dirty="0"/>
              <a:t>functionalities.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31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585474" y="1309869"/>
            <a:ext cx="4638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0070C0"/>
                </a:solidFill>
                <a:latin typeface="Arial"/>
              </a:rPr>
              <a:t>THANK  YOU</a:t>
            </a:r>
            <a:endParaRPr kumimoji="1" lang="zh-CN" altLang="en-US" sz="4800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725148" y="2139702"/>
            <a:ext cx="4638940" cy="38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 err="1">
                <a:solidFill>
                  <a:srgbClr val="0070C0"/>
                </a:solidFill>
                <a:latin typeface="Arial"/>
              </a:rPr>
              <a:t>www.datangmobile.cn</a:t>
            </a:r>
            <a:endParaRPr kumimoji="1" lang="zh-CN" altLang="en-US" spc="100" dirty="0">
              <a:solidFill>
                <a:srgbClr val="0070C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51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421</Words>
  <Application>Microsoft Office PowerPoint</Application>
  <PresentationFormat>全屏显示(16:9)</PresentationFormat>
  <Paragraphs>29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2_自定义设计方案</vt:lpstr>
      <vt:lpstr>自定义设计方案</vt:lpstr>
      <vt:lpstr>1_自定义设计方案</vt:lpstr>
      <vt:lpstr>3_自定义设计方案</vt:lpstr>
      <vt:lpstr>Motivation for Study on enhancing 5G system with satellite backhaul</vt:lpstr>
      <vt:lpstr>Backhaul technology in 5G</vt:lpstr>
      <vt:lpstr>Satellite backhaul scenarios（1）</vt:lpstr>
      <vt:lpstr>Satellite backhaul scenarios（2）</vt:lpstr>
      <vt:lpstr>Motivation of the study </vt:lpstr>
      <vt:lpstr>Objective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周禄江</dc:creator>
  <cp:lastModifiedBy>catt12</cp:lastModifiedBy>
  <cp:revision>56</cp:revision>
  <dcterms:created xsi:type="dcterms:W3CDTF">2016-04-28T01:38:25Z</dcterms:created>
  <dcterms:modified xsi:type="dcterms:W3CDTF">2020-08-14T13:16:54Z</dcterms:modified>
</cp:coreProperties>
</file>