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 id="2147483665" r:id="rId4"/>
    <p:sldMasterId id="2147483670" r:id="rId5"/>
    <p:sldMasterId id="2147483675" r:id="rId6"/>
  </p:sldMasterIdLst>
  <p:notesMasterIdLst>
    <p:notesMasterId r:id="rId8"/>
  </p:notesMasterIdLst>
  <p:handoutMasterIdLst>
    <p:handoutMasterId r:id="rId19"/>
  </p:handoutMasterIdLst>
  <p:sldIdLst>
    <p:sldId id="303" r:id="rId7"/>
    <p:sldId id="705" r:id="rId9"/>
    <p:sldId id="747" r:id="rId10"/>
    <p:sldId id="739" r:id="rId11"/>
    <p:sldId id="711" r:id="rId12"/>
    <p:sldId id="740" r:id="rId13"/>
    <p:sldId id="741" r:id="rId14"/>
    <p:sldId id="742" r:id="rId15"/>
    <p:sldId id="743" r:id="rId16"/>
    <p:sldId id="736" r:id="rId17"/>
    <p:sldId id="713" r:id="rId18"/>
  </p:sldIdLst>
  <p:sldSz cx="9144000" cy="6858000" type="screen4x3"/>
  <p:notesSz cx="6797675" cy="9928225"/>
  <p:defaultTextStyle>
    <a:defPPr>
      <a:defRPr lang="en-GB"/>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312"/>
    <p:restoredTop sz="84685" autoAdjust="0"/>
  </p:normalViewPr>
  <p:slideViewPr>
    <p:cSldViewPr snapToGrid="0" showGuides="1">
      <p:cViewPr>
        <p:scale>
          <a:sx n="100" d="100"/>
          <a:sy n="100" d="100"/>
        </p:scale>
        <p:origin x="852" y="-936"/>
      </p:cViewPr>
      <p:guideLst>
        <p:guide orient="horz" pos="211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notesViewPr>
    <p:cSldViewPr snapToGrid="0">
      <p:cViewPr varScale="1">
        <p:scale>
          <a:sx n="52" d="100"/>
          <a:sy n="52" d="100"/>
        </p:scale>
        <p:origin x="2958" y="90"/>
      </p:cViewPr>
      <p:guideLst/>
    </p:cSldViewPr>
  </p:notes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0C2F443E-CC51-49FF-B4BE-1E8C1BF84F55}"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879EC7D7-EC0D-451D-8A26-58E000262334}"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36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txBox="1">
            <a:spLocks noGrp="1"/>
          </p:cNvSpPr>
          <p:nvPr>
            <p:ph type="sldNum" sz="quarter"/>
          </p:nvPr>
        </p:nvSpPr>
        <p:spPr>
          <a:xfrm>
            <a:off x="3851275" y="9431338"/>
            <a:ext cx="2946400" cy="496887"/>
          </a:xfrm>
          <a:prstGeom prst="rect">
            <a:avLst/>
          </a:prstGeom>
          <a:noFill/>
          <a:ln w="9525">
            <a:noFill/>
          </a:ln>
        </p:spPr>
        <p:txBody>
          <a:bodyPr vert="horz" wrap="square" lIns="92859" tIns="46430" rIns="92859" bIns="46430" anchor="b"/>
          <a:lstStyle/>
          <a:p>
            <a:pPr lvl="0" algn="r" defTabSz="930275"/>
            <a:fld id="{9A0DB2DC-4C9A-4742-B13C-FB6460FD3503}" type="slidenum">
              <a:rPr lang="en-GB" altLang="en-US" sz="1200" dirty="0">
                <a:latin typeface="Times New Roman" panose="02020603050405020304" pitchFamily="18" charset="0"/>
              </a:rPr>
            </a:fld>
            <a:endParaRPr lang="en-GB" altLang="en-US" sz="1200" dirty="0">
              <a:latin typeface="Times New Roman" panose="02020603050405020304" pitchFamily="18" charset="0"/>
              <a:ea typeface="Arial" panose="020B0604020202020204" pitchFamily="34" charset="0"/>
            </a:endParaRPr>
          </a:p>
        </p:txBody>
      </p:sp>
      <p:sp>
        <p:nvSpPr>
          <p:cNvPr id="17410" name="Rectangle 2"/>
          <p:cNvSpPr>
            <a:spLocks noGrp="1" noRot="1" noChangeAspect="1" noTextEdit="1"/>
          </p:cNvSpPr>
          <p:nvPr>
            <p:ph type="sldImg"/>
          </p:nvPr>
        </p:nvSpPr>
        <p:spPr>
          <a:xfrm>
            <a:off x="915988" y="742950"/>
            <a:ext cx="4967287" cy="3725863"/>
          </a:xfrm>
        </p:spPr>
      </p:sp>
      <p:sp>
        <p:nvSpPr>
          <p:cNvPr id="17411" name="Rectangle 3"/>
          <p:cNvSpPr>
            <a:spLocks noGrp="1"/>
          </p:cNvSpPr>
          <p:nvPr>
            <p:ph type="body"/>
          </p:nvPr>
        </p:nvSpPr>
        <p:spPr>
          <a:xfrm>
            <a:off x="904875" y="4718050"/>
            <a:ext cx="4987925" cy="4467225"/>
          </a:xfrm>
        </p:spPr>
        <p:txBody>
          <a:bodyPr wrap="square" lIns="92859" tIns="46430" rIns="92859" bIns="46430" anchor="t"/>
          <a:lstStyle/>
          <a:p>
            <a:pPr lvl="0" eaLnBrk="1" hangingPunct="1"/>
            <a:r>
              <a:rPr lang="en-US" altLang="en-US" sz="1000" dirty="0">
                <a:latin typeface="Calibri" panose="020F0502020204030204" pitchFamily="34" charset="0"/>
              </a:rPr>
              <a:t>Hi everyone</a:t>
            </a:r>
            <a:r>
              <a:rPr lang="zh-CN" altLang="en-US" sz="1000" dirty="0">
                <a:latin typeface="Calibri" panose="020F0502020204030204" pitchFamily="34" charset="0"/>
                <a:ea typeface="宋体" panose="02010600030101010101" pitchFamily="2" charset="-122"/>
              </a:rPr>
              <a:t>，</a:t>
            </a:r>
            <a:r>
              <a:rPr lang="en-US" altLang="zh-CN" sz="1000" dirty="0">
                <a:latin typeface="Calibri" panose="020F0502020204030204" pitchFamily="34" charset="0"/>
                <a:ea typeface="宋体" panose="02010600030101010101" pitchFamily="2" charset="-122"/>
              </a:rPr>
              <a:t>I'm Lin Lin and from China Unicom. </a:t>
            </a:r>
            <a:endParaRPr lang="en-US" altLang="zh-CN" sz="1000" dirty="0">
              <a:latin typeface="Calibri" panose="020F0502020204030204" pitchFamily="34" charset="0"/>
              <a:ea typeface="宋体" panose="02010600030101010101" pitchFamily="2" charset="-122"/>
            </a:endParaRPr>
          </a:p>
          <a:p>
            <a:pPr lvl="0" eaLnBrk="1" hangingPunct="1"/>
            <a:r>
              <a:rPr lang="en-US" altLang="zh-CN" sz="1000" dirty="0">
                <a:latin typeface="Calibri" panose="020F0502020204030204" pitchFamily="34" charset="0"/>
                <a:ea typeface="宋体" panose="02010600030101010101" pitchFamily="2" charset="-122"/>
              </a:rPr>
              <a:t> </a:t>
            </a:r>
            <a:endParaRPr lang="en-US" altLang="zh-CN" sz="1000" dirty="0">
              <a:latin typeface="Calibri" panose="020F0502020204030204" pitchFamily="34" charset="0"/>
              <a:ea typeface="宋体" panose="02010600030101010101" pitchFamily="2" charset="-122"/>
            </a:endParaRPr>
          </a:p>
          <a:p>
            <a:pPr lvl="0" eaLnBrk="1" hangingPunct="1"/>
            <a:r>
              <a:rPr lang="en-US" altLang="zh-CN" sz="1000" dirty="0">
                <a:latin typeface="Calibri" panose="020F0502020204030204" pitchFamily="34" charset="0"/>
                <a:ea typeface="宋体" panose="02010600030101010101" pitchFamily="2" charset="-122"/>
              </a:rPr>
              <a:t>Here we bring a discussion on a new topic about blockchain in application layer support verticals over 5G network.</a:t>
            </a:r>
            <a:endParaRPr lang="en-US" altLang="zh-CN" sz="1000" dirty="0">
              <a:latin typeface="Calibri" panose="020F0502020204030204" pitchFamily="34" charset="0"/>
              <a:ea typeface="宋体" panose="02010600030101010101" pitchFamily="2" charset="-122"/>
            </a:endParaRPr>
          </a:p>
          <a:p>
            <a:pPr lvl="0" eaLnBrk="1" hangingPunct="1"/>
            <a:r>
              <a:rPr lang="en-US" altLang="zh-CN" sz="1000" dirty="0">
                <a:latin typeface="Calibri" panose="020F0502020204030204" pitchFamily="34" charset="0"/>
                <a:ea typeface="宋体" panose="02010600030101010101" pitchFamily="2" charset="-122"/>
              </a:rPr>
              <a:t>We propose this topic, for blockchain has been discussed widely and largely in the past decade, and it is a trend and come to true to be applied these years, especially in verticals over 5G. </a:t>
            </a:r>
            <a:endParaRPr lang="en-US" altLang="zh-CN" sz="1000" dirty="0">
              <a:latin typeface="Calibri" panose="020F0502020204030204" pitchFamily="34" charset="0"/>
              <a:ea typeface="宋体" panose="02010600030101010101" pitchFamily="2" charset="-122"/>
            </a:endParaRPr>
          </a:p>
          <a:p>
            <a:pPr lvl="0" eaLnBrk="1" hangingPunct="1"/>
            <a:endParaRPr lang="en-US" altLang="zh-CN" sz="1000" dirty="0">
              <a:latin typeface="Calibri" panose="020F0502020204030204" pitchFamily="34" charset="0"/>
              <a:ea typeface="宋体" panose="02010600030101010101" pitchFamily="2" charset="-122"/>
            </a:endParaRPr>
          </a:p>
          <a:p>
            <a:pPr lvl="0" eaLnBrk="1" hangingPunct="1"/>
            <a:r>
              <a:rPr lang="en-US" altLang="zh-CN" sz="1000" dirty="0">
                <a:latin typeface="Calibri" panose="020F0502020204030204" pitchFamily="34" charset="0"/>
                <a:ea typeface="宋体" panose="02010600030101010101" pitchFamily="2" charset="-122"/>
                <a:sym typeface="宋体" panose="02010600030101010101" pitchFamily="2" charset="-122"/>
              </a:rPr>
              <a:t>This is my first presentation in the group,so hopefully there is a few comments here which I know is totally imposible even I am a new comer.</a:t>
            </a:r>
            <a:endParaRPr lang="en-US" altLang="zh-CN"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p:sp>
      <p:sp>
        <p:nvSpPr>
          <p:cNvPr id="19458" name="文本占位符 2"/>
          <p:cNvSpPr>
            <a:spLocks noGrp="1"/>
          </p:cNvSpPr>
          <p:nvPr>
            <p:ph type="body"/>
          </p:nvPr>
        </p:nvSpPr>
        <p:spPr>
          <a:xfrm>
            <a:off x="906463" y="4716463"/>
            <a:ext cx="4984750" cy="4468812"/>
          </a:xfrm>
        </p:spPr>
        <p:txBody>
          <a:bodyPr wrap="square" lIns="92859" tIns="46430" rIns="92859" bIns="46430" anchor="t"/>
          <a:lstStyle/>
          <a:p>
            <a:pPr lvl="0"/>
            <a:r>
              <a:rPr lang="en-US" altLang="zh-CN" sz="1000" dirty="0">
                <a:latin typeface="Calibri" panose="020F0502020204030204" pitchFamily="34" charset="0"/>
                <a:ea typeface="宋体" panose="02010600030101010101" pitchFamily="2" charset="-122"/>
              </a:rPr>
              <a:t>ok, here is the outline</a:t>
            </a:r>
            <a:r>
              <a:rPr lang="zh-CN" altLang="en-US" sz="1000" dirty="0">
                <a:latin typeface="Calibri" panose="020F0502020204030204" pitchFamily="34" charset="0"/>
                <a:ea typeface="宋体" panose="02010600030101010101" pitchFamily="2" charset="-122"/>
              </a:rPr>
              <a:t>，</a:t>
            </a:r>
            <a:r>
              <a:rPr lang="en-US" altLang="zh-CN" sz="1000" dirty="0">
                <a:latin typeface="Calibri" panose="020F0502020204030204" pitchFamily="34" charset="0"/>
                <a:ea typeface="宋体" panose="02010600030101010101" pitchFamily="2" charset="-122"/>
              </a:rPr>
              <a:t>there are five parts we want to introduce,</a:t>
            </a:r>
            <a:endParaRPr lang="en-US" altLang="zh-CN" sz="1000" dirty="0">
              <a:latin typeface="Calibri" panose="020F0502020204030204" pitchFamily="34" charset="0"/>
              <a:ea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endParaRPr>
          </a:p>
          <a:p>
            <a:pPr lvl="0"/>
            <a:r>
              <a:rPr lang="en-US" altLang="zh-CN" sz="1000" dirty="0">
                <a:latin typeface="Calibri" panose="020F0502020204030204" pitchFamily="34" charset="0"/>
                <a:ea typeface="宋体" panose="02010600030101010101" pitchFamily="2" charset="-122"/>
              </a:rPr>
              <a:t>including a brief introduction of blockchain, blockchain applications in verticals, some ongoing work for blockchian standarlization.</a:t>
            </a:r>
            <a:endParaRPr lang="en-US" altLang="zh-CN" sz="1000" dirty="0">
              <a:latin typeface="Calibri" panose="020F0502020204030204" pitchFamily="34" charset="0"/>
              <a:ea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endParaRPr>
          </a:p>
          <a:p>
            <a:pPr lvl="0"/>
            <a:r>
              <a:rPr lang="en-US" altLang="zh-CN" sz="1000" dirty="0">
                <a:latin typeface="Calibri" panose="020F0502020204030204" pitchFamily="34" charset="0"/>
                <a:ea typeface="宋体" panose="02010600030101010101" pitchFamily="2" charset="-122"/>
              </a:rPr>
              <a:t>and the most important part is what SA6 can do in blockchian and the aspects in detail.</a:t>
            </a:r>
            <a:endParaRPr lang="en-US" altLang="zh-CN"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p:sp>
      <p:sp>
        <p:nvSpPr>
          <p:cNvPr id="25602" name="文本占位符 2"/>
          <p:cNvSpPr>
            <a:spLocks noGrp="1"/>
          </p:cNvSpPr>
          <p:nvPr>
            <p:ph type="body"/>
          </p:nvPr>
        </p:nvSpPr>
        <p:spPr>
          <a:xfrm>
            <a:off x="906463" y="4716463"/>
            <a:ext cx="4984750" cy="4468812"/>
          </a:xfrm>
        </p:spPr>
        <p:txBody>
          <a:bodyPr wrap="square" lIns="92859" tIns="46430" rIns="92859" bIns="46430" anchor="t"/>
          <a:lstStyle/>
          <a:p>
            <a:pPr lvl="0"/>
            <a:r>
              <a:rPr lang="en-US" altLang="zh-CN" sz="1000" dirty="0">
                <a:latin typeface="Calibri" panose="020F0502020204030204" pitchFamily="34" charset="0"/>
                <a:ea typeface="宋体" panose="02010600030101010101" pitchFamily="2" charset="-122"/>
              </a:rPr>
              <a:t>Blockchain is a trend and it have been dicussed in several standarlization organizations such as itu-t,iso,gsma,ETSI and so on. </a:t>
            </a:r>
            <a:endParaRPr lang="en-US" altLang="zh-CN" sz="1000" dirty="0">
              <a:latin typeface="Calibri" panose="020F0502020204030204" pitchFamily="34" charset="0"/>
              <a:ea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endParaRPr>
          </a:p>
          <a:p>
            <a:pPr lvl="0"/>
            <a:r>
              <a:rPr lang="en-US" altLang="zh-CN" sz="1000" dirty="0">
                <a:latin typeface="Calibri" panose="020F0502020204030204" pitchFamily="34" charset="0"/>
                <a:ea typeface="宋体" panose="02010600030101010101" pitchFamily="2" charset="-122"/>
              </a:rPr>
              <a:t>We list a part of the former study here for reference , what we want to say is that some work of blockchain have already has a counderstanding,, if we carry on a further study, we can study the former work as references</a:t>
            </a:r>
            <a:endParaRPr lang="en-US" altLang="zh-CN"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defRPr/>
            </a:pPr>
            <a:r>
              <a:rPr lang="en-US" altLang="zh-CN" dirty="0" smtClean="0"/>
              <a:t>Logistics flight test of Thales UAV. In Aug</a:t>
            </a:r>
            <a:r>
              <a:rPr lang="zh-CN" altLang="en-US" dirty="0" smtClean="0"/>
              <a:t>，</a:t>
            </a:r>
            <a:r>
              <a:rPr lang="en-US" altLang="zh-CN" dirty="0" smtClean="0"/>
              <a:t>2020, Scotland Island medical supplies fly out of sight.</a:t>
            </a:r>
            <a:endParaRPr lang="en-US" altLang="zh-CN" dirty="0" smtClean="0"/>
          </a:p>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TextEdit="1"/>
          </p:cNvSpPr>
          <p:nvPr>
            <p:ph type="sldImg"/>
          </p:nvPr>
        </p:nvSpPr>
        <p:spPr/>
      </p:sp>
      <p:sp>
        <p:nvSpPr>
          <p:cNvPr id="41986" name="文本占位符 2"/>
          <p:cNvSpPr>
            <a:spLocks noGrp="1"/>
          </p:cNvSpPr>
          <p:nvPr>
            <p:ph type="body"/>
          </p:nvPr>
        </p:nvSpPr>
        <p:spPr>
          <a:xfrm>
            <a:off x="906463" y="4716463"/>
            <a:ext cx="4984750" cy="4468812"/>
          </a:xfrm>
        </p:spPr>
        <p:txBody>
          <a:bodyPr wrap="square" lIns="92859" tIns="46430" rIns="92859" bIns="46430" anchor="t"/>
          <a:lstStyle/>
          <a:p>
            <a:pPr lvl="0"/>
            <a:r>
              <a:rPr lang="en-US" altLang="zh-CN" sz="1000" dirty="0">
                <a:latin typeface="Calibri" panose="020F0502020204030204" pitchFamily="34" charset="0"/>
                <a:ea typeface="宋体" panose="02010600030101010101" pitchFamily="2" charset="-122"/>
                <a:sym typeface="宋体" panose="02010600030101010101" pitchFamily="2" charset="-122"/>
              </a:rPr>
              <a:t>Last but not least, What SA6 can do?</a:t>
            </a:r>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r>
              <a:rPr lang="en-US" altLang="zh-CN" sz="1000" dirty="0">
                <a:latin typeface="Calibri" panose="020F0502020204030204" pitchFamily="34" charset="0"/>
                <a:ea typeface="宋体" panose="02010600030101010101" pitchFamily="2" charset="-122"/>
                <a:sym typeface="宋体" panose="02010600030101010101" pitchFamily="2" charset="-122"/>
              </a:rPr>
              <a:t>As we have said,b</a:t>
            </a:r>
            <a:r>
              <a:rPr lang="en-IN" altLang="en-US" sz="1000" dirty="0">
                <a:latin typeface="Calibri" panose="020F0502020204030204" pitchFamily="34" charset="0"/>
              </a:rPr>
              <a:t>lockchain is a promising technology to enhance the </a:t>
            </a:r>
            <a:r>
              <a:rPr lang="en-US" altLang="en-IN" sz="1000" dirty="0">
                <a:latin typeface="Calibri" panose="020F0502020204030204" pitchFamily="34" charset="0"/>
              </a:rPr>
              <a:t>vertical</a:t>
            </a:r>
            <a:r>
              <a:rPr lang="en-IN" altLang="en-US" sz="1000" dirty="0">
                <a:latin typeface="Calibri" panose="020F0502020204030204" pitchFamily="34" charset="0"/>
              </a:rPr>
              <a:t> applications and </a:t>
            </a:r>
            <a:r>
              <a:rPr lang="en-US" altLang="en-IN" sz="1000" dirty="0">
                <a:latin typeface="Calibri" panose="020F0502020204030204" pitchFamily="34" charset="0"/>
              </a:rPr>
              <a:t>is</a:t>
            </a:r>
            <a:r>
              <a:rPr lang="en-IN" altLang="en-US" sz="1000" dirty="0">
                <a:latin typeface="Calibri" panose="020F0502020204030204" pitchFamily="34" charset="0"/>
              </a:rPr>
              <a:t> an important component in the application layer over </a:t>
            </a:r>
            <a:r>
              <a:rPr lang="en-US" altLang="en-IN" sz="1000" dirty="0">
                <a:latin typeface="Calibri" panose="020F0502020204030204" pitchFamily="34" charset="0"/>
              </a:rPr>
              <a:t>5G </a:t>
            </a:r>
            <a:r>
              <a:rPr lang="en-IN" altLang="en-US" sz="1000" dirty="0">
                <a:latin typeface="Calibri" panose="020F0502020204030204" pitchFamily="34" charset="0"/>
              </a:rPr>
              <a:t>network.</a:t>
            </a:r>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r>
              <a:rPr lang="en-US" altLang="zh-CN" sz="1000" dirty="0">
                <a:latin typeface="Calibri" panose="020F0502020204030204" pitchFamily="34" charset="0"/>
                <a:ea typeface="宋体" panose="02010600030101010101" pitchFamily="2" charset="-122"/>
                <a:sym typeface="宋体" panose="02010600030101010101" pitchFamily="2" charset="-122"/>
              </a:rPr>
              <a:t>What we can do is </a:t>
            </a:r>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marL="342900" lvl="1" indent="-342900" algn="just" eaLnBrk="1" hangingPunct="1">
              <a:spcBef>
                <a:spcPts val="600"/>
              </a:spcBef>
              <a:spcAft>
                <a:spcPts val="600"/>
              </a:spcAft>
              <a:buBlip>
                <a:blip r:embed="rId3"/>
              </a:buBlip>
            </a:pPr>
            <a:r>
              <a:rPr lang="en-US" altLang="zh-CN" sz="1000" dirty="0">
                <a:latin typeface="Calibri" panose="020F0502020204030204" pitchFamily="34" charset="0"/>
                <a:ea typeface="宋体" panose="02010600030101010101" pitchFamily="2" charset="-122"/>
                <a:sym typeface="宋体" panose="02010600030101010101" pitchFamily="2" charset="-122"/>
              </a:rPr>
              <a:t>first, to give a scope of the study, we must summarize </a:t>
            </a:r>
            <a:r>
              <a:rPr lang="en-IN" altLang="en-US" sz="1000" dirty="0">
                <a:latin typeface="Calibri" panose="020F0502020204030204" pitchFamily="34" charset="0"/>
              </a:rPr>
              <a:t>the </a:t>
            </a:r>
            <a:r>
              <a:rPr lang="en-US" altLang="en-IN" sz="1000" dirty="0">
                <a:latin typeface="Calibri" panose="020F0502020204030204" pitchFamily="34" charset="0"/>
              </a:rPr>
              <a:t>scenarios</a:t>
            </a:r>
            <a:r>
              <a:rPr lang="en-IN" altLang="en-US" sz="1000" dirty="0">
                <a:latin typeface="Calibri" panose="020F0502020204030204" pitchFamily="34" charset="0"/>
              </a:rPr>
              <a:t> </a:t>
            </a:r>
            <a:r>
              <a:rPr lang="en-US" altLang="en-IN" sz="1000" dirty="0">
                <a:latin typeface="Calibri" panose="020F0502020204030204" pitchFamily="34" charset="0"/>
              </a:rPr>
              <a:t>and use cases of </a:t>
            </a:r>
            <a:r>
              <a:rPr lang="en-IN" altLang="en-US" sz="1000" dirty="0">
                <a:latin typeface="Calibri" panose="020F0502020204030204" pitchFamily="34" charset="0"/>
              </a:rPr>
              <a:t>verticals over 5</a:t>
            </a:r>
            <a:r>
              <a:rPr lang="en-US" altLang="zh-CN" sz="1000" dirty="0">
                <a:latin typeface="Calibri" panose="020F0502020204030204" pitchFamily="34" charset="0"/>
                <a:ea typeface="宋体" panose="02010600030101010101" pitchFamily="2" charset="-122"/>
                <a:sym typeface="宋体" panose="02010600030101010101" pitchFamily="2" charset="-122"/>
              </a:rPr>
              <a:t>G</a:t>
            </a:r>
            <a:r>
              <a:rPr lang="en-IN" altLang="en-US" sz="1000" dirty="0">
                <a:latin typeface="Calibri" panose="020F0502020204030204" pitchFamily="34" charset="0"/>
              </a:rPr>
              <a:t> network</a:t>
            </a:r>
            <a:r>
              <a:rPr lang="en-US" altLang="zh-CN" sz="1000" dirty="0">
                <a:latin typeface="Calibri" panose="020F0502020204030204" pitchFamily="34" charset="0"/>
                <a:ea typeface="宋体" panose="02010600030101010101" pitchFamily="2" charset="-122"/>
                <a:sym typeface="宋体" panose="02010600030101010101" pitchFamily="2" charset="-122"/>
              </a:rPr>
              <a:t>s from SA1 former work,22.804 and 22.866 and so on</a:t>
            </a:r>
            <a:r>
              <a:rPr lang="en-IN" altLang="en-US" sz="1000" dirty="0">
                <a:latin typeface="Calibri" panose="020F0502020204030204" pitchFamily="34" charset="0"/>
              </a:rPr>
              <a:t>. </a:t>
            </a:r>
            <a:r>
              <a:rPr lang="en-US" altLang="en-IN" sz="1000" dirty="0">
                <a:latin typeface="Calibri" panose="020F0502020204030204" pitchFamily="34" charset="0"/>
              </a:rPr>
              <a:t>What we want to stress here is that we summarize the scenarios and use cases in verticals from SA1, such as logistics tracking from 22.866 and d</a:t>
            </a:r>
            <a:r>
              <a:rPr lang="en-IN" altLang="en-US" sz="1000" dirty="0">
                <a:latin typeface="Calibri" panose="020F0502020204030204" pitchFamily="34" charset="0"/>
              </a:rPr>
              <a:t>ecentralized identity </a:t>
            </a:r>
            <a:r>
              <a:rPr lang="en-US" altLang="en-IN" sz="1000" dirty="0">
                <a:latin typeface="Calibri" panose="020F0502020204030204" pitchFamily="34" charset="0"/>
              </a:rPr>
              <a:t>from 22.804, the vertical use cases which related to blockchain application is fully identified in SA1,what we do is pick it up and summarize it,and study what blockchain can do for the existing use cases in the application layer.</a:t>
            </a:r>
            <a:endParaRPr lang="en-US" altLang="en-IN" sz="1000" dirty="0">
              <a:latin typeface="Calibri" panose="020F0502020204030204" pitchFamily="34" charset="0"/>
            </a:endParaRPr>
          </a:p>
          <a:p>
            <a:pPr marL="342900" lvl="1" indent="-342900" algn="just" eaLnBrk="1" hangingPunct="1">
              <a:spcBef>
                <a:spcPts val="600"/>
              </a:spcBef>
              <a:spcAft>
                <a:spcPts val="600"/>
              </a:spcAft>
            </a:pPr>
            <a:endParaRPr lang="en-IN" altLang="en-US" sz="1000" dirty="0">
              <a:latin typeface="Calibri" panose="020F0502020204030204" pitchFamily="34" charset="0"/>
            </a:endParaRPr>
          </a:p>
          <a:p>
            <a:pPr marL="342900" lvl="1" indent="-342900" algn="just" eaLnBrk="1" hangingPunct="1">
              <a:spcBef>
                <a:spcPts val="600"/>
              </a:spcBef>
              <a:spcAft>
                <a:spcPts val="600"/>
              </a:spcAft>
              <a:buBlip>
                <a:blip r:embed="rId3"/>
              </a:buBlip>
            </a:pPr>
            <a:r>
              <a:rPr lang="en-IN" altLang="en-US" sz="1000" dirty="0">
                <a:latin typeface="Calibri" panose="020F0502020204030204" pitchFamily="34" charset="0"/>
              </a:rPr>
              <a:t>Develop key issues, corresponding architecture requirements and solution recommendations to enable the blockchain in application layer support for verticals over 5</a:t>
            </a:r>
            <a:r>
              <a:rPr lang="en-US" altLang="zh-CN" sz="1000" dirty="0">
                <a:latin typeface="Calibri" panose="020F0502020204030204" pitchFamily="34" charset="0"/>
                <a:ea typeface="宋体" panose="02010600030101010101" pitchFamily="2" charset="-122"/>
                <a:sym typeface="宋体" panose="02010600030101010101" pitchFamily="2" charset="-122"/>
              </a:rPr>
              <a:t>G</a:t>
            </a:r>
            <a:r>
              <a:rPr lang="en-IN" altLang="en-US" sz="1000" dirty="0">
                <a:latin typeface="Calibri" panose="020F0502020204030204" pitchFamily="34" charset="0"/>
              </a:rPr>
              <a:t> networks</a:t>
            </a:r>
            <a:r>
              <a:rPr lang="en-US" altLang="en-IN" sz="1000" dirty="0">
                <a:latin typeface="Calibri" panose="020F0502020204030204" pitchFamily="34" charset="0"/>
              </a:rPr>
              <a:t>,including blockchain enabler server and client</a:t>
            </a:r>
            <a:endParaRPr lang="en-IN" altLang="en-US" sz="1000" dirty="0">
              <a:latin typeface="Calibri" panose="020F0502020204030204" pitchFamily="34" charset="0"/>
            </a:endParaRPr>
          </a:p>
          <a:p>
            <a:pPr marL="342900" lvl="1" indent="-342900" algn="just" eaLnBrk="1" hangingPunct="1">
              <a:spcBef>
                <a:spcPts val="600"/>
              </a:spcBef>
              <a:spcAft>
                <a:spcPts val="600"/>
              </a:spcAft>
              <a:buBlip>
                <a:blip r:embed="rId3"/>
              </a:buBlip>
            </a:pPr>
            <a:r>
              <a:rPr lang="en-IN" altLang="en-US" sz="1000" dirty="0">
                <a:latin typeface="Calibri" panose="020F0502020204030204" pitchFamily="34" charset="0"/>
              </a:rPr>
              <a:t>Analyze the re-use of functionalities from SA6 specifications for the solutions, where applicable</a:t>
            </a:r>
            <a:r>
              <a:rPr lang="en-US" altLang="en-IN" sz="1000" dirty="0">
                <a:latin typeface="Calibri" panose="020F0502020204030204" pitchFamily="34" charset="0"/>
              </a:rPr>
              <a:t>.</a:t>
            </a:r>
            <a:endParaRPr lang="en-IN" altLang="en-US" sz="1000" dirty="0">
              <a:latin typeface="Calibri" panose="020F0502020204030204" pitchFamily="34" charset="0"/>
            </a:endParaRPr>
          </a:p>
          <a:p>
            <a:pPr marL="342900" lvl="1" indent="-342900" algn="just" eaLnBrk="1" hangingPunct="1">
              <a:spcBef>
                <a:spcPts val="600"/>
              </a:spcBef>
              <a:spcAft>
                <a:spcPts val="600"/>
              </a:spcAft>
              <a:buBlip>
                <a:blip r:embed="rId3"/>
              </a:buBlip>
            </a:pPr>
            <a:r>
              <a:rPr lang="en-US" altLang="en-IN" sz="1000" dirty="0">
                <a:latin typeface="Calibri" panose="020F0502020204030204" pitchFamily="34" charset="0"/>
              </a:rPr>
              <a:t>D</a:t>
            </a:r>
            <a:r>
              <a:rPr lang="en-IN" altLang="en-US" sz="1000" dirty="0">
                <a:latin typeface="Calibri" panose="020F0502020204030204" pitchFamily="34" charset="0"/>
              </a:rPr>
              <a:t>eployment models to facilitate tight integration with the underlying 3GPP system architecture</a:t>
            </a:r>
            <a:r>
              <a:rPr lang="en-US" altLang="en-IN" sz="1000" dirty="0">
                <a:latin typeface="Calibri" panose="020F0502020204030204" pitchFamily="34" charset="0"/>
              </a:rPr>
              <a:t>.</a:t>
            </a:r>
            <a:endParaRPr lang="en-IN" altLang="en-US" sz="1000" dirty="0">
              <a:latin typeface="Calibri" panose="020F0502020204030204" pitchFamily="34" charset="0"/>
            </a:endParaRPr>
          </a:p>
          <a:p>
            <a:pPr marL="342900" lvl="1" indent="-342900" algn="just" eaLnBrk="1" hangingPunct="1">
              <a:spcBef>
                <a:spcPts val="600"/>
              </a:spcBef>
              <a:spcAft>
                <a:spcPts val="600"/>
              </a:spcAft>
              <a:buBlip>
                <a:blip r:embed="rId3"/>
              </a:buBlip>
            </a:pPr>
            <a:r>
              <a:rPr lang="en-IN" altLang="en-US" sz="1000" dirty="0">
                <a:latin typeface="Calibri" panose="020F0502020204030204" pitchFamily="34" charset="0"/>
              </a:rPr>
              <a:t>Provide suitable application layer APIs </a:t>
            </a:r>
            <a:r>
              <a:rPr lang="en-US" altLang="en-IN" sz="1000" dirty="0">
                <a:latin typeface="Calibri" panose="020F0502020204030204" pitchFamily="34" charset="0"/>
              </a:rPr>
              <a:t>to 3rd party</a:t>
            </a:r>
            <a:r>
              <a:rPr lang="en-IN" altLang="en-US" sz="1000" dirty="0">
                <a:latin typeface="Calibri" panose="020F0502020204030204" pitchFamily="34" charset="0"/>
              </a:rPr>
              <a:t>.</a:t>
            </a:r>
            <a:endParaRPr lang="en-IN" altLang="en-US" sz="1000" dirty="0">
              <a:latin typeface="Calibri" panose="020F0502020204030204" pitchFamily="34" charset="0"/>
            </a:endParaRPr>
          </a:p>
          <a:p>
            <a:pPr lvl="0"/>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r>
              <a:rPr lang="en-US" altLang="zh-CN" sz="1000" dirty="0">
                <a:latin typeface="Calibri" panose="020F0502020204030204" pitchFamily="34" charset="0"/>
                <a:ea typeface="宋体" panose="02010600030101010101" pitchFamily="2" charset="-122"/>
                <a:sym typeface="宋体" panose="02010600030101010101" pitchFamily="2" charset="-122"/>
              </a:rPr>
              <a:t>We also make a stress in this slide is that the applications of blochchain in verticals are based on existing 5G network, and the blockchain application has no impact on the exsiting network  architecture and existing functionalities or procedures.</a:t>
            </a:r>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endParaRPr>
          </a:p>
          <a:p>
            <a:pPr lvl="0"/>
            <a:endParaRPr lang="zh-CN" altLang="en-US" sz="1000" dirty="0">
              <a:latin typeface="Calibri" panose="020F0502020204030204" pitchFamily="34" charset="0"/>
              <a:ea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noTextEdit="1"/>
          </p:cNvSpPr>
          <p:nvPr>
            <p:ph type="sldImg"/>
          </p:nvPr>
        </p:nvSpPr>
        <p:spPr/>
      </p:sp>
      <p:sp>
        <p:nvSpPr>
          <p:cNvPr id="45058" name="文本占位符 2"/>
          <p:cNvSpPr>
            <a:spLocks noGrp="1"/>
          </p:cNvSpPr>
          <p:nvPr>
            <p:ph type="body"/>
          </p:nvPr>
        </p:nvSpPr>
        <p:spPr>
          <a:xfrm>
            <a:off x="906463" y="4716463"/>
            <a:ext cx="4984750" cy="4468812"/>
          </a:xfrm>
        </p:spPr>
        <p:txBody>
          <a:bodyPr wrap="square" lIns="92859" tIns="46430" rIns="92859" bIns="46430" anchor="t"/>
          <a:lstStyle/>
          <a:p>
            <a:pPr lvl="0"/>
            <a:r>
              <a:rPr lang="en-US" altLang="zh-CN" sz="1000" dirty="0">
                <a:latin typeface="Calibri" panose="020F0502020204030204" pitchFamily="34" charset="0"/>
                <a:ea typeface="宋体" panose="02010600030101010101" pitchFamily="2" charset="-122"/>
              </a:rPr>
              <a:t>Conlusion</a:t>
            </a:r>
            <a:r>
              <a:rPr lang="zh-CN" altLang="en-US" sz="1000" dirty="0">
                <a:latin typeface="Calibri" panose="020F0502020204030204" pitchFamily="34" charset="0"/>
                <a:ea typeface="宋体" panose="02010600030101010101" pitchFamily="2" charset="-122"/>
              </a:rPr>
              <a:t>：</a:t>
            </a:r>
            <a:endParaRPr lang="zh-CN" altLang="en-US" sz="1000" dirty="0">
              <a:latin typeface="Calibri" panose="020F0502020204030204" pitchFamily="34" charset="0"/>
              <a:ea typeface="宋体" panose="02010600030101010101" pitchFamily="2" charset="-122"/>
            </a:endParaRPr>
          </a:p>
          <a:p>
            <a:pPr lvl="0"/>
            <a:r>
              <a:rPr lang="en-IN" altLang="en-US" sz="1000" dirty="0">
                <a:latin typeface="Calibri" panose="020F0502020204030204" pitchFamily="34" charset="0"/>
              </a:rPr>
              <a:t>Blockchain is a promising technology to enhance the </a:t>
            </a:r>
            <a:r>
              <a:rPr lang="en-US" altLang="en-IN" sz="1000" dirty="0">
                <a:latin typeface="Calibri" panose="020F0502020204030204" pitchFamily="34" charset="0"/>
              </a:rPr>
              <a:t>vertical</a:t>
            </a:r>
            <a:r>
              <a:rPr lang="en-IN" altLang="en-US" sz="1000" dirty="0">
                <a:latin typeface="Calibri" panose="020F0502020204030204" pitchFamily="34" charset="0"/>
              </a:rPr>
              <a:t> applications and </a:t>
            </a:r>
            <a:r>
              <a:rPr lang="en-US" altLang="en-IN" sz="1000" dirty="0">
                <a:latin typeface="Calibri" panose="020F0502020204030204" pitchFamily="34" charset="0"/>
              </a:rPr>
              <a:t>is</a:t>
            </a:r>
            <a:r>
              <a:rPr lang="en-IN" altLang="en-US" sz="1000" dirty="0">
                <a:latin typeface="Calibri" panose="020F0502020204030204" pitchFamily="34" charset="0"/>
              </a:rPr>
              <a:t> an important component in the application layer over </a:t>
            </a:r>
            <a:r>
              <a:rPr lang="en-US" altLang="en-IN" sz="1000" dirty="0">
                <a:latin typeface="Calibri" panose="020F0502020204030204" pitchFamily="34" charset="0"/>
              </a:rPr>
              <a:t>5G </a:t>
            </a:r>
            <a:r>
              <a:rPr lang="en-IN" altLang="en-US" sz="1000" dirty="0">
                <a:latin typeface="Calibri" panose="020F0502020204030204" pitchFamily="34" charset="0"/>
              </a:rPr>
              <a:t>network.</a:t>
            </a:r>
            <a:endParaRPr lang="en-IN" altLang="en-US" sz="1000" dirty="0">
              <a:latin typeface="Calibri" panose="020F0502020204030204" pitchFamily="34" charset="0"/>
            </a:endParaRPr>
          </a:p>
          <a:p>
            <a:pPr lvl="0"/>
            <a:endParaRPr lang="zh-CN" altLang="en-US" sz="1000" dirty="0">
              <a:latin typeface="Calibri" panose="020F0502020204030204" pitchFamily="34" charset="0"/>
              <a:ea typeface="宋体" panose="02010600030101010101" pitchFamily="2" charset="-122"/>
            </a:endParaRPr>
          </a:p>
          <a:p>
            <a:pPr marL="0" lvl="1" indent="457200"/>
            <a:r>
              <a:rPr lang="en-US" altLang="zh-CN" sz="1000" dirty="0">
                <a:latin typeface="Calibri" panose="020F0502020204030204" pitchFamily="34" charset="0"/>
                <a:ea typeface="宋体" panose="02010600030101010101" pitchFamily="2" charset="-122"/>
              </a:rPr>
              <a:t>1)</a:t>
            </a:r>
            <a:r>
              <a:rPr lang="en-US" altLang="zh-CN" sz="1000" dirty="0">
                <a:latin typeface="Calibri" panose="020F0502020204030204" pitchFamily="34" charset="0"/>
                <a:ea typeface="宋体" panose="02010600030101010101" pitchFamily="2" charset="-122"/>
                <a:sym typeface="宋体" panose="02010600030101010101" pitchFamily="2" charset="-122"/>
              </a:rPr>
              <a:t>In a summary, we can see that the blockchain applications have a tight realtionship with both verticals and 5G newtwork,  most of the vertical use case related to blockchain have been studied, </a:t>
            </a:r>
            <a:r>
              <a:rPr lang="en-US" altLang="en-IN" sz="1000" dirty="0">
                <a:latin typeface="Calibri" panose="020F0502020204030204" pitchFamily="34" charset="0"/>
              </a:rPr>
              <a:t>what we do is pick it up and summarize it,and study what blockchain can do for the existing use cases in the application layer.</a:t>
            </a:r>
            <a:endParaRPr lang="en-US" altLang="en-IN" sz="1000" dirty="0">
              <a:latin typeface="Calibri" panose="020F0502020204030204" pitchFamily="34" charset="0"/>
            </a:endParaRPr>
          </a:p>
          <a:p>
            <a:pPr lvl="0"/>
            <a:r>
              <a:rPr lang="en-US" altLang="zh-CN" sz="1000" dirty="0">
                <a:latin typeface="Calibri" panose="020F0502020204030204" pitchFamily="34" charset="0"/>
                <a:ea typeface="宋体" panose="02010600030101010101" pitchFamily="2" charset="-122"/>
                <a:sym typeface="宋体" panose="02010600030101010101" pitchFamily="2" charset="-122"/>
              </a:rPr>
              <a:t>it is in the scope of 3GPP.</a:t>
            </a:r>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r>
              <a:rPr lang="en-US" altLang="zh-CN" sz="1000" dirty="0">
                <a:latin typeface="Calibri" panose="020F0502020204030204" pitchFamily="34" charset="0"/>
                <a:ea typeface="宋体" panose="02010600030101010101" pitchFamily="2" charset="-122"/>
                <a:sym typeface="宋体" panose="02010600030101010101" pitchFamily="2" charset="-122"/>
              </a:rPr>
              <a:t>2)Applications of blochchain in verticals are based on existing 5G network, and the blockchain application ha</a:t>
            </a:r>
            <a:r>
              <a:rPr lang="en-US" altLang="zh-CN" sz="1000" b="1" dirty="0">
                <a:latin typeface="Calibri" panose="020F0502020204030204" pitchFamily="34" charset="0"/>
                <a:ea typeface="宋体" panose="02010600030101010101" pitchFamily="2" charset="-122"/>
                <a:sym typeface="宋体" panose="02010600030101010101" pitchFamily="2" charset="-122"/>
              </a:rPr>
              <a:t>s no impact</a:t>
            </a:r>
            <a:r>
              <a:rPr lang="en-US" altLang="zh-CN" sz="1000" dirty="0">
                <a:latin typeface="Calibri" panose="020F0502020204030204" pitchFamily="34" charset="0"/>
                <a:ea typeface="宋体" panose="02010600030101010101" pitchFamily="2" charset="-122"/>
                <a:sym typeface="宋体" panose="02010600030101010101" pitchFamily="2" charset="-122"/>
              </a:rPr>
              <a:t> on the exsiting network  architecture and existing functionalities or procedures.</a:t>
            </a:r>
            <a:endParaRPr lang="en-US" altLang="zh-CN" sz="1000" dirty="0">
              <a:latin typeface="Calibri" panose="020F0502020204030204" pitchFamily="34" charset="0"/>
              <a:ea typeface="宋体" panose="02010600030101010101" pitchFamily="2" charset="-122"/>
              <a:sym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endParaRPr>
          </a:p>
          <a:p>
            <a:pPr lvl="0"/>
            <a:r>
              <a:rPr lang="en-US" altLang="zh-CN" sz="1000" dirty="0">
                <a:latin typeface="Calibri" panose="020F0502020204030204" pitchFamily="34" charset="0"/>
                <a:ea typeface="宋体" panose="02010600030101010101" pitchFamily="2" charset="-122"/>
              </a:rPr>
              <a:t>3)SA6 can do </a:t>
            </a:r>
            <a:endParaRPr lang="en-US" altLang="zh-CN" sz="1000" dirty="0">
              <a:latin typeface="Calibri" panose="020F0502020204030204" pitchFamily="34" charset="0"/>
              <a:ea typeface="宋体" panose="02010600030101010101" pitchFamily="2" charset="-122"/>
            </a:endParaRPr>
          </a:p>
          <a:p>
            <a:pPr marL="0" lvl="1" indent="457200" algn="just" eaLnBrk="1" hangingPunct="1">
              <a:spcBef>
                <a:spcPts val="600"/>
              </a:spcBef>
              <a:spcAft>
                <a:spcPts val="600"/>
              </a:spcAft>
              <a:buBlip>
                <a:blip r:embed="rId3"/>
              </a:buBlip>
            </a:pPr>
            <a:r>
              <a:rPr lang="en-US" altLang="zh-CN" sz="1000" dirty="0">
                <a:latin typeface="Calibri" panose="020F0502020204030204" pitchFamily="34" charset="0"/>
                <a:ea typeface="宋体" panose="02010600030101010101" pitchFamily="2" charset="-122"/>
                <a:sym typeface="宋体" panose="02010600030101010101" pitchFamily="2" charset="-122"/>
              </a:rPr>
              <a:t>Summarize </a:t>
            </a:r>
            <a:r>
              <a:rPr lang="en-IN" altLang="en-US" sz="1000" dirty="0">
                <a:latin typeface="Calibri" panose="020F0502020204030204" pitchFamily="34" charset="0"/>
              </a:rPr>
              <a:t>the </a:t>
            </a:r>
            <a:r>
              <a:rPr lang="en-US" altLang="en-IN" sz="1000" dirty="0">
                <a:latin typeface="Calibri" panose="020F0502020204030204" pitchFamily="34" charset="0"/>
              </a:rPr>
              <a:t>scenarios</a:t>
            </a:r>
            <a:r>
              <a:rPr lang="en-IN" altLang="en-US" sz="1000" dirty="0">
                <a:latin typeface="Calibri" panose="020F0502020204030204" pitchFamily="34" charset="0"/>
              </a:rPr>
              <a:t> of the blockchain in application layer supporting verticals over 5</a:t>
            </a:r>
            <a:r>
              <a:rPr lang="en-US" altLang="zh-CN" sz="1000" dirty="0">
                <a:latin typeface="Calibri" panose="020F0502020204030204" pitchFamily="34" charset="0"/>
                <a:ea typeface="宋体" panose="02010600030101010101" pitchFamily="2" charset="-122"/>
                <a:sym typeface="宋体" panose="02010600030101010101" pitchFamily="2" charset="-122"/>
              </a:rPr>
              <a:t>G</a:t>
            </a:r>
            <a:r>
              <a:rPr lang="en-IN" altLang="en-US" sz="1000" dirty="0">
                <a:latin typeface="Calibri" panose="020F0502020204030204" pitchFamily="34" charset="0"/>
              </a:rPr>
              <a:t> network</a:t>
            </a:r>
            <a:r>
              <a:rPr lang="en-US" altLang="zh-CN" sz="1000" dirty="0">
                <a:latin typeface="Calibri" panose="020F0502020204030204" pitchFamily="34" charset="0"/>
                <a:ea typeface="宋体" panose="02010600030101010101" pitchFamily="2" charset="-122"/>
                <a:sym typeface="宋体" panose="02010600030101010101" pitchFamily="2" charset="-122"/>
              </a:rPr>
              <a:t>s</a:t>
            </a:r>
            <a:r>
              <a:rPr lang="en-IN" altLang="en-US" sz="1000" dirty="0">
                <a:latin typeface="Calibri" panose="020F0502020204030204" pitchFamily="34" charset="0"/>
              </a:rPr>
              <a:t>. </a:t>
            </a:r>
            <a:endParaRPr lang="en-IN" altLang="en-US" sz="1000" dirty="0">
              <a:latin typeface="Calibri" panose="020F0502020204030204" pitchFamily="34" charset="0"/>
            </a:endParaRPr>
          </a:p>
          <a:p>
            <a:pPr marL="0" lvl="1" indent="457200" algn="just" eaLnBrk="1" hangingPunct="1">
              <a:spcBef>
                <a:spcPts val="600"/>
              </a:spcBef>
              <a:spcAft>
                <a:spcPts val="600"/>
              </a:spcAft>
              <a:buBlip>
                <a:blip r:embed="rId3"/>
              </a:buBlip>
            </a:pPr>
            <a:r>
              <a:rPr lang="en-IN" altLang="en-US" sz="1000" dirty="0">
                <a:latin typeface="Calibri" panose="020F0502020204030204" pitchFamily="34" charset="0"/>
              </a:rPr>
              <a:t>Develop key issues, corresponding architecture requirements and solution recommendations to enable the blockchain in application layer  support for verticals over 5</a:t>
            </a:r>
            <a:r>
              <a:rPr lang="en-US" altLang="zh-CN" sz="1000" dirty="0">
                <a:latin typeface="Calibri" panose="020F0502020204030204" pitchFamily="34" charset="0"/>
                <a:ea typeface="宋体" panose="02010600030101010101" pitchFamily="2" charset="-122"/>
                <a:sym typeface="宋体" panose="02010600030101010101" pitchFamily="2" charset="-122"/>
              </a:rPr>
              <a:t>G</a:t>
            </a:r>
            <a:r>
              <a:rPr lang="en-IN" altLang="en-US" sz="1000" dirty="0">
                <a:latin typeface="Calibri" panose="020F0502020204030204" pitchFamily="34" charset="0"/>
              </a:rPr>
              <a:t> networks.</a:t>
            </a:r>
            <a:endParaRPr lang="en-IN" altLang="en-US" sz="1000" dirty="0">
              <a:latin typeface="Calibri" panose="020F0502020204030204" pitchFamily="34" charset="0"/>
            </a:endParaRPr>
          </a:p>
          <a:p>
            <a:pPr marL="0" lvl="1" indent="457200" algn="just" eaLnBrk="1" hangingPunct="1">
              <a:spcBef>
                <a:spcPts val="600"/>
              </a:spcBef>
              <a:spcAft>
                <a:spcPts val="600"/>
              </a:spcAft>
              <a:buBlip>
                <a:blip r:embed="rId3"/>
              </a:buBlip>
            </a:pPr>
            <a:r>
              <a:rPr lang="en-US" altLang="en-IN" sz="1000" dirty="0">
                <a:latin typeface="Calibri" panose="020F0502020204030204" pitchFamily="34" charset="0"/>
              </a:rPr>
              <a:t>D</a:t>
            </a:r>
            <a:r>
              <a:rPr lang="en-IN" altLang="en-US" sz="1000" dirty="0">
                <a:latin typeface="Calibri" panose="020F0502020204030204" pitchFamily="34" charset="0"/>
              </a:rPr>
              <a:t>eployment models to facilitate tight integration with the underlying 3GPP system architecture</a:t>
            </a:r>
            <a:r>
              <a:rPr lang="en-US" altLang="en-IN" sz="1000" dirty="0">
                <a:latin typeface="Calibri" panose="020F0502020204030204" pitchFamily="34" charset="0"/>
              </a:rPr>
              <a:t>.</a:t>
            </a:r>
            <a:endParaRPr lang="en-IN" altLang="en-US" sz="1000" dirty="0">
              <a:latin typeface="Calibri" panose="020F0502020204030204" pitchFamily="34" charset="0"/>
            </a:endParaRPr>
          </a:p>
          <a:p>
            <a:pPr marL="0" lvl="1" indent="457200" algn="just" eaLnBrk="1" hangingPunct="1">
              <a:spcBef>
                <a:spcPts val="600"/>
              </a:spcBef>
              <a:spcAft>
                <a:spcPts val="600"/>
              </a:spcAft>
              <a:buBlip>
                <a:blip r:embed="rId3"/>
              </a:buBlip>
            </a:pPr>
            <a:r>
              <a:rPr lang="en-IN" altLang="en-US" sz="1000" dirty="0">
                <a:latin typeface="Calibri" panose="020F0502020204030204" pitchFamily="34" charset="0"/>
              </a:rPr>
              <a:t>Provide suitable application layer APIs.</a:t>
            </a:r>
            <a:endParaRPr lang="en-IN" altLang="en-US" sz="1000" dirty="0">
              <a:latin typeface="Calibri" panose="020F0502020204030204" pitchFamily="34" charset="0"/>
            </a:endParaRPr>
          </a:p>
          <a:p>
            <a:pPr lvl="0"/>
            <a:endParaRPr lang="zh-CN" altLang="en-US" sz="1000" dirty="0">
              <a:latin typeface="Calibri" panose="020F0502020204030204" pitchFamily="34" charset="0"/>
              <a:ea typeface="宋体" panose="02010600030101010101" pitchFamily="2" charset="-122"/>
            </a:endParaRPr>
          </a:p>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6151" name="Text Box 14"/>
          <p:cNvSpPr txBox="1"/>
          <p:nvPr/>
        </p:nvSpPr>
        <p:spPr>
          <a:xfrm>
            <a:off x="323850" y="73025"/>
            <a:ext cx="3092450" cy="461963"/>
          </a:xfrm>
          <a:prstGeom prst="rect">
            <a:avLst/>
          </a:prstGeom>
          <a:noFill/>
          <a:ln w="9525">
            <a:noFill/>
          </a:ln>
        </p:spPr>
        <p:txBody>
          <a:bodyPr anchor="t">
            <a:spAutoFit/>
          </a:bodyPr>
          <a:lstStyle/>
          <a:p>
            <a:pPr lvl="0"/>
            <a:r>
              <a:rPr lang="sv-SE" altLang="en-US" sz="1200" b="1" dirty="0">
                <a:latin typeface="Arial" panose="020B0604020202020204" pitchFamily="34" charset="0"/>
              </a:rPr>
              <a:t>3GPP TSG-SA WG6 Meeting #37-e</a:t>
            </a:r>
            <a:endParaRPr lang="sv-SE" altLang="en-US" sz="1200" b="1" dirty="0">
              <a:latin typeface="Arial" panose="020B0604020202020204" pitchFamily="34" charset="0"/>
            </a:endParaRPr>
          </a:p>
          <a:p>
            <a:pPr lvl="0"/>
            <a:r>
              <a:rPr lang="en-GB" altLang="en-US" sz="1200" b="1" dirty="0">
                <a:latin typeface="Arial" panose="020B0604020202020204" pitchFamily="34" charset="0"/>
              </a:rPr>
              <a:t>e-meeting, 14</a:t>
            </a:r>
            <a:r>
              <a:rPr lang="en-GB" altLang="en-US" sz="1200" b="1" baseline="30000" dirty="0">
                <a:latin typeface="Arial" panose="020B0604020202020204" pitchFamily="34" charset="0"/>
              </a:rPr>
              <a:t>th</a:t>
            </a:r>
            <a:r>
              <a:rPr lang="en-GB" altLang="en-US" sz="1200" b="1" dirty="0">
                <a:latin typeface="Arial" panose="020B0604020202020204" pitchFamily="34" charset="0"/>
              </a:rPr>
              <a:t> – 26</a:t>
            </a:r>
            <a:r>
              <a:rPr lang="en-GB" altLang="en-US" sz="1200" b="1" baseline="30000" dirty="0">
                <a:latin typeface="Arial" panose="020B0604020202020204" pitchFamily="34" charset="0"/>
              </a:rPr>
              <a:t>th</a:t>
            </a:r>
            <a:r>
              <a:rPr lang="en-GB" altLang="en-US" sz="1200" b="1" dirty="0">
                <a:latin typeface="Arial" panose="020B0604020202020204" pitchFamily="34" charset="0"/>
              </a:rPr>
              <a:t> May 2020</a:t>
            </a:r>
            <a:endParaRPr lang="en-US" altLang="en-US" sz="1200" b="1" dirty="0">
              <a:latin typeface="Arial" panose="020B0604020202020204" pitchFamily="34" charset="0"/>
            </a:endParaRPr>
          </a:p>
        </p:txBody>
      </p:sp>
      <p:sp>
        <p:nvSpPr>
          <p:cNvPr id="6152" name="Text Box 13"/>
          <p:cNvSpPr txBox="1"/>
          <p:nvPr/>
        </p:nvSpPr>
        <p:spPr>
          <a:xfrm>
            <a:off x="5821363" y="177800"/>
            <a:ext cx="1463675" cy="276225"/>
          </a:xfrm>
          <a:prstGeom prst="rect">
            <a:avLst/>
          </a:prstGeom>
          <a:noFill/>
          <a:ln w="9525">
            <a:noFill/>
          </a:ln>
        </p:spPr>
        <p:txBody>
          <a:bodyPr anchor="t">
            <a:spAutoFit/>
          </a:bodyPr>
          <a:lstStyle/>
          <a:p>
            <a:pPr lvl="0" algn="r">
              <a:spcBef>
                <a:spcPct val="50000"/>
              </a:spcBef>
            </a:pPr>
            <a:r>
              <a:rPr lang="en-GB" altLang="en-US" sz="1200" b="1" dirty="0">
                <a:latin typeface="Arial" panose="020B0604020202020204" pitchFamily="34" charset="0"/>
              </a:rPr>
              <a:t>S6-20</a:t>
            </a:r>
            <a:r>
              <a:rPr lang="en-US" altLang="en-GB" sz="1200" b="1" dirty="0">
                <a:latin typeface="Arial" panose="020B0604020202020204" pitchFamily="34" charset="0"/>
              </a:rPr>
              <a:t>0696</a:t>
            </a:r>
            <a:r>
              <a:rPr lang="en-GB" altLang="en-US" sz="1200" dirty="0">
                <a:latin typeface="Arial" panose="020B0604020202020204" pitchFamily="34" charset="0"/>
              </a:rPr>
              <a:t> </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457200" y="274638"/>
            <a:ext cx="60198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8199" name="Text Box 14"/>
          <p:cNvSpPr txBox="1"/>
          <p:nvPr/>
        </p:nvSpPr>
        <p:spPr>
          <a:xfrm>
            <a:off x="323850" y="73025"/>
            <a:ext cx="3092450" cy="461963"/>
          </a:xfrm>
          <a:prstGeom prst="rect">
            <a:avLst/>
          </a:prstGeom>
          <a:noFill/>
          <a:ln w="9525">
            <a:noFill/>
          </a:ln>
        </p:spPr>
        <p:txBody>
          <a:bodyPr anchor="t">
            <a:spAutoFit/>
          </a:bodyPr>
          <a:lstStyle/>
          <a:p>
            <a:pPr lvl="0"/>
            <a:r>
              <a:rPr lang="sv-SE" altLang="en-US" sz="1200" b="1" dirty="0">
                <a:latin typeface="Arial" panose="020B0604020202020204" pitchFamily="34" charset="0"/>
              </a:rPr>
              <a:t>3GPP TSG-SA WG6 Meeting #37-e</a:t>
            </a:r>
            <a:endParaRPr lang="sv-SE" altLang="en-US" sz="1200" b="1" dirty="0">
              <a:latin typeface="Arial" panose="020B0604020202020204" pitchFamily="34" charset="0"/>
            </a:endParaRPr>
          </a:p>
          <a:p>
            <a:pPr lvl="0"/>
            <a:r>
              <a:rPr lang="en-GB" altLang="en-US" sz="1200" b="1" dirty="0">
                <a:latin typeface="Arial" panose="020B0604020202020204" pitchFamily="34" charset="0"/>
              </a:rPr>
              <a:t>e-meeting, 14</a:t>
            </a:r>
            <a:r>
              <a:rPr lang="en-GB" altLang="en-US" sz="1200" b="1" baseline="30000" dirty="0">
                <a:latin typeface="Arial" panose="020B0604020202020204" pitchFamily="34" charset="0"/>
              </a:rPr>
              <a:t>th</a:t>
            </a:r>
            <a:r>
              <a:rPr lang="en-GB" altLang="en-US" sz="1200" b="1" dirty="0">
                <a:latin typeface="Arial" panose="020B0604020202020204" pitchFamily="34" charset="0"/>
              </a:rPr>
              <a:t> – 26</a:t>
            </a:r>
            <a:r>
              <a:rPr lang="en-GB" altLang="en-US" sz="1200" b="1" baseline="30000" dirty="0">
                <a:latin typeface="Arial" panose="020B0604020202020204" pitchFamily="34" charset="0"/>
              </a:rPr>
              <a:t>th</a:t>
            </a:r>
            <a:r>
              <a:rPr lang="en-GB" altLang="en-US" sz="1200" b="1" dirty="0">
                <a:latin typeface="Arial" panose="020B0604020202020204" pitchFamily="34" charset="0"/>
              </a:rPr>
              <a:t> May 2020</a:t>
            </a:r>
            <a:endParaRPr lang="en-US" altLang="en-US" sz="1200" b="1" dirty="0">
              <a:latin typeface="Arial" panose="020B0604020202020204" pitchFamily="34" charset="0"/>
            </a:endParaRPr>
          </a:p>
        </p:txBody>
      </p:sp>
      <p:sp>
        <p:nvSpPr>
          <p:cNvPr id="8200" name="Text Box 13"/>
          <p:cNvSpPr txBox="1"/>
          <p:nvPr/>
        </p:nvSpPr>
        <p:spPr>
          <a:xfrm>
            <a:off x="5821363" y="177800"/>
            <a:ext cx="1463675" cy="276225"/>
          </a:xfrm>
          <a:prstGeom prst="rect">
            <a:avLst/>
          </a:prstGeom>
          <a:noFill/>
          <a:ln w="9525">
            <a:noFill/>
          </a:ln>
        </p:spPr>
        <p:txBody>
          <a:bodyPr anchor="t">
            <a:spAutoFit/>
          </a:bodyPr>
          <a:lstStyle/>
          <a:p>
            <a:pPr lvl="0" algn="r">
              <a:spcBef>
                <a:spcPct val="50000"/>
              </a:spcBef>
            </a:pPr>
            <a:r>
              <a:rPr lang="en-GB" altLang="en-US" sz="1200" b="1" dirty="0">
                <a:latin typeface="Arial" panose="020B0604020202020204" pitchFamily="34" charset="0"/>
              </a:rPr>
              <a:t>S6-20</a:t>
            </a:r>
            <a:r>
              <a:rPr lang="en-US" altLang="en-GB" sz="1200" b="1" dirty="0">
                <a:latin typeface="Arial" panose="020B0604020202020204" pitchFamily="34" charset="0"/>
              </a:rPr>
              <a:t>0696</a:t>
            </a:r>
            <a:r>
              <a:rPr lang="en-GB" altLang="en-US" sz="1200" dirty="0">
                <a:latin typeface="Arial" panose="020B0604020202020204" pitchFamily="34" charset="0"/>
              </a:rPr>
              <a:t> </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2295" name="Text Box 14"/>
          <p:cNvSpPr txBox="1"/>
          <p:nvPr/>
        </p:nvSpPr>
        <p:spPr>
          <a:xfrm>
            <a:off x="323850" y="73025"/>
            <a:ext cx="3092450" cy="461963"/>
          </a:xfrm>
          <a:prstGeom prst="rect">
            <a:avLst/>
          </a:prstGeom>
          <a:noFill/>
          <a:ln w="9525">
            <a:noFill/>
          </a:ln>
        </p:spPr>
        <p:txBody>
          <a:bodyPr anchor="t">
            <a:spAutoFit/>
          </a:bodyPr>
          <a:lstStyle/>
          <a:p>
            <a:pPr lvl="0"/>
            <a:r>
              <a:rPr lang="sv-SE" altLang="en-US" sz="1200" b="1" dirty="0">
                <a:latin typeface="Arial" panose="020B0604020202020204" pitchFamily="34" charset="0"/>
              </a:rPr>
              <a:t>3GPP TSG-SA WG6 Meeting #37-e</a:t>
            </a:r>
            <a:endParaRPr lang="sv-SE" altLang="en-US" sz="1200" b="1" dirty="0">
              <a:latin typeface="Arial" panose="020B0604020202020204" pitchFamily="34" charset="0"/>
            </a:endParaRPr>
          </a:p>
          <a:p>
            <a:pPr lvl="0"/>
            <a:r>
              <a:rPr lang="en-GB" altLang="en-US" sz="1200" b="1" dirty="0">
                <a:latin typeface="Arial" panose="020B0604020202020204" pitchFamily="34" charset="0"/>
              </a:rPr>
              <a:t>e-meeting, 14</a:t>
            </a:r>
            <a:r>
              <a:rPr lang="en-GB" altLang="en-US" sz="1200" b="1" baseline="30000" dirty="0">
                <a:latin typeface="Arial" panose="020B0604020202020204" pitchFamily="34" charset="0"/>
              </a:rPr>
              <a:t>th</a:t>
            </a:r>
            <a:r>
              <a:rPr lang="en-GB" altLang="en-US" sz="1200" b="1" dirty="0">
                <a:latin typeface="Arial" panose="020B0604020202020204" pitchFamily="34" charset="0"/>
              </a:rPr>
              <a:t> – 26</a:t>
            </a:r>
            <a:r>
              <a:rPr lang="en-GB" altLang="en-US" sz="1200" b="1" baseline="30000" dirty="0">
                <a:latin typeface="Arial" panose="020B0604020202020204" pitchFamily="34" charset="0"/>
              </a:rPr>
              <a:t>th</a:t>
            </a:r>
            <a:r>
              <a:rPr lang="en-GB" altLang="en-US" sz="1200" b="1" dirty="0">
                <a:latin typeface="Arial" panose="020B0604020202020204" pitchFamily="34" charset="0"/>
              </a:rPr>
              <a:t> May 2020</a:t>
            </a:r>
            <a:endParaRPr lang="en-US" altLang="en-US" sz="1200" b="1" dirty="0">
              <a:latin typeface="Arial" panose="020B0604020202020204" pitchFamily="34" charset="0"/>
            </a:endParaRPr>
          </a:p>
        </p:txBody>
      </p:sp>
      <p:sp>
        <p:nvSpPr>
          <p:cNvPr id="12296" name="Text Box 13"/>
          <p:cNvSpPr txBox="1"/>
          <p:nvPr/>
        </p:nvSpPr>
        <p:spPr>
          <a:xfrm>
            <a:off x="5821363" y="177800"/>
            <a:ext cx="1463675" cy="276225"/>
          </a:xfrm>
          <a:prstGeom prst="rect">
            <a:avLst/>
          </a:prstGeom>
          <a:noFill/>
          <a:ln w="9525">
            <a:noFill/>
          </a:ln>
        </p:spPr>
        <p:txBody>
          <a:bodyPr anchor="t">
            <a:spAutoFit/>
          </a:bodyPr>
          <a:lstStyle/>
          <a:p>
            <a:pPr lvl="0" algn="r">
              <a:spcBef>
                <a:spcPct val="50000"/>
              </a:spcBef>
            </a:pPr>
            <a:r>
              <a:rPr lang="en-GB" altLang="en-US" sz="1200" b="1" dirty="0">
                <a:latin typeface="Arial" panose="020B0604020202020204" pitchFamily="34" charset="0"/>
              </a:rPr>
              <a:t>S6-20</a:t>
            </a:r>
            <a:r>
              <a:rPr lang="en-US" altLang="en-GB" sz="1200" b="1" dirty="0">
                <a:latin typeface="Arial" panose="020B0604020202020204" pitchFamily="34" charset="0"/>
              </a:rPr>
              <a:t>0696</a:t>
            </a:r>
            <a:r>
              <a:rPr lang="en-GB" altLang="en-US" sz="1200" dirty="0">
                <a:latin typeface="Arial" panose="020B0604020202020204" pitchFamily="34" charset="0"/>
              </a:rPr>
              <a:t> </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6151" name="Text Box 14"/>
          <p:cNvSpPr txBox="1"/>
          <p:nvPr/>
        </p:nvSpPr>
        <p:spPr>
          <a:xfrm>
            <a:off x="323850" y="73025"/>
            <a:ext cx="3092450" cy="461963"/>
          </a:xfrm>
          <a:prstGeom prst="rect">
            <a:avLst/>
          </a:prstGeom>
          <a:noFill/>
          <a:ln w="9525">
            <a:noFill/>
          </a:ln>
        </p:spPr>
        <p:txBody>
          <a:bodyPr anchor="t">
            <a:spAutoFit/>
          </a:bodyPr>
          <a:lstStyle/>
          <a:p>
            <a:pPr lvl="0"/>
            <a:r>
              <a:rPr lang="sv-SE" altLang="en-US" sz="1200" b="1" dirty="0">
                <a:latin typeface="Arial" panose="020B0604020202020204" pitchFamily="34" charset="0"/>
              </a:rPr>
              <a:t>3GPP TSG-SA WG6 Meeting #37-e</a:t>
            </a:r>
            <a:endParaRPr lang="sv-SE" altLang="en-US" sz="1200" b="1" dirty="0">
              <a:latin typeface="Arial" panose="020B0604020202020204" pitchFamily="34" charset="0"/>
            </a:endParaRPr>
          </a:p>
          <a:p>
            <a:pPr lvl="0"/>
            <a:r>
              <a:rPr lang="en-GB" altLang="en-US" sz="1200" b="1" dirty="0">
                <a:latin typeface="Arial" panose="020B0604020202020204" pitchFamily="34" charset="0"/>
              </a:rPr>
              <a:t>e-meeting, 14</a:t>
            </a:r>
            <a:r>
              <a:rPr lang="en-GB" altLang="en-US" sz="1200" b="1" baseline="30000" dirty="0">
                <a:latin typeface="Arial" panose="020B0604020202020204" pitchFamily="34" charset="0"/>
              </a:rPr>
              <a:t>th</a:t>
            </a:r>
            <a:r>
              <a:rPr lang="en-GB" altLang="en-US" sz="1200" b="1" dirty="0">
                <a:latin typeface="Arial" panose="020B0604020202020204" pitchFamily="34" charset="0"/>
              </a:rPr>
              <a:t> – 26</a:t>
            </a:r>
            <a:r>
              <a:rPr lang="en-GB" altLang="en-US" sz="1200" b="1" baseline="30000" dirty="0">
                <a:latin typeface="Arial" panose="020B0604020202020204" pitchFamily="34" charset="0"/>
              </a:rPr>
              <a:t>th</a:t>
            </a:r>
            <a:r>
              <a:rPr lang="en-GB" altLang="en-US" sz="1200" b="1" dirty="0">
                <a:latin typeface="Arial" panose="020B0604020202020204" pitchFamily="34" charset="0"/>
              </a:rPr>
              <a:t> May 2020</a:t>
            </a:r>
            <a:endParaRPr lang="en-US" altLang="en-US" sz="1200" b="1" dirty="0">
              <a:latin typeface="Arial" panose="020B0604020202020204" pitchFamily="34" charset="0"/>
            </a:endParaRPr>
          </a:p>
        </p:txBody>
      </p:sp>
      <p:sp>
        <p:nvSpPr>
          <p:cNvPr id="6152" name="Text Box 13"/>
          <p:cNvSpPr txBox="1"/>
          <p:nvPr/>
        </p:nvSpPr>
        <p:spPr>
          <a:xfrm>
            <a:off x="5821363" y="177800"/>
            <a:ext cx="1463675" cy="276225"/>
          </a:xfrm>
          <a:prstGeom prst="rect">
            <a:avLst/>
          </a:prstGeom>
          <a:noFill/>
          <a:ln w="9525">
            <a:noFill/>
          </a:ln>
        </p:spPr>
        <p:txBody>
          <a:bodyPr anchor="t">
            <a:spAutoFit/>
          </a:bodyPr>
          <a:lstStyle/>
          <a:p>
            <a:pPr lvl="0" algn="r">
              <a:spcBef>
                <a:spcPct val="50000"/>
              </a:spcBef>
            </a:pPr>
            <a:r>
              <a:rPr lang="en-GB" altLang="en-US" sz="1200" b="1" dirty="0">
                <a:latin typeface="Arial" panose="020B0604020202020204" pitchFamily="34" charset="0"/>
              </a:rPr>
              <a:t>S6-20</a:t>
            </a:r>
            <a:r>
              <a:rPr lang="en-US" altLang="en-GB" sz="1200" b="1" dirty="0">
                <a:latin typeface="Arial" panose="020B0604020202020204" pitchFamily="34" charset="0"/>
              </a:rPr>
              <a:t>0696</a:t>
            </a:r>
            <a:r>
              <a:rPr lang="en-GB" altLang="en-US" sz="1200" dirty="0">
                <a:latin typeface="Arial" panose="020B0604020202020204" pitchFamily="34" charset="0"/>
              </a:rPr>
              <a:t> </a:t>
            </a:r>
            <a:endParaRPr lang="en-GB" altLang="en-US" sz="12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pPr fontAlgn="base"/>
            <a:r>
              <a:rPr lang="en-US" strike="noStrike" noProof="1"/>
              <a:t>Click to edit Master title style</a:t>
            </a:r>
            <a:endParaRPr lang="en-US"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a:t>Click to edit Master subtitle style</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a:t>Click to edit Master text styles</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2" Type="http://schemas.openxmlformats.org/officeDocument/2006/relationships/theme" Target="../theme/theme2.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1029"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1030"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lstStyle/>
          <a:p>
            <a:pPr lvl="0"/>
            <a:r>
              <a:rPr lang="en-US" altLang="en-US" dirty="0"/>
              <a:t>Click to edit Master title style</a:t>
            </a:r>
            <a:endParaRPr lang="en-US" altLang="en-US" dirty="0"/>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nchor="t"/>
          <a:lstStyle/>
          <a:p>
            <a:pPr lvl="0"/>
            <a:r>
              <a:rPr lang="en-US" altLang="en-US" dirty="0"/>
              <a:t>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3075"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3076"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3077"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3078"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3080"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1029"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1030"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1.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4.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9" Type="http://schemas.openxmlformats.org/officeDocument/2006/relationships/tags" Target="../tags/tag3.xml"/><Relationship Id="rId8" Type="http://schemas.openxmlformats.org/officeDocument/2006/relationships/image" Target="../media/image14.png"/><Relationship Id="rId7" Type="http://schemas.openxmlformats.org/officeDocument/2006/relationships/image" Target="../media/image13.wdp"/><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3" Type="http://schemas.openxmlformats.org/officeDocument/2006/relationships/slideLayout" Target="../slideLayouts/slideLayout25.xml"/><Relationship Id="rId12" Type="http://schemas.openxmlformats.org/officeDocument/2006/relationships/image" Target="../media/image2.jpeg"/><Relationship Id="rId11" Type="http://schemas.openxmlformats.org/officeDocument/2006/relationships/image" Target="../media/image16.png"/><Relationship Id="rId10" Type="http://schemas.openxmlformats.org/officeDocument/2006/relationships/image" Target="../media/image15.png"/><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34963" y="1614488"/>
            <a:ext cx="8702675" cy="1851025"/>
          </a:xfrm>
        </p:spPr>
        <p:txBody>
          <a:bodyPr vert="horz" wrap="square" lIns="91440" tIns="45720" rIns="91440" bIns="45720" numCol="1" anchor="ctr" anchorCtr="0" compatLnSpc="1"/>
          <a:lstStyle/>
          <a:p>
            <a:pPr lvl="0">
              <a:defRPr/>
            </a:pPr>
            <a:r>
              <a:rPr lang="en-US" altLang="zh-CN" sz="4000" b="1" i="1" dirty="0">
                <a:effectLst>
                  <a:outerShdw blurRad="38100" dist="38100" dir="2700000" algn="tl">
                    <a:srgbClr val="C0C0C0"/>
                  </a:outerShdw>
                </a:effectLst>
                <a:sym typeface="宋体" panose="02010600030101010101" pitchFamily="2" charset="-122"/>
              </a:rPr>
              <a:t>Study on Distributed </a:t>
            </a:r>
            <a:r>
              <a:rPr lang="en-US" altLang="zh-CN" sz="4000" b="1" i="1" dirty="0" err="1">
                <a:effectLst>
                  <a:outerShdw blurRad="38100" dist="38100" dir="2700000" algn="tl">
                    <a:srgbClr val="C0C0C0"/>
                  </a:outerShdw>
                </a:effectLst>
                <a:sym typeface="宋体" panose="02010600030101010101" pitchFamily="2" charset="-122"/>
              </a:rPr>
              <a:t>AIoT</a:t>
            </a:r>
            <a:r>
              <a:rPr lang="en-US" altLang="zh-CN" sz="4000" b="1" i="1" dirty="0">
                <a:effectLst>
                  <a:outerShdw blurRad="38100" dist="38100" dir="2700000" algn="tl">
                    <a:srgbClr val="C0C0C0"/>
                  </a:outerShdw>
                </a:effectLst>
                <a:sym typeface="宋体" panose="02010600030101010101" pitchFamily="2" charset="-122"/>
              </a:rPr>
              <a:t> Network</a:t>
            </a:r>
            <a:endParaRPr kumimoji="0" lang="zh-CN" sz="40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endParaRPr>
          </a:p>
        </p:txBody>
      </p:sp>
      <p:sp>
        <p:nvSpPr>
          <p:cNvPr id="16386" name="Subtitle 6"/>
          <p:cNvSpPr>
            <a:spLocks noGrp="1"/>
          </p:cNvSpPr>
          <p:nvPr>
            <p:ph type="subTitle" idx="1"/>
          </p:nvPr>
        </p:nvSpPr>
        <p:spPr/>
        <p:txBody>
          <a:bodyPr vert="horz" wrap="square" lIns="91440" tIns="45720" rIns="91440" bIns="45720" anchor="t"/>
          <a:lstStyle/>
          <a:p>
            <a:pPr>
              <a:lnSpc>
                <a:spcPct val="80000"/>
              </a:lnSpc>
              <a:buClrTx/>
              <a:buSzTx/>
              <a:buFontTx/>
            </a:pPr>
            <a:br>
              <a:rPr lang="en-US" altLang="en-US" sz="2000" dirty="0">
                <a:latin typeface="+mn-lt"/>
                <a:ea typeface="+mn-ea"/>
                <a:cs typeface="+mn-cs"/>
              </a:rPr>
            </a:br>
            <a:endParaRPr lang="en-US" altLang="en-US" dirty="0">
              <a:latin typeface="Arial" panose="020B0604020202020204" pitchFamily="34" charset="0"/>
              <a:ea typeface="+mn-ea"/>
              <a:cs typeface="+mn-cs"/>
            </a:endParaRPr>
          </a:p>
          <a:p>
            <a:pPr>
              <a:lnSpc>
                <a:spcPct val="80000"/>
              </a:lnSpc>
              <a:buClrTx/>
              <a:buSzTx/>
              <a:buFontTx/>
            </a:pPr>
            <a:r>
              <a:rPr lang="en-US" altLang="en-US" sz="2400" dirty="0">
                <a:latin typeface="Arial" panose="020B0604020202020204" pitchFamily="34" charset="0"/>
              </a:rPr>
              <a:t>China Unicom, </a:t>
            </a:r>
            <a:r>
              <a:rPr lang="en-US" altLang="en-US" sz="2400" dirty="0" err="1">
                <a:latin typeface="Arial" panose="020B0604020202020204" pitchFamily="34" charset="0"/>
              </a:rPr>
              <a:t>Spreadtrum</a:t>
            </a:r>
            <a:r>
              <a:rPr lang="en-US" altLang="en-US" sz="2400" dirty="0">
                <a:latin typeface="Arial" panose="020B0604020202020204" pitchFamily="34" charset="0"/>
              </a:rPr>
              <a:t> Communications</a:t>
            </a:r>
            <a:endParaRPr lang="en-US" altLang="en-US" sz="2400" dirty="0">
              <a:latin typeface="Arial" panose="020B0604020202020204" pitchFamily="34" charset="0"/>
            </a:endParaRPr>
          </a:p>
          <a:p>
            <a:pPr>
              <a:lnSpc>
                <a:spcPct val="80000"/>
              </a:lnSpc>
              <a:buClrTx/>
              <a:buSzTx/>
              <a:buFontTx/>
            </a:pPr>
            <a:endParaRPr lang="en-US" altLang="en-US" sz="2400" dirty="0">
              <a:latin typeface="Arial" panose="020B0604020202020204" pitchFamily="34" charset="0"/>
              <a:ea typeface="+mn-ea"/>
              <a:cs typeface="+mn-cs"/>
            </a:endParaRPr>
          </a:p>
        </p:txBody>
      </p:sp>
      <p:sp>
        <p:nvSpPr>
          <p:cNvPr id="2" name="矩形 1"/>
          <p:cNvSpPr/>
          <p:nvPr/>
        </p:nvSpPr>
        <p:spPr>
          <a:xfrm>
            <a:off x="293370" y="83185"/>
            <a:ext cx="3415030" cy="494030"/>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r>
              <a:rPr kumimoji="0" lang="en-GB" altLang="en-US" sz="1200" b="0" i="0" u="none" strike="noStrike" cap="none" normalizeH="0" baseline="0" smtClean="0">
                <a:ln>
                  <a:noFill/>
                </a:ln>
                <a:solidFill>
                  <a:schemeClr val="tx1"/>
                </a:solidFill>
                <a:effectLst/>
                <a:latin typeface="Arial" panose="020B0604020202020204" pitchFamily="34" charset="0"/>
              </a:rPr>
              <a:t>3GPP TSG-SA WG1 Meeting #91</a:t>
            </a:r>
            <a:endParaRPr kumimoji="0" lang="en-GB" altLang="en-US" sz="12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GB" altLang="en-US" sz="1200" b="0" i="0" u="none" strike="noStrike" cap="none" normalizeH="0" baseline="0" smtClean="0">
                <a:ln>
                  <a:noFill/>
                </a:ln>
                <a:solidFill>
                  <a:schemeClr val="tx1"/>
                </a:solidFill>
                <a:effectLst/>
                <a:latin typeface="Arial" panose="020B0604020202020204" pitchFamily="34" charset="0"/>
              </a:rPr>
              <a:t>Electronic Meeting, 24 Aug - 2 Sep 2020</a:t>
            </a:r>
            <a:endParaRPr kumimoji="0" lang="en-GB" altLang="en-US" sz="1200" b="0" i="0" u="none" strike="noStrike" cap="none" normalizeH="0" baseline="0" smtClean="0">
              <a:ln>
                <a:noFill/>
              </a:ln>
              <a:solidFill>
                <a:schemeClr val="tx1"/>
              </a:solidFill>
              <a:effectLst/>
              <a:latin typeface="Arial" panose="020B0604020202020204" pitchFamily="34" charset="0"/>
            </a:endParaRPr>
          </a:p>
        </p:txBody>
      </p:sp>
      <p:sp>
        <p:nvSpPr>
          <p:cNvPr id="3" name="矩形 2"/>
          <p:cNvSpPr/>
          <p:nvPr/>
        </p:nvSpPr>
        <p:spPr>
          <a:xfrm>
            <a:off x="6344920" y="168275"/>
            <a:ext cx="1102360" cy="323850"/>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r>
              <a:rPr kumimoji="0" lang="en-US" altLang="en-GB" sz="1400" b="0" i="0" u="none" strike="noStrike" cap="none" normalizeH="0" baseline="0" smtClean="0">
                <a:ln>
                  <a:noFill/>
                </a:ln>
                <a:solidFill>
                  <a:schemeClr val="tx1"/>
                </a:solidFill>
                <a:effectLst/>
                <a:latin typeface="Arial" panose="020B0604020202020204" pitchFamily="34" charset="0"/>
              </a:rPr>
              <a:t>S1-203219</a:t>
            </a:r>
            <a:endParaRPr kumimoji="0" lang="en-US" altLang="en-GB" sz="1400" b="0" i="0" u="none" strike="noStrike" cap="none" normalizeH="0" baseline="0" smtClean="0">
              <a:ln>
                <a:noFill/>
              </a:ln>
              <a:solidFill>
                <a:schemeClr val="tx1"/>
              </a:solidFill>
              <a:effectLst/>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73088" y="115888"/>
            <a:ext cx="6827838" cy="1143000"/>
          </a:xfrm>
        </p:spPr>
        <p:txBody>
          <a:bodyPr vert="horz" wrap="square" lIns="91440" tIns="45720" rIns="91440" bIns="45720" numCol="1"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3200" b="1" i="0" u="none" strike="noStrike" kern="0" cap="none" spc="0" normalizeH="0" baseline="0" noProof="1">
                <a:solidFill>
                  <a:srgbClr val="FF0000"/>
                </a:solidFill>
                <a:effectLst>
                  <a:outerShdw blurRad="38100" dist="38100" dir="2700000">
                    <a:srgbClr val="C0C0C0"/>
                  </a:outerShdw>
                </a:effectLst>
                <a:latin typeface="+mj-lt"/>
                <a:ea typeface="宋体" panose="02010600030101010101" pitchFamily="2" charset="-122"/>
                <a:cs typeface="+mj-cs"/>
              </a:rPr>
              <a:t>SA1 Study Proposal - Objectives</a:t>
            </a:r>
            <a:endParaRPr kumimoji="0" lang="en-US" altLang="en-US" sz="3200" b="1" i="0" u="none" strike="noStrike" kern="0" cap="none" spc="0" normalizeH="0" baseline="0" noProof="1">
              <a:solidFill>
                <a:srgbClr val="FF0000"/>
              </a:solidFill>
              <a:effectLst>
                <a:outerShdw blurRad="38100" dist="38100" dir="2700000">
                  <a:srgbClr val="C0C0C0"/>
                </a:outerShdw>
              </a:effectLst>
              <a:latin typeface="+mj-lt"/>
              <a:ea typeface="+mj-ea"/>
              <a:cs typeface="+mj-cs"/>
            </a:endParaRPr>
          </a:p>
        </p:txBody>
      </p:sp>
      <p:sp>
        <p:nvSpPr>
          <p:cNvPr id="40962" name="Content Placeholder 2"/>
          <p:cNvSpPr>
            <a:spLocks noGrp="1"/>
          </p:cNvSpPr>
          <p:nvPr>
            <p:ph idx="1"/>
          </p:nvPr>
        </p:nvSpPr>
        <p:spPr>
          <a:xfrm>
            <a:off x="0" y="1101725"/>
            <a:ext cx="8388350" cy="273050"/>
          </a:xfrm>
        </p:spPr>
        <p:txBody>
          <a:bodyPr vert="horz" wrap="square" lIns="91440" tIns="45720" rIns="91440" bIns="45720" anchor="t"/>
          <a:lstStyle/>
          <a:p>
            <a:pPr>
              <a:spcAft>
                <a:spcPts val="900"/>
              </a:spcAft>
            </a:pPr>
            <a:r>
              <a:rPr lang="en-GB" altLang="zh-CN" sz="1600" b="1" dirty="0">
                <a:latin typeface="Arial" panose="020B0604020202020204" pitchFamily="34" charset="0"/>
                <a:ea typeface="宋体" panose="02010600030101010101" pitchFamily="2" charset="-122"/>
              </a:rPr>
              <a:t>The objective of this study item is to analysis new use cases and service requirements for 3GPP system support of distributed application/data networks, including: </a:t>
            </a:r>
            <a:endParaRPr lang="en-GB" altLang="zh-CN" sz="1600" b="1" dirty="0">
              <a:latin typeface="Arial" panose="020B0604020202020204" pitchFamily="34" charset="0"/>
              <a:ea typeface="宋体" panose="02010600030101010101" pitchFamily="2" charset="-122"/>
            </a:endParaRPr>
          </a:p>
          <a:p>
            <a:pPr>
              <a:spcBef>
                <a:spcPts val="600"/>
              </a:spcBef>
              <a:spcAft>
                <a:spcPts val="600"/>
              </a:spcAft>
              <a:buNone/>
            </a:pPr>
            <a:endParaRPr lang="en-IN" altLang="en-US" sz="1800" dirty="0"/>
          </a:p>
          <a:p>
            <a:pPr>
              <a:spcBef>
                <a:spcPts val="600"/>
              </a:spcBef>
              <a:spcAft>
                <a:spcPts val="600"/>
              </a:spcAft>
              <a:buNone/>
            </a:pPr>
            <a:endParaRPr lang="en-IN" altLang="en-US" sz="1800" dirty="0"/>
          </a:p>
          <a:p>
            <a:pPr>
              <a:spcBef>
                <a:spcPts val="600"/>
              </a:spcBef>
              <a:spcAft>
                <a:spcPts val="600"/>
              </a:spcAft>
            </a:pPr>
            <a:endParaRPr lang="en-IN" altLang="en-US" sz="1800" dirty="0"/>
          </a:p>
          <a:p>
            <a:pPr>
              <a:spcBef>
                <a:spcPts val="600"/>
              </a:spcBef>
              <a:spcAft>
                <a:spcPts val="600"/>
              </a:spcAft>
              <a:buNone/>
            </a:pPr>
            <a:endParaRPr lang="en-IN" altLang="en-US" sz="1800" dirty="0"/>
          </a:p>
          <a:p>
            <a:pPr marL="342900" lvl="1" indent="-342900"/>
            <a:endParaRPr lang="en-US" altLang="en-US" sz="1200" dirty="0">
              <a:ea typeface="Arial" panose="020B0604020202020204" pitchFamily="34" charset="0"/>
            </a:endParaRPr>
          </a:p>
        </p:txBody>
      </p:sp>
      <p:sp>
        <p:nvSpPr>
          <p:cNvPr id="40963" name="矩形 1"/>
          <p:cNvSpPr/>
          <p:nvPr/>
        </p:nvSpPr>
        <p:spPr>
          <a:xfrm>
            <a:off x="198438" y="1954213"/>
            <a:ext cx="8824912" cy="3876675"/>
          </a:xfrm>
          <a:prstGeom prst="rect">
            <a:avLst/>
          </a:prstGeom>
          <a:noFill/>
          <a:ln w="9525">
            <a:noFill/>
          </a:ln>
        </p:spPr>
        <p:txBody>
          <a:bodyPr anchor="t">
            <a:spAutoFit/>
          </a:bodyPr>
          <a:lstStyle/>
          <a:p>
            <a:pPr marL="0" lvl="1" indent="-342900" algn="just">
              <a:lnSpc>
                <a:spcPct val="150000"/>
              </a:lnSpc>
              <a:spcBef>
                <a:spcPts val="600"/>
              </a:spcBef>
              <a:spcAft>
                <a:spcPts val="600"/>
              </a:spcAft>
              <a:buBlip>
                <a:blip r:embed="rId1"/>
              </a:buBlip>
            </a:pPr>
            <a:r>
              <a:rPr sz="1800" dirty="0">
                <a:latin typeface="Arial" panose="020B0604020202020204" pitchFamily="34" charset="0"/>
              </a:rPr>
              <a:t>Study distributed use cases for 5G system supporting communication and data exchange between multiple trusted nodes. </a:t>
            </a:r>
            <a:endParaRPr sz="1800" dirty="0">
              <a:latin typeface="Arial" panose="020B0604020202020204" pitchFamily="34" charset="0"/>
            </a:endParaRPr>
          </a:p>
          <a:p>
            <a:pPr marL="0" lvl="1" indent="-342900" algn="just">
              <a:lnSpc>
                <a:spcPct val="150000"/>
              </a:lnSpc>
              <a:spcBef>
                <a:spcPts val="600"/>
              </a:spcBef>
              <a:spcAft>
                <a:spcPts val="600"/>
              </a:spcAft>
              <a:buBlip>
                <a:blip r:embed="rId1"/>
              </a:buBlip>
            </a:pPr>
            <a:r>
              <a:rPr sz="1800" dirty="0">
                <a:latin typeface="Arial" panose="020B0604020202020204" pitchFamily="34" charset="0"/>
              </a:rPr>
              <a:t>Study KPI requirements for the identified use cases, e.g. [latency and reliability,..], considering also a large number of terminals and high computing granularity.</a:t>
            </a:r>
            <a:endParaRPr sz="1800" dirty="0">
              <a:latin typeface="Arial" panose="020B0604020202020204" pitchFamily="34" charset="0"/>
            </a:endParaRPr>
          </a:p>
          <a:p>
            <a:pPr marL="0" lvl="1" indent="-342900" algn="just">
              <a:lnSpc>
                <a:spcPct val="150000"/>
              </a:lnSpc>
              <a:spcBef>
                <a:spcPts val="600"/>
              </a:spcBef>
              <a:spcAft>
                <a:spcPts val="600"/>
              </a:spcAft>
              <a:buBlip>
                <a:blip r:embed="rId1"/>
              </a:buBlip>
            </a:pPr>
            <a:r>
              <a:rPr sz="1800" dirty="0">
                <a:latin typeface="Arial" panose="020B0604020202020204" pitchFamily="34" charset="0"/>
              </a:rPr>
              <a:t>Study the scalability impact of the </a:t>
            </a:r>
            <a:r>
              <a:rPr lang="en-US" sz="1800" dirty="0">
                <a:latin typeface="Arial" panose="020B0604020202020204" pitchFamily="34" charset="0"/>
              </a:rPr>
              <a:t>different</a:t>
            </a:r>
            <a:r>
              <a:rPr sz="1800" dirty="0">
                <a:latin typeface="Arial" panose="020B0604020202020204" pitchFamily="34" charset="0"/>
              </a:rPr>
              <a:t> resource intensive and mining ability using 3GPP applications.</a:t>
            </a:r>
            <a:endParaRPr sz="1800" dirty="0">
              <a:latin typeface="Arial" panose="020B0604020202020204" pitchFamily="34" charset="0"/>
            </a:endParaRPr>
          </a:p>
          <a:p>
            <a:pPr marL="0" lvl="1" indent="-342900" algn="just">
              <a:lnSpc>
                <a:spcPct val="150000"/>
              </a:lnSpc>
              <a:spcBef>
                <a:spcPts val="600"/>
              </a:spcBef>
              <a:spcAft>
                <a:spcPts val="600"/>
              </a:spcAft>
              <a:buBlip>
                <a:blip r:embed="rId1"/>
              </a:buBlip>
            </a:pPr>
            <a:r>
              <a:rPr sz="1800" dirty="0">
                <a:latin typeface="Arial" panose="020B0604020202020204" pitchFamily="34" charset="0"/>
              </a:rPr>
              <a:t>Analysis gaps between potential new requirements and existing requirements and functionalities supported by 3GPP. </a:t>
            </a:r>
            <a:endParaRPr sz="1800" dirty="0">
              <a:latin typeface="Arial" panose="020B0604020202020204" pitchFamily="34" charset="0"/>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573338"/>
            <a:ext cx="9144000"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1"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Thank you</a:t>
            </a:r>
            <a:endParaRPr kumimoji="0" lang="en-GB" altLang="en-US" sz="3200" b="1" i="1"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Outline</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18434" name="Content Placeholder 2"/>
          <p:cNvSpPr>
            <a:spLocks noGrp="1"/>
          </p:cNvSpPr>
          <p:nvPr>
            <p:ph idx="1"/>
          </p:nvPr>
        </p:nvSpPr>
        <p:spPr/>
        <p:txBody>
          <a:bodyPr vert="horz" wrap="square" lIns="91440" tIns="45720" rIns="91440" bIns="45720" anchor="t"/>
          <a:lstStyle/>
          <a:p>
            <a:pPr>
              <a:spcBef>
                <a:spcPts val="600"/>
              </a:spcBef>
              <a:spcAft>
                <a:spcPts val="600"/>
              </a:spcAft>
            </a:pPr>
            <a:r>
              <a:rPr lang="en-US" altLang="en-US" dirty="0"/>
              <a:t> Introduction</a:t>
            </a:r>
            <a:endParaRPr lang="en-US" altLang="en-US" dirty="0"/>
          </a:p>
          <a:p>
            <a:pPr>
              <a:spcBef>
                <a:spcPts val="600"/>
              </a:spcBef>
              <a:spcAft>
                <a:spcPts val="600"/>
              </a:spcAft>
            </a:pPr>
            <a:r>
              <a:rPr lang="en-GB" altLang="en-US" dirty="0">
                <a:sym typeface="+mn-ea"/>
              </a:rPr>
              <a:t>Ongoing </a:t>
            </a:r>
            <a:r>
              <a:rPr lang="en-GB" altLang="en-US" dirty="0" smtClean="0">
                <a:sym typeface="+mn-ea"/>
              </a:rPr>
              <a:t>work</a:t>
            </a:r>
            <a:endParaRPr lang="en-US" altLang="en-US" dirty="0"/>
          </a:p>
          <a:p>
            <a:pPr>
              <a:spcBef>
                <a:spcPts val="600"/>
              </a:spcBef>
              <a:spcAft>
                <a:spcPts val="600"/>
              </a:spcAft>
            </a:pPr>
            <a:r>
              <a:rPr lang="en-US" altLang="en-US" dirty="0"/>
              <a:t>Potential Use Cases </a:t>
            </a:r>
            <a:endParaRPr lang="en-US" altLang="en-US" dirty="0" smtClean="0"/>
          </a:p>
          <a:p>
            <a:pPr>
              <a:spcBef>
                <a:spcPts val="600"/>
              </a:spcBef>
              <a:spcAft>
                <a:spcPts val="600"/>
              </a:spcAft>
            </a:pPr>
            <a:r>
              <a:rPr lang="en-GB" altLang="en-US" dirty="0" smtClean="0"/>
              <a:t>SA1 </a:t>
            </a:r>
            <a:r>
              <a:rPr lang="en-GB" altLang="en-US" dirty="0"/>
              <a:t>Study Proposal – Objectives</a:t>
            </a:r>
            <a:endParaRPr lang="en-GB" alt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en-US" b="1">
                <a:ln>
                  <a:noFill/>
                </a:ln>
                <a:effectLst>
                  <a:outerShdw blurRad="38100" dist="38100" dir="2700000" algn="tl">
                    <a:srgbClr val="000000">
                      <a:alpha val="43137"/>
                    </a:srgbClr>
                  </a:outerShdw>
                </a:effectLst>
                <a:uLnTx/>
                <a:uFillTx/>
                <a:sym typeface="+mn-ea"/>
              </a:rPr>
              <a:t>Introduction</a:t>
            </a:r>
            <a:endParaRPr lang="zh-CN" altLang="en-US"/>
          </a:p>
        </p:txBody>
      </p:sp>
      <p:pic>
        <p:nvPicPr>
          <p:cNvPr id="3" name="图片 2"/>
          <p:cNvPicPr>
            <a:picLocks noChangeAspect="1"/>
          </p:cNvPicPr>
          <p:nvPr/>
        </p:nvPicPr>
        <p:blipFill>
          <a:blip r:embed="rId1"/>
          <a:stretch>
            <a:fillRect/>
          </a:stretch>
        </p:blipFill>
        <p:spPr>
          <a:xfrm>
            <a:off x="2627407" y="3279229"/>
            <a:ext cx="3681730" cy="2452370"/>
          </a:xfrm>
          <a:prstGeom prst="rect">
            <a:avLst/>
          </a:prstGeom>
        </p:spPr>
      </p:pic>
      <p:sp>
        <p:nvSpPr>
          <p:cNvPr id="100" name="文本框 99"/>
          <p:cNvSpPr txBox="1"/>
          <p:nvPr/>
        </p:nvSpPr>
        <p:spPr>
          <a:xfrm>
            <a:off x="864870" y="6040692"/>
            <a:ext cx="5617845" cy="246221"/>
          </a:xfrm>
          <a:prstGeom prst="rect">
            <a:avLst/>
          </a:prstGeom>
          <a:noFill/>
          <a:ln w="9525">
            <a:noFill/>
          </a:ln>
        </p:spPr>
        <p:txBody>
          <a:bodyPr wrap="square">
            <a:spAutoFit/>
          </a:bodyPr>
          <a:lstStyle/>
          <a:p>
            <a:r>
              <a:rPr lang="en-US" dirty="0">
                <a:latin typeface="宋体" panose="02010600030101010101" pitchFamily="2" charset="-122"/>
              </a:rPr>
              <a:t> GSMA's prediction, the number of Internet of things will reach 25.2 billion in 2025.</a:t>
            </a:r>
            <a:endParaRPr lang="zh-CN" altLang="en-US" dirty="0"/>
          </a:p>
        </p:txBody>
      </p:sp>
      <p:sp>
        <p:nvSpPr>
          <p:cNvPr id="10" name="文本框 9"/>
          <p:cNvSpPr txBox="1"/>
          <p:nvPr/>
        </p:nvSpPr>
        <p:spPr>
          <a:xfrm>
            <a:off x="334520" y="1386353"/>
            <a:ext cx="7987030" cy="1200329"/>
          </a:xfrm>
          <a:prstGeom prst="rect">
            <a:avLst/>
          </a:prstGeom>
          <a:noFill/>
          <a:ln w="9525">
            <a:noFill/>
          </a:ln>
        </p:spPr>
        <p:txBody>
          <a:bodyPr wrap="square">
            <a:spAutoFit/>
          </a:bodyPr>
          <a:lstStyle/>
          <a:p>
            <a:pPr marL="342900" indent="-342900" algn="just" eaLnBrk="0" hangingPunct="0">
              <a:spcBef>
                <a:spcPts val="600"/>
              </a:spcBef>
              <a:spcAft>
                <a:spcPts val="600"/>
              </a:spcAft>
              <a:buClrTx/>
              <a:buSzTx/>
              <a:buBlip>
                <a:blip r:embed="rId2"/>
              </a:buBlip>
            </a:pPr>
            <a:r>
              <a:rPr lang="en-US" altLang="en-US" sz="1800" dirty="0"/>
              <a:t>After experiencing massive data mining, the new generation of IoT devices will combine with AI to produce </a:t>
            </a:r>
            <a:r>
              <a:rPr lang="en-US" altLang="en-US" sz="1800" dirty="0">
                <a:solidFill>
                  <a:srgbClr val="FF0000"/>
                </a:solidFill>
              </a:rPr>
              <a:t>distributed, high security, high computing granularity devices and applications.</a:t>
            </a:r>
            <a:r>
              <a:rPr lang="en-US" altLang="en-US" sz="1800" dirty="0"/>
              <a:t> </a:t>
            </a:r>
            <a:r>
              <a:rPr lang="en-US" altLang="en-US" sz="1800" dirty="0"/>
              <a:t>Combined with the distributed cloud network, new business opportunities will be hatched</a:t>
            </a:r>
            <a:r>
              <a:rPr lang="en-US" altLang="en-US" sz="1800" dirty="0" smtClean="0"/>
              <a:t>.</a:t>
            </a:r>
            <a:endParaRPr lang="en-US" altLang="en-US" sz="1800" dirty="0"/>
          </a:p>
        </p:txBody>
      </p:sp>
      <p:sp>
        <p:nvSpPr>
          <p:cNvPr id="12" name="文本框 11"/>
          <p:cNvSpPr txBox="1"/>
          <p:nvPr/>
        </p:nvSpPr>
        <p:spPr>
          <a:xfrm>
            <a:off x="6482715" y="2897650"/>
            <a:ext cx="2571133" cy="3139321"/>
          </a:xfrm>
          <a:prstGeom prst="rect">
            <a:avLst/>
          </a:prstGeom>
          <a:noFill/>
          <a:ln w="9525">
            <a:noFill/>
          </a:ln>
        </p:spPr>
        <p:txBody>
          <a:bodyPr wrap="square">
            <a:spAutoFit/>
          </a:bodyPr>
          <a:lstStyle/>
          <a:p>
            <a:r>
              <a:rPr lang="en-US" altLang="zh-CN" sz="1800" dirty="0" smtClean="0"/>
              <a:t>Large </a:t>
            </a:r>
            <a:r>
              <a:rPr lang="en-US" altLang="zh-CN" sz="1800" dirty="0"/>
              <a:t>number of </a:t>
            </a:r>
            <a:r>
              <a:rPr lang="en-US" altLang="zh-CN" sz="1800" dirty="0" err="1"/>
              <a:t>AIoT</a:t>
            </a:r>
            <a:r>
              <a:rPr lang="en-US" altLang="zh-CN" sz="1800" dirty="0"/>
              <a:t> </a:t>
            </a:r>
            <a:r>
              <a:rPr lang="en-US" altLang="zh-CN" sz="1800" dirty="0" smtClean="0"/>
              <a:t>device</a:t>
            </a:r>
            <a:endParaRPr lang="en-US" altLang="zh-CN" sz="1800" dirty="0" smtClean="0"/>
          </a:p>
          <a:p>
            <a:pPr marL="285750" indent="-285750">
              <a:buFont typeface="Arial" panose="020B0604020202020204" pitchFamily="34" charset="0"/>
              <a:buChar char="•"/>
            </a:pPr>
            <a:r>
              <a:rPr lang="zh-CN" altLang="en-US" sz="1400" dirty="0"/>
              <a:t>According to the statistics in </a:t>
            </a:r>
            <a:r>
              <a:rPr lang="zh-CN" altLang="en-US" sz="1400" dirty="0">
                <a:solidFill>
                  <a:srgbClr val="FF0000"/>
                </a:solidFill>
              </a:rPr>
              <a:t>2019</a:t>
            </a:r>
            <a:r>
              <a:rPr lang="zh-CN" altLang="en-US" sz="1400" dirty="0"/>
              <a:t>, there are 5 billion internet of things </a:t>
            </a:r>
            <a:r>
              <a:rPr lang="zh-CN" altLang="en-US" sz="1400" dirty="0" smtClean="0"/>
              <a:t>devices </a:t>
            </a:r>
            <a:r>
              <a:rPr lang="en-US" altLang="zh-CN" sz="1400" dirty="0" err="1" smtClean="0"/>
              <a:t>AIoT</a:t>
            </a:r>
            <a:r>
              <a:rPr lang="en-US" altLang="zh-CN" sz="1400" dirty="0" smtClean="0"/>
              <a:t> </a:t>
            </a:r>
            <a:r>
              <a:rPr lang="en-US" altLang="zh-CN" sz="1400" dirty="0"/>
              <a:t>Super Internet </a:t>
            </a:r>
            <a:r>
              <a:rPr lang="en-US" altLang="zh-CN" sz="1400" dirty="0">
                <a:solidFill>
                  <a:srgbClr val="FF0000"/>
                </a:solidFill>
              </a:rPr>
              <a:t>50 billion</a:t>
            </a:r>
            <a:r>
              <a:rPr lang="en-US" altLang="zh-CN" sz="1400" dirty="0" smtClean="0"/>
              <a:t>.(none 3GPP and 3GPP)</a:t>
            </a:r>
            <a:endParaRPr lang="zh-CN" altLang="en-US" sz="1400" dirty="0"/>
          </a:p>
          <a:p>
            <a:endParaRPr lang="zh-CN" altLang="en-US" sz="1800" dirty="0"/>
          </a:p>
          <a:p>
            <a:r>
              <a:rPr lang="en-US" altLang="zh-CN" sz="1800" dirty="0" err="1" smtClean="0"/>
              <a:t>AIoT</a:t>
            </a:r>
            <a:r>
              <a:rPr lang="en-US" altLang="zh-CN" sz="1800" dirty="0" smtClean="0"/>
              <a:t>-</a:t>
            </a:r>
            <a:r>
              <a:rPr lang="en-US" altLang="zh-CN" sz="1800" dirty="0" err="1" smtClean="0"/>
              <a:t>Light,IoT</a:t>
            </a:r>
            <a:r>
              <a:rPr lang="en-US" altLang="zh-CN" sz="1800" dirty="0" smtClean="0"/>
              <a:t>-heavy</a:t>
            </a:r>
            <a:endParaRPr lang="en-US" altLang="zh-CN" sz="1800" dirty="0" smtClean="0"/>
          </a:p>
          <a:p>
            <a:pPr marL="285750" indent="-285750">
              <a:buFont typeface="Arial" panose="020B0604020202020204" pitchFamily="34" charset="0"/>
              <a:buChar char="•"/>
            </a:pPr>
            <a:r>
              <a:rPr lang="en-US" sz="1400" dirty="0">
                <a:sym typeface="+mn-ea"/>
              </a:rPr>
              <a:t>different</a:t>
            </a:r>
            <a:r>
              <a:rPr sz="1400" dirty="0">
                <a:sym typeface="+mn-ea"/>
              </a:rPr>
              <a:t> resource intensive and mining ability</a:t>
            </a:r>
            <a:endParaRPr lang="zh-CN" altLang="en-US" sz="1400" dirty="0"/>
          </a:p>
        </p:txBody>
      </p:sp>
      <p:sp>
        <p:nvSpPr>
          <p:cNvPr id="13" name="文本框 12"/>
          <p:cNvSpPr txBox="1"/>
          <p:nvPr/>
        </p:nvSpPr>
        <p:spPr>
          <a:xfrm>
            <a:off x="264160" y="2970189"/>
            <a:ext cx="2540000" cy="2862322"/>
          </a:xfrm>
          <a:prstGeom prst="rect">
            <a:avLst/>
          </a:prstGeom>
          <a:noFill/>
        </p:spPr>
        <p:txBody>
          <a:bodyPr wrap="square" rtlCol="0" anchor="t">
            <a:spAutoFit/>
          </a:bodyPr>
          <a:lstStyle/>
          <a:p>
            <a:r>
              <a:rPr lang="en-US" altLang="zh-CN" sz="1800" dirty="0" smtClean="0">
                <a:sym typeface="+mn-ea"/>
              </a:rPr>
              <a:t>Market </a:t>
            </a:r>
            <a:r>
              <a:rPr lang="zh-CN" altLang="en-US" sz="1800" dirty="0" smtClean="0">
                <a:sym typeface="+mn-ea"/>
              </a:rPr>
              <a:t>trend</a:t>
            </a:r>
            <a:endParaRPr lang="en-US" altLang="zh-CN" sz="1800" dirty="0" smtClean="0">
              <a:sym typeface="+mn-ea"/>
            </a:endParaRPr>
          </a:p>
          <a:p>
            <a:pPr marL="285750" indent="-285750">
              <a:buFont typeface="Arial" panose="020B0604020202020204" pitchFamily="34" charset="0"/>
              <a:buChar char="•"/>
            </a:pPr>
            <a:r>
              <a:rPr lang="zh-CN" altLang="en-US" sz="1400" dirty="0">
                <a:solidFill>
                  <a:srgbClr val="FF0000"/>
                </a:solidFill>
                <a:sym typeface="+mn-ea"/>
              </a:rPr>
              <a:t>Distributed terminal </a:t>
            </a:r>
            <a:r>
              <a:rPr lang="zh-CN" altLang="en-US" sz="1400" dirty="0">
                <a:solidFill>
                  <a:srgbClr val="FF0000"/>
                </a:solidFill>
                <a:sym typeface="+mn-ea"/>
              </a:rPr>
              <a:t>and </a:t>
            </a:r>
            <a:r>
              <a:rPr lang="zh-CN" altLang="en-US" sz="1400" dirty="0" smtClean="0">
                <a:solidFill>
                  <a:srgbClr val="FF0000"/>
                </a:solidFill>
                <a:sym typeface="+mn-ea"/>
              </a:rPr>
              <a:t>Application</a:t>
            </a:r>
            <a:r>
              <a:rPr lang="en-US" altLang="zh-CN" sz="1400" dirty="0" smtClean="0">
                <a:sym typeface="+mn-ea"/>
              </a:rPr>
              <a:t>,for </a:t>
            </a:r>
            <a:r>
              <a:rPr lang="en-US" altLang="zh-CN" sz="1400" dirty="0">
                <a:sym typeface="+mn-ea"/>
              </a:rPr>
              <a:t>example</a:t>
            </a:r>
            <a:endParaRPr lang="en-US" altLang="zh-CN" sz="1400" dirty="0">
              <a:sym typeface="+mn-ea"/>
            </a:endParaRPr>
          </a:p>
          <a:p>
            <a:pPr marL="285750" indent="-285750">
              <a:buFont typeface="Arial" panose="020B0604020202020204" pitchFamily="34" charset="0"/>
              <a:buChar char="•"/>
            </a:pPr>
            <a:r>
              <a:rPr lang="en-US" altLang="zh-CN" sz="1400" dirty="0" err="1"/>
              <a:t>Alibaba’s</a:t>
            </a:r>
            <a:r>
              <a:rPr lang="en-US" altLang="zh-CN" sz="1400" dirty="0"/>
              <a:t> TMALL GENIE launch</a:t>
            </a:r>
            <a:r>
              <a:rPr lang="zh-CN" altLang="en-US" sz="1400" dirty="0"/>
              <a:t>，</a:t>
            </a:r>
            <a:r>
              <a:rPr lang="en-US" altLang="zh-CN" sz="1400" dirty="0" err="1">
                <a:sym typeface="+mn-ea"/>
              </a:rPr>
              <a:t>Xiaomi’s</a:t>
            </a:r>
            <a:r>
              <a:rPr lang="en-US" altLang="zh-CN" sz="1400" dirty="0">
                <a:sym typeface="+mn-ea"/>
              </a:rPr>
              <a:t> 5G+AIoT ecology</a:t>
            </a:r>
            <a:endParaRPr lang="zh-CN" altLang="en-US" sz="1400" dirty="0"/>
          </a:p>
          <a:p>
            <a:endParaRPr lang="zh-CN" altLang="en-US" sz="1800" dirty="0">
              <a:sym typeface="+mn-ea"/>
            </a:endParaRPr>
          </a:p>
          <a:p>
            <a:r>
              <a:rPr lang="zh-CN" altLang="en-US" sz="1800" dirty="0">
                <a:sym typeface="+mn-ea"/>
              </a:rPr>
              <a:t>Value and gain</a:t>
            </a:r>
            <a:endParaRPr lang="zh-CN" altLang="en-US" sz="1800" dirty="0">
              <a:sym typeface="+mn-ea"/>
            </a:endParaRPr>
          </a:p>
          <a:p>
            <a:pPr marL="285750" indent="-285750">
              <a:buFont typeface="Arial" panose="020B0604020202020204" pitchFamily="34" charset="0"/>
              <a:buChar char="•"/>
            </a:pPr>
            <a:r>
              <a:rPr lang="zh-CN" altLang="en-US" sz="1400" dirty="0" smtClean="0">
                <a:sym typeface="+mn-ea"/>
              </a:rPr>
              <a:t>Infrastructure</a:t>
            </a:r>
            <a:r>
              <a:rPr lang="zh-CN" altLang="en-US" sz="1400" dirty="0">
                <a:sym typeface="+mn-ea"/>
              </a:rPr>
              <a:t>, </a:t>
            </a:r>
            <a:endParaRPr lang="zh-CN" altLang="en-US" sz="1400" dirty="0">
              <a:sym typeface="+mn-ea"/>
            </a:endParaRPr>
          </a:p>
          <a:p>
            <a:pPr marL="285750" indent="-285750">
              <a:buFont typeface="Arial" panose="020B0604020202020204" pitchFamily="34" charset="0"/>
              <a:buChar char="•"/>
            </a:pPr>
            <a:r>
              <a:rPr lang="zh-CN" altLang="en-US" sz="1400" dirty="0">
                <a:sym typeface="+mn-ea"/>
              </a:rPr>
              <a:t>people's livelihood, </a:t>
            </a:r>
            <a:endParaRPr lang="zh-CN" altLang="en-US" sz="1400" dirty="0">
              <a:sym typeface="+mn-ea"/>
            </a:endParaRPr>
          </a:p>
          <a:p>
            <a:pPr marL="285750" indent="-285750">
              <a:buFont typeface="Arial" panose="020B0604020202020204" pitchFamily="34" charset="0"/>
              <a:buChar char="•"/>
            </a:pPr>
            <a:r>
              <a:rPr lang="zh-CN" altLang="en-US" sz="1400" dirty="0">
                <a:sym typeface="+mn-ea"/>
              </a:rPr>
              <a:t>intelligent and beautiful experience</a:t>
            </a:r>
            <a:endParaRPr lang="zh-CN" altLang="en-US" sz="1400" dirty="0">
              <a:sym typeface="+mn-ea"/>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Opportunity</a:t>
            </a:r>
            <a:r>
              <a:rPr lang="zh-CN" altLang="en-US" dirty="0" smtClean="0"/>
              <a:t> </a:t>
            </a:r>
            <a:r>
              <a:rPr lang="zh-CN" altLang="en-US" dirty="0"/>
              <a:t>and </a:t>
            </a:r>
            <a:r>
              <a:rPr lang="en-US" altLang="zh-CN" dirty="0"/>
              <a:t>C</a:t>
            </a:r>
            <a:r>
              <a:rPr lang="zh-CN" altLang="en-US" dirty="0" smtClean="0"/>
              <a:t>hallenges</a:t>
            </a:r>
            <a:endParaRPr lang="zh-CN" altLang="en-US" dirty="0"/>
          </a:p>
        </p:txBody>
      </p:sp>
      <p:sp>
        <p:nvSpPr>
          <p:cNvPr id="5" name="文本框 4"/>
          <p:cNvSpPr txBox="1"/>
          <p:nvPr/>
        </p:nvSpPr>
        <p:spPr>
          <a:xfrm>
            <a:off x="4777105" y="3190875"/>
            <a:ext cx="2540000" cy="900246"/>
          </a:xfrm>
          <a:prstGeom prst="rect">
            <a:avLst/>
          </a:prstGeom>
          <a:noFill/>
        </p:spPr>
        <p:txBody>
          <a:bodyPr wrap="square" rtlCol="0" anchor="t">
            <a:spAutoFit/>
          </a:bodyPr>
          <a:lstStyle/>
          <a:p>
            <a:r>
              <a:rPr lang="zh-CN" altLang="en-US" sz="1050" dirty="0"/>
              <a:t>Prospect of future </a:t>
            </a:r>
            <a:r>
              <a:rPr lang="zh-CN" altLang="en-US" sz="1050" dirty="0">
                <a:solidFill>
                  <a:srgbClr val="FF0000"/>
                </a:solidFill>
              </a:rPr>
              <a:t>smart community</a:t>
            </a:r>
            <a:endParaRPr lang="zh-CN" altLang="en-US" sz="1050" dirty="0">
              <a:solidFill>
                <a:srgbClr val="FF0000"/>
              </a:solidFill>
            </a:endParaRPr>
          </a:p>
          <a:p>
            <a:pPr marL="628650" lvl="1" indent="-171450">
              <a:buFont typeface="Arial" panose="020B0604020202020204" pitchFamily="34" charset="0"/>
              <a:buChar char="•"/>
            </a:pPr>
            <a:r>
              <a:rPr lang="en-US" altLang="zh-CN" sz="1050" dirty="0"/>
              <a:t>Air and </a:t>
            </a:r>
            <a:r>
              <a:rPr lang="en-US" altLang="zh-CN" sz="1050" dirty="0" smtClean="0"/>
              <a:t>ground </a:t>
            </a:r>
            <a:r>
              <a:rPr lang="zh-CN" altLang="en-US" sz="1050" dirty="0" smtClean="0"/>
              <a:t>Express</a:t>
            </a:r>
            <a:endParaRPr lang="zh-CN" altLang="en-US" sz="1050" dirty="0"/>
          </a:p>
          <a:p>
            <a:pPr marL="628650" lvl="1" indent="-171450" algn="l">
              <a:buClrTx/>
              <a:buSzTx/>
              <a:buFont typeface="Arial" panose="020B0604020202020204" pitchFamily="34" charset="0"/>
              <a:buChar char="•"/>
            </a:pPr>
            <a:r>
              <a:rPr lang="zh-CN" altLang="en-US" sz="1050" dirty="0"/>
              <a:t>Intelligent door lock</a:t>
            </a:r>
            <a:endParaRPr lang="zh-CN" altLang="en-US" sz="1050" dirty="0"/>
          </a:p>
          <a:p>
            <a:pPr marL="628650" lvl="1" indent="-171450" algn="l">
              <a:buClrTx/>
              <a:buSzTx/>
              <a:buFont typeface="Arial" panose="020B0604020202020204" pitchFamily="34" charset="0"/>
              <a:buChar char="•"/>
            </a:pPr>
            <a:r>
              <a:rPr lang="zh-CN" altLang="en-US" sz="1050" dirty="0"/>
              <a:t>Intelligent guard</a:t>
            </a:r>
            <a:endParaRPr lang="zh-CN" altLang="en-US" sz="1050" dirty="0"/>
          </a:p>
          <a:p>
            <a:endParaRPr lang="zh-CN" altLang="en-US" sz="1050" dirty="0"/>
          </a:p>
        </p:txBody>
      </p:sp>
      <p:sp>
        <p:nvSpPr>
          <p:cNvPr id="6" name="文本框 5"/>
          <p:cNvSpPr txBox="1"/>
          <p:nvPr/>
        </p:nvSpPr>
        <p:spPr>
          <a:xfrm>
            <a:off x="1565910" y="3142619"/>
            <a:ext cx="1920719" cy="577081"/>
          </a:xfrm>
          <a:prstGeom prst="rect">
            <a:avLst/>
          </a:prstGeom>
          <a:noFill/>
        </p:spPr>
        <p:txBody>
          <a:bodyPr wrap="none" rtlCol="0" anchor="t">
            <a:spAutoFit/>
          </a:bodyPr>
          <a:lstStyle/>
          <a:p>
            <a:pPr algn="l"/>
            <a:r>
              <a:rPr lang="zh-CN" altLang="en-US" sz="1050" dirty="0" smtClean="0">
                <a:sym typeface="+mn-ea"/>
              </a:rPr>
              <a:t>5</a:t>
            </a:r>
            <a:r>
              <a:rPr lang="en-US" altLang="zh-CN" sz="1050" dirty="0" smtClean="0">
                <a:sym typeface="+mn-ea"/>
              </a:rPr>
              <a:t>G</a:t>
            </a:r>
            <a:r>
              <a:rPr lang="zh-CN" altLang="en-US" sz="1050" dirty="0" smtClean="0">
                <a:sym typeface="+mn-ea"/>
              </a:rPr>
              <a:t> </a:t>
            </a:r>
            <a:r>
              <a:rPr lang="zh-CN" altLang="en-US" sz="1050" dirty="0">
                <a:sym typeface="+mn-ea"/>
              </a:rPr>
              <a:t>&amp; </a:t>
            </a:r>
            <a:r>
              <a:rPr lang="en-US" altLang="zh-CN" sz="1050" dirty="0" err="1" smtClean="0">
                <a:sym typeface="+mn-ea"/>
              </a:rPr>
              <a:t>AIoT</a:t>
            </a:r>
            <a:r>
              <a:rPr lang="zh-CN" altLang="en-US" sz="1050" dirty="0" smtClean="0">
                <a:sym typeface="+mn-ea"/>
              </a:rPr>
              <a:t> </a:t>
            </a:r>
            <a:r>
              <a:rPr lang="zh-CN" altLang="en-US" sz="1050" dirty="0">
                <a:solidFill>
                  <a:srgbClr val="FF0000"/>
                </a:solidFill>
                <a:sym typeface="+mn-ea"/>
              </a:rPr>
              <a:t>new infrastructure</a:t>
            </a:r>
            <a:endParaRPr lang="zh-CN" altLang="en-US" sz="1050" dirty="0">
              <a:solidFill>
                <a:srgbClr val="FF0000"/>
              </a:solidFill>
              <a:sym typeface="+mn-ea"/>
            </a:endParaRPr>
          </a:p>
          <a:p>
            <a:pPr indent="-171450">
              <a:buFont typeface="Arial" panose="020B0604020202020204" pitchFamily="34" charset="0"/>
              <a:buChar char="•"/>
            </a:pPr>
            <a:r>
              <a:rPr lang="zh-CN" altLang="en-US" sz="1050" dirty="0">
                <a:sym typeface="+mn-ea"/>
              </a:rPr>
              <a:t>300 million street </a:t>
            </a:r>
            <a:r>
              <a:rPr lang="zh-CN" altLang="en-US" sz="1050" dirty="0" smtClean="0">
                <a:sym typeface="+mn-ea"/>
              </a:rPr>
              <a:t>lights</a:t>
            </a:r>
            <a:endParaRPr lang="en-US" altLang="zh-CN" sz="1050" dirty="0" smtClean="0">
              <a:sym typeface="+mn-ea"/>
            </a:endParaRPr>
          </a:p>
          <a:p>
            <a:pPr indent="-171450">
              <a:buFont typeface="Arial" panose="020B0604020202020204" pitchFamily="34" charset="0"/>
              <a:buChar char="•"/>
            </a:pPr>
            <a:r>
              <a:rPr lang="zh-CN" altLang="en-US" sz="1050" dirty="0" smtClean="0"/>
              <a:t>4 </a:t>
            </a:r>
            <a:r>
              <a:rPr lang="zh-CN" altLang="en-US" sz="1050" dirty="0"/>
              <a:t>billion </a:t>
            </a:r>
            <a:r>
              <a:rPr lang="zh-CN" altLang="en-US" sz="1050" dirty="0" smtClean="0"/>
              <a:t>livestock</a:t>
            </a:r>
            <a:endParaRPr lang="zh-CN" altLang="en-US" sz="1050" dirty="0"/>
          </a:p>
        </p:txBody>
      </p:sp>
      <p:sp>
        <p:nvSpPr>
          <p:cNvPr id="7" name="文本框 6"/>
          <p:cNvSpPr txBox="1"/>
          <p:nvPr/>
        </p:nvSpPr>
        <p:spPr>
          <a:xfrm>
            <a:off x="6418234" y="4095671"/>
            <a:ext cx="2299445" cy="892552"/>
          </a:xfrm>
          <a:prstGeom prst="rect">
            <a:avLst/>
          </a:prstGeom>
          <a:noFill/>
        </p:spPr>
        <p:txBody>
          <a:bodyPr wrap="square" rtlCol="0" anchor="t">
            <a:spAutoFit/>
          </a:bodyPr>
          <a:lstStyle/>
          <a:p>
            <a:r>
              <a:rPr lang="zh-CN" altLang="en-US" sz="1050" dirty="0">
                <a:sym typeface="+mn-ea"/>
              </a:rPr>
              <a:t> intelligent </a:t>
            </a:r>
            <a:r>
              <a:rPr lang="zh-CN" altLang="en-US" sz="1050" dirty="0" smtClean="0">
                <a:solidFill>
                  <a:srgbClr val="FF0000"/>
                </a:solidFill>
                <a:sym typeface="+mn-ea"/>
              </a:rPr>
              <a:t>voice </a:t>
            </a:r>
            <a:r>
              <a:rPr lang="zh-CN" altLang="en-US" sz="1050" dirty="0">
                <a:solidFill>
                  <a:srgbClr val="FF0000"/>
                </a:solidFill>
                <a:sym typeface="+mn-ea"/>
              </a:rPr>
              <a:t>assistant </a:t>
            </a:r>
            <a:r>
              <a:rPr lang="en-US" altLang="zh-CN" sz="1050" dirty="0" smtClean="0">
                <a:sym typeface="+mn-ea"/>
              </a:rPr>
              <a:t>kickoff</a:t>
            </a:r>
            <a:endParaRPr lang="zh-CN" altLang="en-US" sz="1050" dirty="0">
              <a:sym typeface="+mn-ea"/>
            </a:endParaRPr>
          </a:p>
          <a:p>
            <a:pPr marL="171450" indent="-171450">
              <a:buFont typeface="Arial" panose="020B0604020202020204" pitchFamily="34" charset="0"/>
              <a:buChar char="•"/>
            </a:pPr>
            <a:r>
              <a:rPr lang="en-US" altLang="zh-CN" sz="1050" dirty="0" smtClean="0"/>
              <a:t>Between </a:t>
            </a:r>
            <a:r>
              <a:rPr lang="zh-CN" altLang="en-US" sz="1050" dirty="0" smtClean="0"/>
              <a:t>family </a:t>
            </a:r>
            <a:r>
              <a:rPr lang="zh-CN" altLang="en-US" sz="1050" dirty="0"/>
              <a:t>and car</a:t>
            </a:r>
            <a:endParaRPr lang="zh-CN" altLang="en-US" sz="1050" dirty="0"/>
          </a:p>
          <a:p>
            <a:pPr marL="171450" indent="-171450">
              <a:buFont typeface="Arial" panose="020B0604020202020204" pitchFamily="34" charset="0"/>
              <a:buChar char="•"/>
            </a:pPr>
            <a:r>
              <a:rPr lang="zh-CN" altLang="en-US" sz="1050" dirty="0"/>
              <a:t>One intelligent assistance for everyone</a:t>
            </a:r>
            <a:endParaRPr lang="zh-CN" altLang="en-US" sz="1050" dirty="0"/>
          </a:p>
          <a:p>
            <a:endParaRPr lang="en-US" altLang="zh-CN" sz="1050" dirty="0"/>
          </a:p>
        </p:txBody>
      </p:sp>
      <p:sp>
        <p:nvSpPr>
          <p:cNvPr id="8" name="文本框 7"/>
          <p:cNvSpPr txBox="1"/>
          <p:nvPr/>
        </p:nvSpPr>
        <p:spPr>
          <a:xfrm>
            <a:off x="5889572" y="5133256"/>
            <a:ext cx="3154046" cy="892552"/>
          </a:xfrm>
          <a:prstGeom prst="rect">
            <a:avLst/>
          </a:prstGeom>
          <a:noFill/>
        </p:spPr>
        <p:txBody>
          <a:bodyPr wrap="square" rtlCol="0" anchor="t">
            <a:spAutoFit/>
          </a:bodyPr>
          <a:lstStyle/>
          <a:p>
            <a:r>
              <a:rPr lang="zh-CN" altLang="en-US" sz="1050" dirty="0">
                <a:sym typeface="+mn-ea"/>
              </a:rPr>
              <a:t> intelligent transformation of </a:t>
            </a:r>
            <a:r>
              <a:rPr lang="zh-CN" altLang="en-US" sz="1050" dirty="0">
                <a:solidFill>
                  <a:srgbClr val="FF0000"/>
                </a:solidFill>
                <a:sym typeface="+mn-ea"/>
              </a:rPr>
              <a:t>home</a:t>
            </a:r>
            <a:r>
              <a:rPr lang="zh-CN" altLang="en-US" sz="1050" dirty="0">
                <a:sym typeface="+mn-ea"/>
              </a:rPr>
              <a:t> appliance industry</a:t>
            </a:r>
            <a:endParaRPr lang="zh-CN" altLang="en-US" sz="1050" dirty="0">
              <a:sym typeface="+mn-ea"/>
            </a:endParaRPr>
          </a:p>
          <a:p>
            <a:pPr marL="628650" lvl="1" indent="-171450" algn="l">
              <a:buClrTx/>
              <a:buSzTx/>
              <a:buFont typeface="Arial" panose="020B0604020202020204" pitchFamily="34" charset="0"/>
              <a:buChar char="•"/>
            </a:pPr>
            <a:r>
              <a:rPr lang="zh-CN" altLang="en-US" sz="1050" dirty="0"/>
              <a:t>Intelligent lighting</a:t>
            </a:r>
            <a:endParaRPr lang="zh-CN" altLang="en-US" sz="1050" dirty="0"/>
          </a:p>
          <a:p>
            <a:pPr marL="628650" lvl="1" indent="-171450" algn="l">
              <a:buClrTx/>
              <a:buSzTx/>
              <a:buFont typeface="Arial" panose="020B0604020202020204" pitchFamily="34" charset="0"/>
              <a:buChar char="•"/>
            </a:pPr>
            <a:r>
              <a:rPr lang="zh-CN" altLang="en-US" sz="1050" dirty="0"/>
              <a:t>Intelligent cleaning</a:t>
            </a:r>
            <a:endParaRPr lang="zh-CN" altLang="en-US" sz="1050" dirty="0"/>
          </a:p>
          <a:p>
            <a:pPr marL="628650" lvl="1" indent="-171450" algn="l">
              <a:buClrTx/>
              <a:buSzTx/>
              <a:buFont typeface="Arial" panose="020B0604020202020204" pitchFamily="34" charset="0"/>
              <a:buChar char="•"/>
            </a:pPr>
            <a:r>
              <a:rPr lang="zh-CN" altLang="en-US" sz="1050" dirty="0"/>
              <a:t>Intelligent air conditioning</a:t>
            </a:r>
            <a:endParaRPr lang="zh-CN" altLang="en-US" sz="1050" dirty="0"/>
          </a:p>
        </p:txBody>
      </p:sp>
      <p:sp>
        <p:nvSpPr>
          <p:cNvPr id="9" name="文本框 8"/>
          <p:cNvSpPr txBox="1"/>
          <p:nvPr/>
        </p:nvSpPr>
        <p:spPr>
          <a:xfrm>
            <a:off x="1236000" y="5081508"/>
            <a:ext cx="1920719" cy="738664"/>
          </a:xfrm>
          <a:prstGeom prst="rect">
            <a:avLst/>
          </a:prstGeom>
          <a:noFill/>
        </p:spPr>
        <p:txBody>
          <a:bodyPr wrap="none" rtlCol="0" anchor="t">
            <a:spAutoFit/>
          </a:bodyPr>
          <a:lstStyle/>
          <a:p>
            <a:r>
              <a:rPr lang="zh-CN" altLang="en-US" sz="1050" dirty="0" smtClean="0">
                <a:sym typeface="+mn-ea"/>
              </a:rPr>
              <a:t>Internet </a:t>
            </a:r>
            <a:r>
              <a:rPr lang="zh-CN" altLang="en-US" sz="1050" dirty="0">
                <a:sym typeface="+mn-ea"/>
              </a:rPr>
              <a:t>of things </a:t>
            </a:r>
            <a:r>
              <a:rPr lang="zh-CN" altLang="en-US" sz="1050" dirty="0">
                <a:solidFill>
                  <a:srgbClr val="FF0000"/>
                </a:solidFill>
                <a:sym typeface="+mn-ea"/>
              </a:rPr>
              <a:t>trustworthy </a:t>
            </a:r>
            <a:endParaRPr lang="en-US" altLang="zh-CN" sz="1050" dirty="0" smtClean="0">
              <a:solidFill>
                <a:srgbClr val="FF0000"/>
              </a:solidFill>
              <a:sym typeface="+mn-ea"/>
            </a:endParaRPr>
          </a:p>
          <a:p>
            <a:pPr marL="171450" indent="-171450">
              <a:buFont typeface="Arial" panose="020B0604020202020204" pitchFamily="34" charset="0"/>
              <a:buChar char="•"/>
            </a:pPr>
            <a:r>
              <a:rPr lang="zh-CN" altLang="en-US" sz="1050" dirty="0" smtClean="0"/>
              <a:t>Hardware </a:t>
            </a:r>
            <a:r>
              <a:rPr lang="zh-CN" altLang="en-US" sz="1050" dirty="0"/>
              <a:t>level </a:t>
            </a:r>
            <a:r>
              <a:rPr lang="zh-CN" altLang="en-US" sz="1050" dirty="0" smtClean="0"/>
              <a:t>security</a:t>
            </a:r>
            <a:endParaRPr lang="en-US" altLang="zh-CN" sz="1050" dirty="0" smtClean="0"/>
          </a:p>
          <a:p>
            <a:pPr marL="171450" indent="-171450">
              <a:buFont typeface="Arial" panose="020B0604020202020204" pitchFamily="34" charset="0"/>
              <a:buChar char="•"/>
            </a:pPr>
            <a:r>
              <a:rPr lang="zh-CN" altLang="en-US" sz="1050" dirty="0" smtClean="0"/>
              <a:t>self</a:t>
            </a:r>
            <a:r>
              <a:rPr lang="zh-CN" altLang="en-US" sz="1050" dirty="0"/>
              <a:t>-sovereign identity</a:t>
            </a:r>
            <a:endParaRPr lang="zh-CN" altLang="en-US" sz="1050" dirty="0"/>
          </a:p>
          <a:p>
            <a:pPr algn="l"/>
            <a:endParaRPr lang="en-US" altLang="zh-CN" sz="1050" dirty="0"/>
          </a:p>
        </p:txBody>
      </p:sp>
      <p:sp>
        <p:nvSpPr>
          <p:cNvPr id="10" name="文本框 9"/>
          <p:cNvSpPr txBox="1"/>
          <p:nvPr/>
        </p:nvSpPr>
        <p:spPr>
          <a:xfrm>
            <a:off x="739583" y="4134902"/>
            <a:ext cx="2563600" cy="738664"/>
          </a:xfrm>
          <a:prstGeom prst="rect">
            <a:avLst/>
          </a:prstGeom>
          <a:noFill/>
        </p:spPr>
        <p:txBody>
          <a:bodyPr wrap="square" rtlCol="0" anchor="t">
            <a:spAutoFit/>
          </a:bodyPr>
          <a:lstStyle/>
          <a:p>
            <a:pPr algn="l"/>
            <a:r>
              <a:rPr lang="zh-CN" altLang="en-US" sz="1050" dirty="0">
                <a:solidFill>
                  <a:srgbClr val="FF0000"/>
                </a:solidFill>
                <a:sym typeface="+mn-ea"/>
              </a:rPr>
              <a:t> life service </a:t>
            </a:r>
            <a:r>
              <a:rPr lang="zh-CN" altLang="en-US" sz="1050" dirty="0" smtClean="0">
                <a:solidFill>
                  <a:srgbClr val="FF0000"/>
                </a:solidFill>
                <a:sym typeface="+mn-ea"/>
              </a:rPr>
              <a:t>assisted</a:t>
            </a:r>
            <a:endParaRPr lang="zh-CN" altLang="en-US" sz="1050" dirty="0">
              <a:solidFill>
                <a:srgbClr val="FF0000"/>
              </a:solidFill>
              <a:sym typeface="+mn-ea"/>
            </a:endParaRPr>
          </a:p>
          <a:p>
            <a:pPr marL="628650" lvl="1" indent="-171450" algn="l">
              <a:buFont typeface="Arial" panose="020B0604020202020204" pitchFamily="34" charset="0"/>
              <a:buChar char="•"/>
            </a:pPr>
            <a:r>
              <a:rPr lang="zh-CN" altLang="en-US" sz="1050" dirty="0"/>
              <a:t>wearable devices</a:t>
            </a:r>
            <a:endParaRPr lang="zh-CN" altLang="en-US" sz="1050" dirty="0"/>
          </a:p>
          <a:p>
            <a:pPr marL="628650" lvl="1" indent="-171450" algn="l">
              <a:buFont typeface="Arial" panose="020B0604020202020204" pitchFamily="34" charset="0"/>
              <a:buChar char="•"/>
            </a:pPr>
            <a:r>
              <a:rPr lang="zh-CN" altLang="en-US" sz="1050" dirty="0"/>
              <a:t>Automatic </a:t>
            </a:r>
            <a:r>
              <a:rPr lang="zh-CN" altLang="en-US" sz="1050" dirty="0" smtClean="0"/>
              <a:t>ambulance</a:t>
            </a:r>
            <a:endParaRPr lang="en-US" altLang="zh-CN" sz="1050" dirty="0" smtClean="0"/>
          </a:p>
          <a:p>
            <a:pPr marL="628650" lvl="1" indent="-171450" algn="l">
              <a:buFont typeface="Arial" panose="020B0604020202020204" pitchFamily="34" charset="0"/>
              <a:buChar char="•"/>
            </a:pPr>
            <a:endParaRPr lang="zh-CN" altLang="en-US" sz="1050" dirty="0"/>
          </a:p>
        </p:txBody>
      </p:sp>
      <p:sp>
        <p:nvSpPr>
          <p:cNvPr id="11" name="内容占位符 2"/>
          <p:cNvSpPr>
            <a:spLocks noGrp="1"/>
          </p:cNvSpPr>
          <p:nvPr/>
        </p:nvSpPr>
        <p:spPr>
          <a:xfrm>
            <a:off x="488950" y="1322705"/>
            <a:ext cx="7994015" cy="564515"/>
          </a:xfrm>
          <a:prstGeom prst="rect">
            <a:avLst/>
          </a:prstGeom>
          <a:noFill/>
          <a:ln w="9525">
            <a:noFill/>
          </a:ln>
        </p:spPr>
        <p:txBody>
          <a:bodyPr anchor="t"/>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R="0" algn="just">
              <a:spcBef>
                <a:spcPts val="600"/>
              </a:spcBef>
              <a:spcAft>
                <a:spcPts val="600"/>
              </a:spcAft>
            </a:pPr>
            <a:r>
              <a:rPr sz="1800" noProof="1">
                <a:latin typeface="Arial" panose="020B0604020202020204" pitchFamily="34" charset="0"/>
                <a:sym typeface="+mn-ea"/>
              </a:rPr>
              <a:t>There </a:t>
            </a:r>
            <a:r>
              <a:rPr lang="en-US" sz="1800" noProof="1" smtClean="0">
                <a:latin typeface="Arial" panose="020B0604020202020204" pitchFamily="34" charset="0"/>
                <a:sym typeface="+mn-ea"/>
              </a:rPr>
              <a:t>will be</a:t>
            </a:r>
            <a:r>
              <a:rPr sz="1800" noProof="1" smtClean="0">
                <a:latin typeface="Arial" panose="020B0604020202020204" pitchFamily="34" charset="0"/>
                <a:sym typeface="+mn-ea"/>
              </a:rPr>
              <a:t> </a:t>
            </a:r>
            <a:r>
              <a:rPr sz="1800" noProof="1">
                <a:latin typeface="Arial" panose="020B0604020202020204" pitchFamily="34" charset="0"/>
                <a:sym typeface="+mn-ea"/>
              </a:rPr>
              <a:t>300 </a:t>
            </a:r>
            <a:r>
              <a:rPr lang="en-US" sz="1800" noProof="1">
                <a:latin typeface="Arial" panose="020B0604020202020204" pitchFamily="34" charset="0"/>
                <a:sym typeface="+mn-ea"/>
              </a:rPr>
              <a:t>AIoT</a:t>
            </a:r>
            <a:r>
              <a:rPr sz="1800" noProof="1">
                <a:latin typeface="Arial" panose="020B0604020202020204" pitchFamily="34" charset="0"/>
                <a:sym typeface="+mn-ea"/>
              </a:rPr>
              <a:t> around everyone</a:t>
            </a:r>
            <a:r>
              <a:rPr lang="en-US" sz="1800" noProof="1">
                <a:latin typeface="Arial" panose="020B0604020202020204" pitchFamily="34" charset="0"/>
                <a:sym typeface="+mn-ea"/>
              </a:rPr>
              <a:t>. Almost all families at least have: intelligent speaker, intelligent sweeping robot, intelligent door lock, etc</a:t>
            </a:r>
            <a:endParaRPr lang="en-US" sz="1800" noProof="1">
              <a:latin typeface="Arial" panose="020B0604020202020204" pitchFamily="34" charset="0"/>
              <a:sym typeface="+mn-ea"/>
            </a:endParaRPr>
          </a:p>
          <a:p>
            <a:pPr marR="0" algn="just">
              <a:spcBef>
                <a:spcPts val="600"/>
              </a:spcBef>
              <a:spcAft>
                <a:spcPts val="600"/>
              </a:spcAft>
            </a:pPr>
            <a:r>
              <a:rPr lang="zh-CN" altLang="en-US" sz="1800" noProof="1">
                <a:latin typeface="Arial" panose="020B0604020202020204" pitchFamily="34" charset="0"/>
              </a:rPr>
              <a:t>Challenge</a:t>
            </a:r>
            <a:r>
              <a:rPr lang="en-US" altLang="zh-CN" sz="1800" noProof="1">
                <a:latin typeface="Arial" panose="020B0604020202020204" pitchFamily="34" charset="0"/>
              </a:rPr>
              <a:t>:</a:t>
            </a:r>
            <a:endParaRPr lang="zh-CN" altLang="en-US" sz="1800" noProof="1">
              <a:latin typeface="Arial" panose="020B0604020202020204" pitchFamily="34" charset="0"/>
            </a:endParaRPr>
          </a:p>
          <a:p>
            <a:pPr marL="171450" marR="0" indent="-171450" algn="l" defTabSz="914400" rtl="0" eaLnBrk="0" fontAlgn="base" latinLnBrk="0" hangingPunct="0">
              <a:lnSpc>
                <a:spcPct val="100000"/>
              </a:lnSpc>
              <a:spcBef>
                <a:spcPct val="20000"/>
              </a:spcBef>
              <a:spcAft>
                <a:spcPct val="0"/>
              </a:spcAft>
              <a:buClrTx/>
              <a:buSzTx/>
              <a:buFontTx/>
              <a:buNone/>
            </a:pPr>
            <a:endParaRPr kumimoji="0" lang="zh-CN" altLang="en-US" sz="1000" b="0" i="0" u="none" strike="noStrike" kern="1200" cap="none" spc="0" normalizeH="0" baseline="0" noProof="1">
              <a:solidFill>
                <a:schemeClr val="tx1"/>
              </a:solidFill>
              <a:latin typeface="Arial" panose="020B0604020202020204" pitchFamily="34" charset="0"/>
              <a:ea typeface="+mn-ea"/>
              <a:cs typeface="+mn-cs"/>
            </a:endParaRPr>
          </a:p>
          <a:p>
            <a:pPr marL="342900" marR="0" indent="-342900" algn="l" defTabSz="914400" rtl="0" eaLnBrk="0" fontAlgn="base" latinLnBrk="0" hangingPunct="0">
              <a:lnSpc>
                <a:spcPct val="100000"/>
              </a:lnSpc>
              <a:spcBef>
                <a:spcPct val="20000"/>
              </a:spcBef>
              <a:spcAft>
                <a:spcPct val="0"/>
              </a:spcAft>
              <a:buClrTx/>
              <a:buSzTx/>
              <a:buFontTx/>
              <a:buBlip>
                <a:blip r:embed="rId1"/>
              </a:buBlip>
            </a:pPr>
            <a:endParaRPr kumimoji="0" lang="zh-CN" altLang="en-US" sz="2800" b="0" i="0" u="none" strike="noStrike" kern="0" cap="none" spc="0" normalizeH="0" baseline="0" noProof="1">
              <a:solidFill>
                <a:schemeClr val="tx1"/>
              </a:solidFill>
              <a:latin typeface="+mn-lt"/>
              <a:ea typeface="+mn-ea"/>
              <a:cs typeface="+mn-cs"/>
            </a:endParaRPr>
          </a:p>
        </p:txBody>
      </p:sp>
      <p:sp>
        <p:nvSpPr>
          <p:cNvPr id="14" name="文本框 13"/>
          <p:cNvSpPr txBox="1"/>
          <p:nvPr/>
        </p:nvSpPr>
        <p:spPr>
          <a:xfrm>
            <a:off x="2251823" y="2118920"/>
            <a:ext cx="5987824" cy="738664"/>
          </a:xfrm>
          <a:prstGeom prst="rect">
            <a:avLst/>
          </a:prstGeom>
          <a:noFill/>
        </p:spPr>
        <p:txBody>
          <a:bodyPr wrap="square" rtlCol="0" anchor="t">
            <a:spAutoFit/>
          </a:bodyPr>
          <a:lstStyle/>
          <a:p>
            <a:pPr marL="285750" lvl="1" indent="-285750">
              <a:buClrTx/>
              <a:buSzTx/>
              <a:buFont typeface="Arial" panose="020B0604020202020204" pitchFamily="34" charset="0"/>
              <a:buChar char="•"/>
            </a:pPr>
            <a:r>
              <a:rPr lang="zh-CN" altLang="en-US" sz="1400" dirty="0">
                <a:solidFill>
                  <a:srgbClr val="FF0000"/>
                </a:solidFill>
                <a:sym typeface="+mn-ea"/>
              </a:rPr>
              <a:t>Super dense network</a:t>
            </a:r>
            <a:r>
              <a:rPr lang="zh-CN" altLang="en-US" sz="1400" dirty="0">
                <a:sym typeface="+mn-ea"/>
              </a:rPr>
              <a:t>, each node is intelligent</a:t>
            </a:r>
            <a:endParaRPr lang="zh-CN" altLang="en-US" sz="1400" noProof="1"/>
          </a:p>
          <a:p>
            <a:pPr marL="285750" lvl="1" indent="-285750">
              <a:buClrTx/>
              <a:buSzTx/>
              <a:buFont typeface="Arial" panose="020B0604020202020204" pitchFamily="34" charset="0"/>
              <a:buChar char="•"/>
            </a:pPr>
            <a:r>
              <a:rPr lang="zh-CN" altLang="en-US" sz="1400" dirty="0">
                <a:solidFill>
                  <a:srgbClr val="FF0000"/>
                </a:solidFill>
                <a:sym typeface="+mn-ea"/>
              </a:rPr>
              <a:t>high trustworthy </a:t>
            </a:r>
            <a:r>
              <a:rPr lang="en-US" altLang="zh-CN" sz="1400" dirty="0">
                <a:sym typeface="+mn-ea"/>
              </a:rPr>
              <a:t>device and </a:t>
            </a:r>
            <a:r>
              <a:rPr lang="en-US" altLang="zh-CN" sz="1400" dirty="0">
                <a:solidFill>
                  <a:srgbClr val="FF0000"/>
                </a:solidFill>
                <a:sym typeface="+mn-ea"/>
              </a:rPr>
              <a:t>identity management</a:t>
            </a:r>
            <a:endParaRPr lang="en-US" altLang="zh-CN" sz="1400" dirty="0">
              <a:solidFill>
                <a:srgbClr val="FF0000"/>
              </a:solidFill>
              <a:sym typeface="+mn-ea"/>
            </a:endParaRPr>
          </a:p>
          <a:p>
            <a:pPr marL="285750" lvl="1" indent="-285750">
              <a:buClrTx/>
              <a:buSzTx/>
              <a:buFont typeface="Arial" panose="020B0604020202020204" pitchFamily="34" charset="0"/>
              <a:buChar char="•"/>
            </a:pPr>
            <a:r>
              <a:rPr lang="en-US" altLang="zh-CN" sz="1400" dirty="0" smtClean="0">
                <a:sym typeface="+mn-ea"/>
              </a:rPr>
              <a:t>Bring </a:t>
            </a:r>
            <a:r>
              <a:rPr sz="1400" dirty="0">
                <a:solidFill>
                  <a:srgbClr val="FF0000"/>
                </a:solidFill>
                <a:sym typeface="+mn-ea"/>
              </a:rPr>
              <a:t>scalability impact </a:t>
            </a:r>
            <a:r>
              <a:rPr lang="en-US" sz="1400" dirty="0">
                <a:sym typeface="+mn-ea"/>
              </a:rPr>
              <a:t>on 3GPP KPI</a:t>
            </a:r>
            <a:endParaRPr lang="en-US" sz="1400" dirty="0">
              <a:sym typeface="+mn-ea"/>
            </a:endParaRPr>
          </a:p>
        </p:txBody>
      </p:sp>
      <p:pic>
        <p:nvPicPr>
          <p:cNvPr id="12" name="图片 11"/>
          <p:cNvPicPr>
            <a:picLocks noChangeAspect="1"/>
          </p:cNvPicPr>
          <p:nvPr/>
        </p:nvPicPr>
        <p:blipFill>
          <a:blip r:embed="rId2"/>
          <a:stretch>
            <a:fillRect/>
          </a:stretch>
        </p:blipFill>
        <p:spPr>
          <a:xfrm>
            <a:off x="3649345" y="3785870"/>
            <a:ext cx="1672590" cy="2308225"/>
          </a:xfrm>
          <a:prstGeom prst="rect">
            <a:avLst/>
          </a:prstGeom>
        </p:spPr>
      </p:pic>
      <p:sp>
        <p:nvSpPr>
          <p:cNvPr id="13" name="弧形 12"/>
          <p:cNvSpPr/>
          <p:nvPr/>
        </p:nvSpPr>
        <p:spPr>
          <a:xfrm>
            <a:off x="3210560" y="3583305"/>
            <a:ext cx="914400" cy="914400"/>
          </a:xfrm>
          <a:prstGeom prst="arc">
            <a:avLst/>
          </a:prstGeom>
          <a:noFill/>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5" name="弧形 14"/>
          <p:cNvSpPr/>
          <p:nvPr/>
        </p:nvSpPr>
        <p:spPr>
          <a:xfrm rot="20100000">
            <a:off x="2492375" y="4269740"/>
            <a:ext cx="1117600" cy="763270"/>
          </a:xfrm>
          <a:prstGeom prst="arc">
            <a:avLst>
              <a:gd name="adj1" fmla="val 16200000"/>
              <a:gd name="adj2" fmla="val 452830"/>
            </a:avLst>
          </a:prstGeom>
          <a:noFill/>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6" name="弧形 15"/>
          <p:cNvSpPr/>
          <p:nvPr/>
        </p:nvSpPr>
        <p:spPr>
          <a:xfrm rot="15900000">
            <a:off x="3289300" y="5141595"/>
            <a:ext cx="914400" cy="914400"/>
          </a:xfrm>
          <a:prstGeom prst="arc">
            <a:avLst/>
          </a:prstGeom>
          <a:noFill/>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8" name="弧形 17"/>
          <p:cNvSpPr/>
          <p:nvPr/>
        </p:nvSpPr>
        <p:spPr>
          <a:xfrm rot="16680000">
            <a:off x="4611370" y="3583305"/>
            <a:ext cx="914400" cy="914400"/>
          </a:xfrm>
          <a:prstGeom prst="arc">
            <a:avLst/>
          </a:prstGeom>
          <a:noFill/>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20" name="弧形 19"/>
          <p:cNvSpPr/>
          <p:nvPr/>
        </p:nvSpPr>
        <p:spPr>
          <a:xfrm rot="16680000">
            <a:off x="5283835" y="4115435"/>
            <a:ext cx="960120" cy="1165860"/>
          </a:xfrm>
          <a:prstGeom prst="arc">
            <a:avLst>
              <a:gd name="adj1" fmla="val 16200000"/>
              <a:gd name="adj2" fmla="val 1232229"/>
            </a:avLst>
          </a:prstGeom>
          <a:noFill/>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21" name="弧形 20"/>
          <p:cNvSpPr/>
          <p:nvPr/>
        </p:nvSpPr>
        <p:spPr>
          <a:xfrm rot="20400000">
            <a:off x="5059680" y="5099685"/>
            <a:ext cx="914400" cy="914400"/>
          </a:xfrm>
          <a:prstGeom prst="arc">
            <a:avLst/>
          </a:prstGeom>
          <a:noFill/>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3" name="矩形 2"/>
          <p:cNvSpPr/>
          <p:nvPr/>
        </p:nvSpPr>
        <p:spPr>
          <a:xfrm>
            <a:off x="-344331" y="6144822"/>
            <a:ext cx="6425461" cy="253916"/>
          </a:xfrm>
          <a:prstGeom prst="rect">
            <a:avLst/>
          </a:prstGeom>
        </p:spPr>
        <p:txBody>
          <a:bodyPr wrap="square">
            <a:spAutoFit/>
          </a:bodyPr>
          <a:lstStyle/>
          <a:p>
            <a:pPr marL="628650" lvl="1" indent="-171450">
              <a:buFont typeface="Arial" panose="020B0604020202020204" pitchFamily="34" charset="0"/>
              <a:buChar char="•"/>
            </a:pPr>
            <a:r>
              <a:rPr lang="en-US" altLang="zh-CN" sz="1050" dirty="0"/>
              <a:t>F</a:t>
            </a:r>
            <a:r>
              <a:rPr lang="zh-CN" altLang="en-US" sz="1050" dirty="0"/>
              <a:t>rom 2017 to 2019, China's smart speaker market has reached more than 70 million units</a:t>
            </a:r>
            <a:r>
              <a:rPr lang="en-US" altLang="zh-CN" sz="1050" dirty="0"/>
              <a:t>.</a:t>
            </a:r>
            <a:endParaRPr lang="en-US" altLang="zh-CN" sz="105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Ongoing </a:t>
            </a:r>
            <a:r>
              <a:rPr kumimoji="0" lang="en-GB" altLang="en-US" sz="3200" b="1" i="0" u="none" strike="noStrike" kern="0" cap="none" spc="0" normalizeH="0" baseline="0" noProof="1" smtClean="0">
                <a:ln>
                  <a:noFill/>
                </a:ln>
                <a:solidFill>
                  <a:srgbClr val="FF0000"/>
                </a:solidFill>
                <a:effectLst>
                  <a:outerShdw blurRad="38100" dist="38100" dir="2700000" algn="tl">
                    <a:srgbClr val="000000">
                      <a:alpha val="43137"/>
                    </a:srgbClr>
                  </a:outerShdw>
                </a:effectLst>
                <a:uLnTx/>
                <a:uFillTx/>
                <a:latin typeface="+mj-lt"/>
                <a:ea typeface="+mj-ea"/>
                <a:cs typeface="+mj-cs"/>
              </a:rPr>
              <a:t>work</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6" name="内容占位符 2"/>
          <p:cNvSpPr>
            <a:spLocks noGrp="1"/>
          </p:cNvSpPr>
          <p:nvPr/>
        </p:nvSpPr>
        <p:spPr>
          <a:xfrm>
            <a:off x="173038" y="1284288"/>
            <a:ext cx="8721725" cy="482282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gn="just">
              <a:spcBef>
                <a:spcPts val="600"/>
              </a:spcBef>
              <a:spcAft>
                <a:spcPts val="600"/>
              </a:spcAft>
            </a:pPr>
            <a:r>
              <a:rPr lang="en-IN" altLang="en-US" sz="1800" b="1" dirty="0"/>
              <a:t>ITU-T</a:t>
            </a:r>
            <a:endParaRPr lang="en-IN" altLang="en-US" sz="1800" b="1" dirty="0"/>
          </a:p>
          <a:p>
            <a:pPr marL="285750" lvl="1" eaLnBrk="1" hangingPunct="1">
              <a:spcBef>
                <a:spcPct val="0"/>
              </a:spcBef>
              <a:buClrTx/>
            </a:pPr>
            <a:r>
              <a:rPr lang="en-US" altLang="zh-CN" sz="1400" dirty="0">
                <a:latin typeface="Arial" panose="020B0604020202020204" pitchFamily="34" charset="0"/>
              </a:rPr>
              <a:t>SG20 focuses on the standardization of Internet of Things (</a:t>
            </a:r>
            <a:r>
              <a:rPr lang="en-US" altLang="zh-CN" sz="1400" dirty="0" err="1">
                <a:latin typeface="Arial" panose="020B0604020202020204" pitchFamily="34" charset="0"/>
              </a:rPr>
              <a:t>IoT</a:t>
            </a:r>
            <a:r>
              <a:rPr lang="en-US" altLang="zh-CN" sz="1400" dirty="0">
                <a:latin typeface="Arial" panose="020B0604020202020204" pitchFamily="34" charset="0"/>
              </a:rPr>
              <a:t>) technologies, especially on </a:t>
            </a:r>
            <a:r>
              <a:rPr lang="en-US" altLang="zh-CN" sz="1400" dirty="0" err="1">
                <a:latin typeface="Arial" panose="020B0604020202020204" pitchFamily="34" charset="0"/>
              </a:rPr>
              <a:t>IoT</a:t>
            </a:r>
            <a:r>
              <a:rPr lang="en-US" altLang="zh-CN" sz="1400" dirty="0">
                <a:latin typeface="Arial" panose="020B0604020202020204" pitchFamily="34" charset="0"/>
              </a:rPr>
              <a:t> applications in smart cities and communities (SC&amp;C). As the Increased importance of data science in </a:t>
            </a:r>
            <a:r>
              <a:rPr lang="en-US" altLang="zh-CN" sz="1400" dirty="0" err="1">
                <a:latin typeface="Arial" panose="020B0604020202020204" pitchFamily="34" charset="0"/>
              </a:rPr>
              <a:t>IoT</a:t>
            </a:r>
            <a:r>
              <a:rPr lang="en-US" altLang="zh-CN" sz="1400" dirty="0">
                <a:latin typeface="Arial" panose="020B0604020202020204" pitchFamily="34" charset="0"/>
              </a:rPr>
              <a:t>, SG20 started work items on </a:t>
            </a:r>
            <a:r>
              <a:rPr lang="en-US" altLang="zh-CN" sz="1400" dirty="0" err="1">
                <a:latin typeface="Arial" panose="020B0604020202020204" pitchFamily="34" charset="0"/>
              </a:rPr>
              <a:t>blockchain</a:t>
            </a:r>
            <a:r>
              <a:rPr lang="en-US" altLang="zh-CN" sz="1400" dirty="0">
                <a:latin typeface="Arial" panose="020B0604020202020204" pitchFamily="34" charset="0"/>
              </a:rPr>
              <a:t>-based  data exchange, data management, unified KPI data management, decentralized </a:t>
            </a:r>
            <a:r>
              <a:rPr lang="en-US" altLang="zh-CN" sz="1400" dirty="0" err="1">
                <a:latin typeface="Arial" panose="020B0604020202020204" pitchFamily="34" charset="0"/>
              </a:rPr>
              <a:t>IoT</a:t>
            </a:r>
            <a:r>
              <a:rPr lang="en-US" altLang="zh-CN" sz="1400" dirty="0">
                <a:latin typeface="Arial" panose="020B0604020202020204" pitchFamily="34" charset="0"/>
              </a:rPr>
              <a:t> communication architecture and artificial intelligence service exposure and so on.</a:t>
            </a:r>
            <a:endParaRPr lang="en-US" altLang="zh-CN" sz="1400" dirty="0">
              <a:latin typeface="Arial" panose="020B0604020202020204" pitchFamily="34" charset="0"/>
            </a:endParaRPr>
          </a:p>
          <a:p>
            <a:pPr algn="just">
              <a:spcBef>
                <a:spcPts val="600"/>
              </a:spcBef>
              <a:spcAft>
                <a:spcPts val="600"/>
              </a:spcAft>
            </a:pPr>
            <a:r>
              <a:rPr lang="en-IN" altLang="en-US" sz="1800" b="1" dirty="0" smtClean="0"/>
              <a:t>GSMA</a:t>
            </a:r>
            <a:endParaRPr lang="en-IN" altLang="en-US" sz="1800" b="1" dirty="0"/>
          </a:p>
          <a:p>
            <a:pPr marL="285750" lvl="1" eaLnBrk="1" hangingPunct="1">
              <a:spcBef>
                <a:spcPct val="0"/>
              </a:spcBef>
              <a:buClrTx/>
            </a:pPr>
            <a:r>
              <a:rPr lang="en-US" altLang="zh-CN" sz="1400" dirty="0">
                <a:latin typeface="Arial" panose="020B0604020202020204" pitchFamily="34" charset="0"/>
              </a:rPr>
              <a:t>Internet of Things (</a:t>
            </a:r>
            <a:r>
              <a:rPr lang="en-US" altLang="zh-CN" sz="1400" dirty="0" err="1">
                <a:latin typeface="Arial" panose="020B0604020202020204" pitchFamily="34" charset="0"/>
              </a:rPr>
              <a:t>IoT</a:t>
            </a:r>
            <a:r>
              <a:rPr lang="en-US" altLang="zh-CN" sz="1400" dirty="0">
                <a:latin typeface="Arial" panose="020B0604020202020204" pitchFamily="34" charset="0"/>
              </a:rPr>
              <a:t>) </a:t>
            </a:r>
            <a:r>
              <a:rPr lang="en-US" altLang="zh-CN" sz="1400" dirty="0" err="1">
                <a:latin typeface="Arial" panose="020B0604020202020204" pitchFamily="34" charset="0"/>
              </a:rPr>
              <a:t>Programme</a:t>
            </a:r>
            <a:r>
              <a:rPr lang="en-US" altLang="zh-CN" sz="1400" dirty="0">
                <a:latin typeface="Arial" panose="020B0604020202020204" pitchFamily="34" charset="0"/>
              </a:rPr>
              <a:t> helps to  underpin the operator role in the Internet of Things. GSMA </a:t>
            </a:r>
            <a:r>
              <a:rPr lang="en-US" altLang="zh-CN" sz="1400" dirty="0" err="1">
                <a:latin typeface="Arial" panose="020B0604020202020204" pitchFamily="34" charset="0"/>
              </a:rPr>
              <a:t>IoT</a:t>
            </a:r>
            <a:r>
              <a:rPr lang="en-US" altLang="zh-CN" sz="1400" dirty="0">
                <a:latin typeface="Arial" panose="020B0604020202020204" pitchFamily="34" charset="0"/>
              </a:rPr>
              <a:t> focuses on three dimensions: Connection,  Capability and </a:t>
            </a:r>
            <a:r>
              <a:rPr lang="en-US" altLang="zh-CN" sz="1400" dirty="0" err="1">
                <a:latin typeface="Arial" panose="020B0604020202020204" pitchFamily="34" charset="0"/>
              </a:rPr>
              <a:t>Custoumer</a:t>
            </a:r>
            <a:r>
              <a:rPr lang="en-US" altLang="zh-CN" sz="1400" dirty="0">
                <a:latin typeface="Arial" panose="020B0604020202020204" pitchFamily="34" charset="0"/>
              </a:rPr>
              <a:t>. GSMA </a:t>
            </a:r>
            <a:r>
              <a:rPr lang="en-US" altLang="zh-CN" sz="1400" dirty="0" err="1">
                <a:latin typeface="Arial" panose="020B0604020202020204" pitchFamily="34" charset="0"/>
              </a:rPr>
              <a:t>IoT</a:t>
            </a:r>
            <a:r>
              <a:rPr lang="en-US" altLang="zh-CN" sz="1400" dirty="0">
                <a:latin typeface="Arial" panose="020B0604020202020204" pitchFamily="34" charset="0"/>
              </a:rPr>
              <a:t> helps operators increase the number of  </a:t>
            </a:r>
            <a:r>
              <a:rPr lang="en-US" altLang="zh-CN" sz="1400" dirty="0" err="1">
                <a:latin typeface="Arial" panose="020B0604020202020204" pitchFamily="34" charset="0"/>
              </a:rPr>
              <a:t>IoT</a:t>
            </a:r>
            <a:r>
              <a:rPr lang="en-US" altLang="zh-CN" sz="1400" dirty="0">
                <a:latin typeface="Arial" panose="020B0604020202020204" pitchFamily="34" charset="0"/>
              </a:rPr>
              <a:t> products beyond connectivity, for example, those using big data, analytics and machine learning and lead </a:t>
            </a:r>
            <a:r>
              <a:rPr lang="en-US" altLang="zh-CN" sz="1400" dirty="0" err="1">
                <a:latin typeface="Arial" panose="020B0604020202020204" pitchFamily="34" charset="0"/>
              </a:rPr>
              <a:t>PoC</a:t>
            </a:r>
            <a:r>
              <a:rPr lang="en-US" altLang="zh-CN" sz="1400" dirty="0">
                <a:latin typeface="Arial" panose="020B0604020202020204" pitchFamily="34" charset="0"/>
              </a:rPr>
              <a:t> work on Distributed Ledger Technology for </a:t>
            </a:r>
            <a:r>
              <a:rPr lang="en-US" altLang="zh-CN" sz="1400" dirty="0" err="1">
                <a:latin typeface="Arial" panose="020B0604020202020204" pitchFamily="34" charset="0"/>
              </a:rPr>
              <a:t>IoT</a:t>
            </a:r>
            <a:r>
              <a:rPr lang="en-US" altLang="zh-CN" sz="1400" dirty="0">
                <a:latin typeface="Arial" panose="020B0604020202020204" pitchFamily="34" charset="0"/>
              </a:rPr>
              <a:t>, e.g. the </a:t>
            </a:r>
            <a:r>
              <a:rPr lang="en-US" altLang="zh-CN" sz="1400" dirty="0" err="1">
                <a:latin typeface="Arial" panose="020B0604020202020204" pitchFamily="34" charset="0"/>
              </a:rPr>
              <a:t>blockchain</a:t>
            </a:r>
            <a:r>
              <a:rPr lang="en-US" altLang="zh-CN" sz="1400" dirty="0">
                <a:latin typeface="Arial" panose="020B0604020202020204" pitchFamily="34" charset="0"/>
              </a:rPr>
              <a:t>-based </a:t>
            </a:r>
            <a:r>
              <a:rPr lang="en-US" altLang="zh-CN" sz="1400" dirty="0" err="1">
                <a:latin typeface="Arial" panose="020B0604020202020204" pitchFamily="34" charset="0"/>
              </a:rPr>
              <a:t>eSIM</a:t>
            </a:r>
            <a:r>
              <a:rPr lang="en-US" altLang="zh-CN" sz="1400" dirty="0">
                <a:latin typeface="Arial" panose="020B0604020202020204" pitchFamily="34" charset="0"/>
              </a:rPr>
              <a:t> </a:t>
            </a:r>
            <a:r>
              <a:rPr lang="en-US" altLang="zh-CN" sz="1400" dirty="0" err="1">
                <a:latin typeface="Arial" panose="020B0604020202020204" pitchFamily="34" charset="0"/>
              </a:rPr>
              <a:t>PoC</a:t>
            </a:r>
            <a:r>
              <a:rPr lang="en-US" altLang="zh-CN" sz="1400" dirty="0">
                <a:latin typeface="Arial" panose="020B0604020202020204" pitchFamily="34" charset="0"/>
              </a:rPr>
              <a:t>. </a:t>
            </a:r>
            <a:endParaRPr lang="en-US" altLang="zh-CN" sz="1400" dirty="0">
              <a:latin typeface="Arial" panose="020B0604020202020204" pitchFamily="34" charset="0"/>
            </a:endParaRPr>
          </a:p>
          <a:p>
            <a:pPr algn="just">
              <a:spcBef>
                <a:spcPts val="600"/>
              </a:spcBef>
              <a:spcAft>
                <a:spcPts val="600"/>
              </a:spcAft>
            </a:pPr>
            <a:r>
              <a:rPr lang="en-IN" altLang="en-US" sz="1800" b="1" dirty="0" smtClean="0"/>
              <a:t>3GPP</a:t>
            </a:r>
            <a:endParaRPr lang="en-IN" altLang="en-US" sz="1800" b="1" dirty="0" smtClean="0"/>
          </a:p>
          <a:p>
            <a:pPr marL="285750" lvl="1" eaLnBrk="1" hangingPunct="1">
              <a:spcBef>
                <a:spcPct val="0"/>
              </a:spcBef>
              <a:buClrTx/>
            </a:pPr>
            <a:r>
              <a:rPr lang="en-US" altLang="zh-CN" sz="1400" dirty="0">
                <a:latin typeface="Arial" panose="020B0604020202020204" pitchFamily="34" charset="0"/>
              </a:rPr>
              <a:t>TS 22.104 service requirements for cyber-physical control applications </a:t>
            </a:r>
            <a:r>
              <a:rPr lang="en-US" altLang="zh-CN" sz="1400" dirty="0" err="1">
                <a:latin typeface="Arial" panose="020B0604020202020204" pitchFamily="34" charset="0"/>
              </a:rPr>
              <a:t>invertical</a:t>
            </a:r>
            <a:r>
              <a:rPr lang="en-US" altLang="zh-CN" sz="1400" dirty="0">
                <a:latin typeface="Arial" panose="020B0604020202020204" pitchFamily="34" charset="0"/>
              </a:rPr>
              <a:t> domains</a:t>
            </a:r>
            <a:endParaRPr lang="en-US" altLang="zh-CN" sz="1400" dirty="0">
              <a:latin typeface="Arial" panose="020B0604020202020204" pitchFamily="34" charset="0"/>
            </a:endParaRPr>
          </a:p>
          <a:p>
            <a:pPr marL="285750" lvl="1" eaLnBrk="1" hangingPunct="1">
              <a:spcBef>
                <a:spcPct val="0"/>
              </a:spcBef>
              <a:buClrTx/>
            </a:pPr>
            <a:r>
              <a:rPr lang="en-US" altLang="zh-CN" sz="1400" dirty="0">
                <a:latin typeface="Arial" panose="020B0604020202020204" pitchFamily="34" charset="0"/>
              </a:rPr>
              <a:t>FS_AMMT R17 Study on AI/ML Model Transfer in 5GS</a:t>
            </a:r>
            <a:endParaRPr lang="en-US" altLang="zh-CN" sz="1400" dirty="0">
              <a:latin typeface="Arial" panose="020B0604020202020204" pitchFamily="34" charset="0"/>
            </a:endParaRPr>
          </a:p>
          <a:p>
            <a:pPr marL="285750" lvl="1" eaLnBrk="1" hangingPunct="1">
              <a:spcBef>
                <a:spcPct val="0"/>
              </a:spcBef>
              <a:buClrTx/>
            </a:pPr>
            <a:r>
              <a:rPr lang="en-US" altLang="zh-CN" sz="1400" dirty="0">
                <a:latin typeface="Arial" panose="020B0604020202020204" pitchFamily="34" charset="0"/>
              </a:rPr>
              <a:t>TS 22.289 Mobile Communication System for Railways</a:t>
            </a:r>
            <a:endParaRPr lang="en-US" altLang="zh-CN" sz="1400" dirty="0">
              <a:latin typeface="Arial" panose="020B0604020202020204" pitchFamily="34" charset="0"/>
            </a:endParaRPr>
          </a:p>
          <a:p>
            <a:pPr marL="285750" lvl="1" eaLnBrk="1" hangingPunct="1">
              <a:spcBef>
                <a:spcPct val="0"/>
              </a:spcBef>
              <a:buClrTx/>
            </a:pPr>
            <a:r>
              <a:rPr lang="en-US" altLang="zh-CN" sz="1400" dirty="0">
                <a:latin typeface="Arial" panose="020B0604020202020204" pitchFamily="34" charset="0"/>
              </a:rPr>
              <a:t>TS 22.125 Unmanned Aerial System (UAS) support in 3GPP </a:t>
            </a:r>
            <a:endParaRPr lang="en-US" altLang="zh-CN" sz="1400" dirty="0">
              <a:latin typeface="Arial" panose="020B0604020202020204" pitchFamily="34" charset="0"/>
            </a:endParaRPr>
          </a:p>
          <a:p>
            <a:pPr marL="285750" lvl="1" eaLnBrk="1" hangingPunct="1">
              <a:spcBef>
                <a:spcPct val="0"/>
              </a:spcBef>
              <a:buClrTx/>
            </a:pPr>
            <a:r>
              <a:rPr lang="en-US" altLang="zh-CN" sz="1400" dirty="0">
                <a:latin typeface="Arial" panose="020B0604020202020204" pitchFamily="34" charset="0"/>
              </a:rPr>
              <a:t>TS 22.261 Service requirements for the 5G system</a:t>
            </a:r>
            <a:endParaRPr lang="en-US" altLang="zh-CN" sz="1400" dirty="0">
              <a:latin typeface="Arial" panose="020B0604020202020204" pitchFamily="34" charset="0"/>
            </a:endParaRPr>
          </a:p>
          <a:p>
            <a:pPr lvl="1">
              <a:buClrTx/>
              <a:buNone/>
            </a:pPr>
            <a:r>
              <a:rPr lang="en-US" altLang="zh-CN" sz="1600" dirty="0" smtClean="0"/>
              <a:t> </a:t>
            </a:r>
            <a:endParaRPr lang="en-US" altLang="zh-CN" sz="1600" dirty="0">
              <a:ea typeface="宋体" panose="02010600030101010101" pitchFamily="2"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a:t>
            </a:r>
            <a:r>
              <a:rPr lang="en-US" altLang="zh-CN" dirty="0" smtClean="0"/>
              <a:t>en </a:t>
            </a:r>
            <a:r>
              <a:rPr lang="en-US" altLang="zh-CN" dirty="0"/>
              <a:t>and </a:t>
            </a:r>
            <a:r>
              <a:rPr lang="en-US" altLang="zh-CN" dirty="0"/>
              <a:t>Cars(Discrete)</a:t>
            </a:r>
            <a:endParaRPr lang="en-US" altLang="zh-CN" dirty="0"/>
          </a:p>
        </p:txBody>
      </p:sp>
      <p:sp>
        <p:nvSpPr>
          <p:cNvPr id="3" name="内容占位符 2"/>
          <p:cNvSpPr>
            <a:spLocks noGrp="1"/>
          </p:cNvSpPr>
          <p:nvPr>
            <p:ph idx="1"/>
          </p:nvPr>
        </p:nvSpPr>
        <p:spPr>
          <a:xfrm>
            <a:off x="485775" y="1454150"/>
            <a:ext cx="8388350" cy="1362710"/>
          </a:xfrm>
        </p:spPr>
        <p:txBody>
          <a:bodyPr/>
          <a:lstStyle/>
          <a:p>
            <a:pPr marL="0"/>
            <a:r>
              <a:rPr lang="en-US" sz="1000" kern="1200" dirty="0" smtClean="0">
                <a:latin typeface="Arial" panose="020B0604020202020204" pitchFamily="34" charset="0"/>
                <a:ea typeface="宋体" panose="02010600030101010101" pitchFamily="2" charset="-122"/>
              </a:rPr>
              <a:t>Service providers </a:t>
            </a:r>
            <a:r>
              <a:rPr lang="en-US" sz="1000" kern="1200" dirty="0">
                <a:latin typeface="Arial" panose="020B0604020202020204" pitchFamily="34" charset="0"/>
                <a:ea typeface="宋体" panose="02010600030101010101" pitchFamily="2" charset="-122"/>
              </a:rPr>
              <a:t>make great </a:t>
            </a:r>
            <a:r>
              <a:rPr lang="en-US" sz="1000" kern="1200" dirty="0" smtClean="0">
                <a:latin typeface="Arial" panose="020B0604020202020204" pitchFamily="34" charset="0"/>
                <a:ea typeface="宋体" panose="02010600030101010101" pitchFamily="2" charset="-122"/>
              </a:rPr>
              <a:t>efforts to achieve</a:t>
            </a:r>
            <a:r>
              <a:rPr sz="1000" kern="1200" dirty="0" smtClean="0">
                <a:latin typeface="Arial" panose="020B0604020202020204" pitchFamily="34" charset="0"/>
                <a:ea typeface="宋体" panose="02010600030101010101" pitchFamily="2" charset="-122"/>
              </a:rPr>
              <a:t>: </a:t>
            </a:r>
            <a:r>
              <a:rPr sz="1000" kern="1200" dirty="0">
                <a:latin typeface="Arial" panose="020B0604020202020204" pitchFamily="34" charset="0"/>
                <a:ea typeface="宋体" panose="02010600030101010101" pitchFamily="2" charset="-122"/>
              </a:rPr>
              <a:t>700 million cars, </a:t>
            </a:r>
            <a:r>
              <a:rPr sz="1000" kern="1200" dirty="0">
                <a:solidFill>
                  <a:srgbClr val="FF0000"/>
                </a:solidFill>
                <a:latin typeface="Arial" panose="020B0604020202020204" pitchFamily="34" charset="0"/>
                <a:ea typeface="宋体" panose="02010600030101010101" pitchFamily="2" charset="-122"/>
              </a:rPr>
              <a:t>each with voice </a:t>
            </a:r>
            <a:r>
              <a:rPr sz="1000" kern="1200" dirty="0" smtClean="0">
                <a:solidFill>
                  <a:srgbClr val="FF0000"/>
                </a:solidFill>
                <a:latin typeface="Arial" panose="020B0604020202020204" pitchFamily="34" charset="0"/>
                <a:ea typeface="宋体" panose="02010600030101010101" pitchFamily="2" charset="-122"/>
              </a:rPr>
              <a:t>assistant</a:t>
            </a:r>
            <a:r>
              <a:rPr lang="en-US" sz="1000" kern="1200" dirty="0" smtClean="0">
                <a:latin typeface="Arial" panose="020B0604020202020204" pitchFamily="34" charset="0"/>
                <a:ea typeface="宋体" panose="02010600030101010101" pitchFamily="2" charset="-122"/>
              </a:rPr>
              <a:t>.</a:t>
            </a:r>
            <a:endParaRPr sz="1000" kern="1200" dirty="0">
              <a:latin typeface="Arial" panose="020B0604020202020204" pitchFamily="34" charset="0"/>
              <a:ea typeface="宋体" panose="02010600030101010101" pitchFamily="2" charset="-122"/>
            </a:endParaRPr>
          </a:p>
          <a:p>
            <a:pPr marL="0"/>
            <a:r>
              <a:rPr sz="1000" kern="1200" dirty="0">
                <a:latin typeface="Arial" panose="020B0604020202020204" pitchFamily="34" charset="0"/>
                <a:ea typeface="宋体" panose="02010600030101010101" pitchFamily="2" charset="-122"/>
              </a:rPr>
              <a:t>During the epidemic period, the use of intelligent voice assistant in the family increased greatly. According to the </a:t>
            </a:r>
            <a:r>
              <a:rPr sz="1000" kern="1200" dirty="0" smtClean="0">
                <a:latin typeface="Arial" panose="020B0604020202020204" pitchFamily="34" charset="0"/>
                <a:ea typeface="宋体" panose="02010600030101010101" pitchFamily="2" charset="-122"/>
              </a:rPr>
              <a:t>statistics</a:t>
            </a:r>
            <a:r>
              <a:rPr lang="en-US" sz="1000" kern="1200" dirty="0" smtClean="0">
                <a:latin typeface="Arial" panose="020B0604020202020204" pitchFamily="34" charset="0"/>
                <a:ea typeface="宋体" panose="02010600030101010101" pitchFamily="2" charset="-122"/>
              </a:rPr>
              <a:t> of </a:t>
            </a:r>
            <a:r>
              <a:rPr lang="en-US" altLang="zh-CN" sz="1000" dirty="0"/>
              <a:t>Quest Mobile</a:t>
            </a:r>
            <a:r>
              <a:rPr sz="1000" kern="1200" dirty="0" smtClean="0">
                <a:latin typeface="Arial" panose="020B0604020202020204" pitchFamily="34" charset="0"/>
                <a:ea typeface="宋体" panose="02010600030101010101" pitchFamily="2" charset="-122"/>
              </a:rPr>
              <a:t>, </a:t>
            </a:r>
            <a:r>
              <a:rPr sz="1000" kern="1200" dirty="0">
                <a:latin typeface="Arial" panose="020B0604020202020204" pitchFamily="34" charset="0"/>
                <a:ea typeface="宋体" panose="02010600030101010101" pitchFamily="2" charset="-122"/>
              </a:rPr>
              <a:t>the total use time of </a:t>
            </a:r>
            <a:r>
              <a:rPr lang="en-US" sz="1000" kern="1200" dirty="0" smtClean="0">
                <a:latin typeface="Arial" panose="020B0604020202020204" pitchFamily="34" charset="0"/>
                <a:ea typeface="宋体" panose="02010600030101010101" pitchFamily="2" charset="-122"/>
              </a:rPr>
              <a:t>one brand of </a:t>
            </a:r>
            <a:r>
              <a:rPr lang="en-US" altLang="zh-CN" sz="1000" kern="1200" dirty="0" smtClean="0">
                <a:latin typeface="Arial" panose="020B0604020202020204" pitchFamily="34" charset="0"/>
              </a:rPr>
              <a:t>voice </a:t>
            </a:r>
            <a:r>
              <a:rPr lang="en-US" altLang="zh-CN" sz="1000" kern="1200" dirty="0">
                <a:latin typeface="Arial" panose="020B0604020202020204" pitchFamily="34" charset="0"/>
              </a:rPr>
              <a:t>assistant </a:t>
            </a:r>
            <a:r>
              <a:rPr sz="1000" kern="1200" dirty="0" smtClean="0">
                <a:latin typeface="Arial" panose="020B0604020202020204" pitchFamily="34" charset="0"/>
                <a:ea typeface="宋体" panose="02010600030101010101" pitchFamily="2" charset="-122"/>
              </a:rPr>
              <a:t>in </a:t>
            </a:r>
            <a:r>
              <a:rPr sz="1000" kern="1200" dirty="0">
                <a:solidFill>
                  <a:srgbClr val="FF0000"/>
                </a:solidFill>
                <a:latin typeface="Arial" panose="020B0604020202020204" pitchFamily="34" charset="0"/>
                <a:ea typeface="宋体" panose="02010600030101010101" pitchFamily="2" charset="-122"/>
              </a:rPr>
              <a:t>February</a:t>
            </a:r>
            <a:r>
              <a:rPr sz="1000" kern="1200" dirty="0">
                <a:latin typeface="Arial" panose="020B0604020202020204" pitchFamily="34" charset="0"/>
                <a:ea typeface="宋体" panose="02010600030101010101" pitchFamily="2" charset="-122"/>
              </a:rPr>
              <a:t> this year </a:t>
            </a:r>
            <a:r>
              <a:rPr sz="1000" kern="1200" dirty="0">
                <a:solidFill>
                  <a:srgbClr val="FF0000"/>
                </a:solidFill>
                <a:latin typeface="Arial" panose="020B0604020202020204" pitchFamily="34" charset="0"/>
                <a:ea typeface="宋体" panose="02010600030101010101" pitchFamily="2" charset="-122"/>
              </a:rPr>
              <a:t>increased by nearly 70.2% </a:t>
            </a:r>
            <a:r>
              <a:rPr sz="1000" kern="1200" dirty="0">
                <a:latin typeface="Arial" panose="020B0604020202020204" pitchFamily="34" charset="0"/>
                <a:ea typeface="宋体" panose="02010600030101010101" pitchFamily="2" charset="-122"/>
              </a:rPr>
              <a:t>compared with December last year.</a:t>
            </a:r>
            <a:endParaRPr sz="1000" kern="1200" dirty="0">
              <a:latin typeface="Arial" panose="020B0604020202020204" pitchFamily="34" charset="0"/>
              <a:ea typeface="宋体" panose="02010600030101010101" pitchFamily="2" charset="-122"/>
            </a:endParaRPr>
          </a:p>
          <a:p>
            <a:pPr marL="0" algn="l" defTabSz="914400">
              <a:buClrTx/>
              <a:buSzTx/>
            </a:pPr>
            <a:r>
              <a:rPr sz="1000" kern="1200" dirty="0" smtClean="0">
                <a:latin typeface="Arial" panose="020B0604020202020204" pitchFamily="34" charset="0"/>
                <a:ea typeface="宋体" panose="02010600030101010101" pitchFamily="2" charset="-122"/>
              </a:rPr>
              <a:t>According </a:t>
            </a:r>
            <a:r>
              <a:rPr sz="1000" kern="1200" dirty="0">
                <a:latin typeface="Arial" panose="020B0604020202020204" pitchFamily="34" charset="0"/>
                <a:ea typeface="宋体" panose="02010600030101010101" pitchFamily="2" charset="-122"/>
              </a:rPr>
              <a:t>to the financial report of the first quarter of </a:t>
            </a:r>
            <a:r>
              <a:rPr sz="1000" kern="1200" dirty="0" smtClean="0">
                <a:latin typeface="Arial" panose="020B0604020202020204" pitchFamily="34" charset="0"/>
                <a:ea typeface="宋体" panose="02010600030101010101" pitchFamily="2" charset="-122"/>
              </a:rPr>
              <a:t>2019, </a:t>
            </a:r>
            <a:r>
              <a:rPr sz="1000" kern="1200" dirty="0">
                <a:latin typeface="Arial" panose="020B0604020202020204" pitchFamily="34" charset="0"/>
                <a:ea typeface="宋体" panose="02010600030101010101" pitchFamily="2" charset="-122"/>
              </a:rPr>
              <a:t>as of March 2019, the number of intelligent devices equipped with small assistant has reached </a:t>
            </a:r>
            <a:r>
              <a:rPr sz="1000" kern="1200" dirty="0">
                <a:solidFill>
                  <a:srgbClr val="FF0000"/>
                </a:solidFill>
                <a:latin typeface="Arial" panose="020B0604020202020204" pitchFamily="34" charset="0"/>
                <a:ea typeface="宋体" panose="02010600030101010101" pitchFamily="2" charset="-122"/>
              </a:rPr>
              <a:t>275 million</a:t>
            </a:r>
            <a:r>
              <a:rPr sz="1000" kern="1200" dirty="0">
                <a:latin typeface="Arial" panose="020B0604020202020204" pitchFamily="34" charset="0"/>
                <a:ea typeface="宋体" panose="02010600030101010101" pitchFamily="2" charset="-122"/>
              </a:rPr>
              <a:t>, with a year-on-year increase of </a:t>
            </a:r>
            <a:r>
              <a:rPr sz="1000" kern="1200" dirty="0">
                <a:solidFill>
                  <a:srgbClr val="FF0000"/>
                </a:solidFill>
                <a:latin typeface="Arial" panose="020B0604020202020204" pitchFamily="34" charset="0"/>
                <a:ea typeface="宋体" panose="02010600030101010101" pitchFamily="2" charset="-122"/>
              </a:rPr>
              <a:t>279%</a:t>
            </a:r>
            <a:r>
              <a:rPr sz="1000" kern="1200" dirty="0">
                <a:latin typeface="Arial" panose="020B0604020202020204" pitchFamily="34" charset="0"/>
                <a:ea typeface="宋体" panose="02010600030101010101" pitchFamily="2" charset="-122"/>
              </a:rPr>
              <a:t>; the number of voice interaction in March has </a:t>
            </a:r>
            <a:r>
              <a:rPr sz="1000" kern="1200" dirty="0">
                <a:solidFill>
                  <a:srgbClr val="FF0000"/>
                </a:solidFill>
                <a:latin typeface="Arial" panose="020B0604020202020204" pitchFamily="34" charset="0"/>
                <a:ea typeface="宋体" panose="02010600030101010101" pitchFamily="2" charset="-122"/>
              </a:rPr>
              <a:t>reached 2.37 billion</a:t>
            </a:r>
            <a:r>
              <a:rPr sz="1000" kern="1200" dirty="0">
                <a:latin typeface="Arial" panose="020B0604020202020204" pitchFamily="34" charset="0"/>
                <a:ea typeface="宋体" panose="02010600030101010101" pitchFamily="2" charset="-122"/>
              </a:rPr>
              <a:t>, with a year-on-year increase of </a:t>
            </a:r>
            <a:r>
              <a:rPr sz="1000" kern="1200" dirty="0">
                <a:solidFill>
                  <a:srgbClr val="FF0000"/>
                </a:solidFill>
                <a:latin typeface="Arial" panose="020B0604020202020204" pitchFamily="34" charset="0"/>
                <a:ea typeface="宋体" panose="02010600030101010101" pitchFamily="2" charset="-122"/>
              </a:rPr>
              <a:t>817%</a:t>
            </a:r>
            <a:r>
              <a:rPr lang="en-US" sz="1000" kern="1200" dirty="0">
                <a:latin typeface="Arial" panose="020B0604020202020204" pitchFamily="34" charset="0"/>
                <a:ea typeface="宋体" panose="02010600030101010101" pitchFamily="2" charset="-122"/>
              </a:rPr>
              <a:t>.</a:t>
            </a:r>
            <a:endParaRPr lang="en-US" sz="1000" kern="1200" dirty="0">
              <a:latin typeface="Arial" panose="020B0604020202020204" pitchFamily="34" charset="0"/>
              <a:ea typeface="宋体" panose="02010600030101010101" pitchFamily="2" charset="-122"/>
            </a:endParaRPr>
          </a:p>
          <a:p>
            <a:pPr marL="0"/>
            <a:r>
              <a:rPr lang="en-US" sz="1000" kern="1200" dirty="0">
                <a:latin typeface="Arial" panose="020B0604020202020204" pitchFamily="34" charset="0"/>
                <a:ea typeface="宋体" panose="02010600030101010101" pitchFamily="2" charset="-122"/>
              </a:rPr>
              <a:t>At present, most of the use scenarios of </a:t>
            </a:r>
            <a:r>
              <a:rPr lang="en-US" altLang="zh-CN" sz="1000" kern="1200" dirty="0">
                <a:latin typeface="Arial" panose="020B0604020202020204" pitchFamily="34" charset="0"/>
              </a:rPr>
              <a:t>voice interaction</a:t>
            </a:r>
            <a:r>
              <a:rPr lang="en-US" sz="1000" kern="1200" dirty="0" smtClean="0">
                <a:latin typeface="Arial" panose="020B0604020202020204" pitchFamily="34" charset="0"/>
                <a:ea typeface="宋体" panose="02010600030101010101" pitchFamily="2" charset="-122"/>
              </a:rPr>
              <a:t> </a:t>
            </a:r>
            <a:r>
              <a:rPr lang="en-US" sz="1000" kern="1200" dirty="0">
                <a:latin typeface="Arial" panose="020B0604020202020204" pitchFamily="34" charset="0"/>
                <a:ea typeface="宋体" panose="02010600030101010101" pitchFamily="2" charset="-122"/>
              </a:rPr>
              <a:t>are </a:t>
            </a:r>
            <a:r>
              <a:rPr lang="en-US" sz="1000" kern="1200" dirty="0" err="1" smtClean="0">
                <a:latin typeface="Arial" panose="020B0604020202020204" pitchFamily="34" charset="0"/>
                <a:ea typeface="宋体" panose="02010600030101010101" pitchFamily="2" charset="-122"/>
              </a:rPr>
              <a:t>WiFi</a:t>
            </a:r>
            <a:r>
              <a:rPr lang="en-US" sz="1000" kern="1200" dirty="0" smtClean="0">
                <a:latin typeface="Arial" panose="020B0604020202020204" pitchFamily="34" charset="0"/>
                <a:ea typeface="宋体" panose="02010600030101010101" pitchFamily="2" charset="-122"/>
              </a:rPr>
              <a:t>/</a:t>
            </a:r>
            <a:r>
              <a:rPr lang="en-US" sz="1000" kern="1200" dirty="0" err="1" smtClean="0">
                <a:latin typeface="Arial" panose="020B0604020202020204" pitchFamily="34" charset="0"/>
                <a:ea typeface="宋体" panose="02010600030101010101" pitchFamily="2" charset="-122"/>
              </a:rPr>
              <a:t>bluetooth</a:t>
            </a:r>
            <a:r>
              <a:rPr lang="en-US" sz="1000" kern="1200" dirty="0" smtClean="0">
                <a:latin typeface="Arial" panose="020B0604020202020204" pitchFamily="34" charset="0"/>
                <a:ea typeface="宋体" panose="02010600030101010101" pitchFamily="2" charset="-122"/>
              </a:rPr>
              <a:t> </a:t>
            </a:r>
            <a:r>
              <a:rPr lang="en-US" sz="1000" kern="1200" dirty="0">
                <a:latin typeface="Arial" panose="020B0604020202020204" pitchFamily="34" charset="0"/>
                <a:ea typeface="宋体" panose="02010600030101010101" pitchFamily="2" charset="-122"/>
              </a:rPr>
              <a:t>access. </a:t>
            </a:r>
            <a:r>
              <a:rPr lang="en-US" sz="1000" kern="1200" dirty="0" smtClean="0">
                <a:latin typeface="Arial" panose="020B0604020202020204" pitchFamily="34" charset="0"/>
                <a:ea typeface="宋体" panose="02010600030101010101" pitchFamily="2" charset="-122"/>
              </a:rPr>
              <a:t>How about 5G access?</a:t>
            </a:r>
            <a:endParaRPr lang="en-US" sz="1000" kern="1200" dirty="0">
              <a:latin typeface="Arial" panose="020B0604020202020204" pitchFamily="34" charset="0"/>
              <a:ea typeface="宋体" panose="02010600030101010101" pitchFamily="2" charset="-122"/>
            </a:endParaRPr>
          </a:p>
          <a:p>
            <a:pPr marL="0" algn="l" defTabSz="914400">
              <a:buClrTx/>
              <a:buSzTx/>
            </a:pPr>
            <a:endParaRPr lang="en-US" sz="1000" kern="1200" dirty="0">
              <a:latin typeface="Arial" panose="020B0604020202020204" pitchFamily="34" charset="0"/>
              <a:ea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5795116" y="2660966"/>
            <a:ext cx="3246014" cy="1826895"/>
          </a:xfrm>
          <a:prstGeom prst="rect">
            <a:avLst/>
          </a:prstGeom>
        </p:spPr>
      </p:pic>
      <p:pic>
        <p:nvPicPr>
          <p:cNvPr id="5" name="图片 4"/>
          <p:cNvPicPr>
            <a:picLocks noChangeAspect="1"/>
          </p:cNvPicPr>
          <p:nvPr/>
        </p:nvPicPr>
        <p:blipFill>
          <a:blip r:embed="rId3"/>
          <a:stretch>
            <a:fillRect/>
          </a:stretch>
        </p:blipFill>
        <p:spPr>
          <a:xfrm>
            <a:off x="351155" y="4177665"/>
            <a:ext cx="2404745" cy="1804035"/>
          </a:xfrm>
          <a:prstGeom prst="rect">
            <a:avLst/>
          </a:prstGeom>
        </p:spPr>
      </p:pic>
      <p:sp>
        <p:nvSpPr>
          <p:cNvPr id="6" name="圆角矩形标注 5"/>
          <p:cNvSpPr/>
          <p:nvPr/>
        </p:nvSpPr>
        <p:spPr>
          <a:xfrm>
            <a:off x="572136" y="3034030"/>
            <a:ext cx="2021840" cy="575945"/>
          </a:xfrm>
          <a:prstGeom prst="wedgeRoundRectCallout">
            <a:avLst>
              <a:gd name="adj1" fmla="val -56309"/>
              <a:gd name="adj2" fmla="val 130996"/>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GB" altLang="en-US" sz="1000" b="0" i="0" u="none" strike="noStrike" cap="none" normalizeH="0" baseline="0" smtClean="0">
                <a:ln>
                  <a:noFill/>
                </a:ln>
                <a:solidFill>
                  <a:schemeClr val="tx1"/>
                </a:solidFill>
                <a:effectLst/>
                <a:latin typeface="Arial" panose="020B0604020202020204" pitchFamily="34" charset="0"/>
              </a:rPr>
              <a:t>What's the weather like today</a:t>
            </a: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GB" altLang="en-US" sz="1000" b="0" i="0" u="none" strike="noStrike" cap="none" normalizeH="0" baseline="0" smtClean="0">
                <a:ln>
                  <a:noFill/>
                </a:ln>
                <a:solidFill>
                  <a:schemeClr val="tx1"/>
                </a:solidFill>
                <a:effectLst/>
                <a:latin typeface="Arial" panose="020B0604020202020204" pitchFamily="34" charset="0"/>
              </a:rPr>
              <a:t>I want to hear "dance monkey"</a:t>
            </a: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GB" altLang="en-US" sz="1000" b="0" i="0" u="none" strike="noStrike" cap="none" normalizeH="0" baseline="0" smtClean="0">
                <a:ln>
                  <a:noFill/>
                </a:ln>
                <a:solidFill>
                  <a:schemeClr val="tx1"/>
                </a:solidFill>
                <a:effectLst/>
                <a:latin typeface="Arial" panose="020B0604020202020204" pitchFamily="34" charset="0"/>
              </a:rPr>
              <a:t>It's too hot in the car</a:t>
            </a: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7" name="圆角矩形标注 6"/>
          <p:cNvSpPr/>
          <p:nvPr/>
        </p:nvSpPr>
        <p:spPr>
          <a:xfrm>
            <a:off x="2927985" y="3246755"/>
            <a:ext cx="2811780" cy="687705"/>
          </a:xfrm>
          <a:prstGeom prst="wedgeRoundRectCallout">
            <a:avLst>
              <a:gd name="adj1" fmla="val -56309"/>
              <a:gd name="adj2" fmla="val 130996"/>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GB" altLang="en-US" sz="1000" b="0" i="0" u="none" strike="noStrike" cap="none" normalizeH="0" baseline="0" dirty="0" smtClean="0">
                <a:ln>
                  <a:noFill/>
                </a:ln>
                <a:solidFill>
                  <a:schemeClr val="tx1"/>
                </a:solidFill>
                <a:effectLst/>
                <a:latin typeface="Arial" panose="020B0604020202020204" pitchFamily="34" charset="0"/>
              </a:rPr>
              <a:t>It is detected that the PM2.5 outside the vehicle exceeds the standard. Is it necessary to start the internal circulation and air purification?</a:t>
            </a:r>
            <a:endParaRPr kumimoji="0" lang="en-GB" altLang="en-US" sz="1000" b="0" i="0" u="none" strike="noStrike" cap="none" normalizeH="0" baseline="0" dirty="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dirty="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dirty="0" smtClean="0">
              <a:ln>
                <a:noFill/>
              </a:ln>
              <a:solidFill>
                <a:schemeClr val="tx1"/>
              </a:solidFill>
              <a:effectLst/>
              <a:latin typeface="Arial" panose="020B0604020202020204" pitchFamily="34" charset="0"/>
            </a:endParaRPr>
          </a:p>
        </p:txBody>
      </p:sp>
      <p:sp>
        <p:nvSpPr>
          <p:cNvPr id="8" name="圆角矩形标注 7"/>
          <p:cNvSpPr/>
          <p:nvPr/>
        </p:nvSpPr>
        <p:spPr>
          <a:xfrm>
            <a:off x="2755900" y="4525326"/>
            <a:ext cx="1748155" cy="687705"/>
          </a:xfrm>
          <a:prstGeom prst="wedgeRoundRectCallout">
            <a:avLst>
              <a:gd name="adj1" fmla="val -56309"/>
              <a:gd name="adj2" fmla="val 130996"/>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GB" altLang="en-US" sz="1000" b="0" i="0" u="none" strike="noStrike" cap="none" normalizeH="0" baseline="0" smtClean="0">
                <a:ln>
                  <a:noFill/>
                </a:ln>
                <a:solidFill>
                  <a:schemeClr val="tx1"/>
                </a:solidFill>
                <a:effectLst/>
                <a:latin typeface="Arial" panose="020B0604020202020204" pitchFamily="34" charset="0"/>
              </a:rPr>
              <a:t>Is my car locked?</a:t>
            </a: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GB" altLang="en-US" sz="1000" b="0" i="0" u="none" strike="noStrike" cap="none" normalizeH="0" baseline="0" smtClean="0">
                <a:ln>
                  <a:noFill/>
                </a:ln>
                <a:solidFill>
                  <a:schemeClr val="tx1"/>
                </a:solidFill>
                <a:effectLst/>
                <a:latin typeface="Arial" panose="020B0604020202020204" pitchFamily="34" charset="0"/>
              </a:rPr>
              <a:t>Please open the window for ventilation in advance.</a:t>
            </a: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US" altLang="en-GB" sz="1000" b="0" i="0" u="none" strike="noStrike" cap="none" normalizeH="0" baseline="0" smtClean="0">
                <a:ln>
                  <a:noFill/>
                </a:ln>
                <a:solidFill>
                  <a:schemeClr val="tx1"/>
                </a:solidFill>
                <a:effectLst/>
                <a:latin typeface="Arial" panose="020B0604020202020204" pitchFamily="34" charset="0"/>
              </a:rPr>
              <a:t>......</a:t>
            </a:r>
            <a:endParaRPr kumimoji="0" lang="en-US" altLang="en-GB" sz="1000" b="0" i="0" u="none" strike="noStrike" cap="none" normalizeH="0" baseline="0" smtClean="0">
              <a:ln>
                <a:noFill/>
              </a:ln>
              <a:solidFill>
                <a:schemeClr val="tx1"/>
              </a:solidFill>
              <a:effectLst/>
              <a:latin typeface="Arial" panose="020B0604020202020204" pitchFamily="34" charset="0"/>
            </a:endParaRPr>
          </a:p>
        </p:txBody>
      </p:sp>
      <p:graphicFrame>
        <p:nvGraphicFramePr>
          <p:cNvPr id="10" name="表格 9"/>
          <p:cNvGraphicFramePr>
            <a:graphicFrameLocks noGrp="1"/>
          </p:cNvGraphicFramePr>
          <p:nvPr/>
        </p:nvGraphicFramePr>
        <p:xfrm>
          <a:off x="4504055" y="4523422"/>
          <a:ext cx="4619627" cy="1889760"/>
        </p:xfrm>
        <a:graphic>
          <a:graphicData uri="http://schemas.openxmlformats.org/drawingml/2006/table">
            <a:tbl>
              <a:tblPr firstRow="1" bandRow="1">
                <a:tableStyleId>{3B4B98B0-60AC-42C2-AFA5-B58CD77FA1E5}</a:tableStyleId>
              </a:tblPr>
              <a:tblGrid>
                <a:gridCol w="493289"/>
                <a:gridCol w="371475"/>
                <a:gridCol w="1390650"/>
                <a:gridCol w="542925"/>
                <a:gridCol w="552450"/>
                <a:gridCol w="523875"/>
                <a:gridCol w="744963"/>
              </a:tblGrid>
              <a:tr h="286103">
                <a:tc>
                  <a:txBody>
                    <a:bodyPr/>
                    <a:lstStyle/>
                    <a:p>
                      <a:r>
                        <a:rPr lang="en-US" altLang="zh-CN" sz="800" dirty="0" smtClean="0"/>
                        <a:t>type</a:t>
                      </a:r>
                      <a:endParaRPr lang="zh-CN" altLang="en-US" sz="800" dirty="0"/>
                    </a:p>
                  </a:txBody>
                  <a:tcPr/>
                </a:tc>
                <a:tc>
                  <a:txBody>
                    <a:bodyPr/>
                    <a:lstStyle/>
                    <a:p>
                      <a:r>
                        <a:rPr lang="en-US" altLang="zh-CN" sz="800" dirty="0" smtClean="0"/>
                        <a:t>sec</a:t>
                      </a:r>
                      <a:endParaRPr lang="zh-CN" alt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800" dirty="0" smtClean="0"/>
                        <a:t>type</a:t>
                      </a:r>
                      <a:endParaRPr lang="zh-CN" altLang="en-US" sz="800" dirty="0"/>
                    </a:p>
                  </a:txBody>
                  <a:tcPr/>
                </a:tc>
                <a:tc>
                  <a:txBody>
                    <a:bodyPr/>
                    <a:lstStyle/>
                    <a:p>
                      <a:r>
                        <a:rPr lang="en-US" altLang="zh-CN" sz="800" dirty="0" smtClean="0"/>
                        <a:t>%/</a:t>
                      </a:r>
                      <a:r>
                        <a:rPr lang="en-US" altLang="zh-CN" sz="800" dirty="0" err="1" smtClean="0"/>
                        <a:t>ms</a:t>
                      </a:r>
                      <a:endParaRPr lang="zh-CN" altLang="en-US" sz="800" dirty="0"/>
                    </a:p>
                  </a:txBody>
                  <a:tcPr/>
                </a:tc>
                <a:tc>
                  <a:txBody>
                    <a:bodyPr/>
                    <a:lstStyle/>
                    <a:p>
                      <a:r>
                        <a:rPr lang="en-US" altLang="zh-CN" sz="800" dirty="0" smtClean="0"/>
                        <a:t>Payload</a:t>
                      </a:r>
                      <a:r>
                        <a:rPr lang="en-US" altLang="zh-CN" sz="800" baseline="0" dirty="0" smtClean="0"/>
                        <a:t> size</a:t>
                      </a:r>
                      <a:endParaRPr lang="zh-CN" altLang="en-US" sz="800" dirty="0"/>
                    </a:p>
                  </a:txBody>
                  <a:tcPr/>
                </a:tc>
                <a:tc>
                  <a:txBody>
                    <a:bodyPr/>
                    <a:lstStyle/>
                    <a:p>
                      <a:r>
                        <a:rPr lang="en-US" altLang="zh-CN" sz="800" dirty="0" smtClean="0"/>
                        <a:t># of UEs</a:t>
                      </a:r>
                      <a:endParaRPr lang="zh-CN" altLang="en-US" sz="800" dirty="0"/>
                    </a:p>
                  </a:txBody>
                  <a:tcPr/>
                </a:tc>
                <a:tc>
                  <a:txBody>
                    <a:bodyPr/>
                    <a:lstStyle/>
                    <a:p>
                      <a:r>
                        <a:rPr lang="en-US" altLang="zh-CN" sz="800" dirty="0" smtClean="0"/>
                        <a:t>Service</a:t>
                      </a:r>
                      <a:r>
                        <a:rPr lang="en-US" altLang="zh-CN" sz="800" baseline="0" dirty="0" smtClean="0"/>
                        <a:t> area</a:t>
                      </a:r>
                      <a:endParaRPr lang="zh-CN" altLang="en-US" sz="800" dirty="0"/>
                    </a:p>
                  </a:txBody>
                  <a:tcPr/>
                </a:tc>
              </a:tr>
              <a:tr h="286103">
                <a:tc>
                  <a:txBody>
                    <a:bodyPr/>
                    <a:lstStyle/>
                    <a:p>
                      <a:r>
                        <a:rPr lang="en-US" altLang="zh-CN" sz="800" dirty="0" smtClean="0"/>
                        <a:t>Short</a:t>
                      </a:r>
                      <a:r>
                        <a:rPr lang="en-US" altLang="zh-CN" sz="800" baseline="0" dirty="0" smtClean="0"/>
                        <a:t> speech</a:t>
                      </a:r>
                      <a:endParaRPr lang="zh-CN" altLang="en-US" sz="800" dirty="0"/>
                    </a:p>
                  </a:txBody>
                  <a:tcPr/>
                </a:tc>
                <a:tc>
                  <a:txBody>
                    <a:bodyPr/>
                    <a:lstStyle/>
                    <a:p>
                      <a:r>
                        <a:rPr lang="en-US" altLang="zh-CN" sz="800" dirty="0" smtClean="0"/>
                        <a:t>&lt;30sec</a:t>
                      </a:r>
                      <a:endParaRPr lang="zh-CN" alt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800" dirty="0" smtClean="0"/>
                        <a:t>Short speech file recognition accuracy</a:t>
                      </a:r>
                      <a:endParaRPr lang="zh-CN" altLang="en-US" sz="800" dirty="0"/>
                    </a:p>
                  </a:txBody>
                  <a:tcPr/>
                </a:tc>
                <a:tc>
                  <a:txBody>
                    <a:bodyPr/>
                    <a:lstStyle/>
                    <a:p>
                      <a:r>
                        <a:rPr lang="en-US" altLang="zh-CN" sz="800" dirty="0" smtClean="0"/>
                        <a:t>&gt;85%</a:t>
                      </a:r>
                      <a:endParaRPr lang="zh-CN" altLang="en-US" sz="800" dirty="0"/>
                    </a:p>
                  </a:txBody>
                  <a:tcPr/>
                </a:tc>
                <a:tc>
                  <a:txBody>
                    <a:bodyPr/>
                    <a:lstStyle/>
                    <a:p>
                      <a:r>
                        <a:rPr lang="en-US" altLang="zh-CN" sz="800" dirty="0" smtClean="0"/>
                        <a:t>22Kb</a:t>
                      </a:r>
                      <a:endParaRPr lang="zh-CN" altLang="en-US" sz="800" dirty="0"/>
                    </a:p>
                  </a:txBody>
                  <a:tcPr/>
                </a:tc>
                <a:tc>
                  <a:txBody>
                    <a:bodyPr/>
                    <a:lstStyle/>
                    <a:p>
                      <a:r>
                        <a:rPr lang="en-US" altLang="zh-CN" sz="800" dirty="0" smtClean="0"/>
                        <a:t>&lt;50</a:t>
                      </a:r>
                      <a:endParaRPr lang="zh-CN" altLang="en-US" sz="800" dirty="0"/>
                    </a:p>
                  </a:txBody>
                  <a:tcPr/>
                </a:tc>
                <a:tc>
                  <a:txBody>
                    <a:bodyPr/>
                    <a:lstStyle/>
                    <a:p>
                      <a:r>
                        <a:rPr lang="en-US" altLang="zh-CN" sz="800" dirty="0" smtClean="0"/>
                        <a:t>&lt;400 m</a:t>
                      </a:r>
                      <a:r>
                        <a:rPr lang="en-US" altLang="zh-CN" sz="800" baseline="30000" dirty="0" smtClean="0"/>
                        <a:t>2</a:t>
                      </a:r>
                      <a:endParaRPr lang="zh-CN" altLang="en-US" sz="800" baseline="30000" dirty="0"/>
                    </a:p>
                  </a:txBody>
                  <a:tcPr/>
                </a:tc>
              </a:tr>
              <a:tr h="286103">
                <a:tc>
                  <a:txBody>
                    <a:bodyPr/>
                    <a:lstStyle/>
                    <a:p>
                      <a:endParaRPr lang="zh-CN" altLang="en-US" sz="800" dirty="0"/>
                    </a:p>
                  </a:txBody>
                  <a:tcPr/>
                </a:tc>
                <a:tc>
                  <a:txBody>
                    <a:bodyPr/>
                    <a:lstStyle/>
                    <a:p>
                      <a:endParaRPr lang="zh-CN" alt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800" dirty="0" smtClean="0"/>
                        <a:t>Average response delay of short voice file</a:t>
                      </a:r>
                      <a:endParaRPr lang="zh-CN" altLang="en-US" sz="800" dirty="0"/>
                    </a:p>
                  </a:txBody>
                  <a:tcPr/>
                </a:tc>
                <a:tc>
                  <a:txBody>
                    <a:bodyPr/>
                    <a:lstStyle/>
                    <a:p>
                      <a:r>
                        <a:rPr lang="en-US" altLang="zh-CN" sz="800" dirty="0" smtClean="0"/>
                        <a:t>&lt;300ms</a:t>
                      </a:r>
                      <a:endParaRPr lang="zh-CN" altLang="en-US" sz="800" dirty="0"/>
                    </a:p>
                  </a:txBody>
                  <a:tcPr/>
                </a:tc>
                <a:tc>
                  <a:txBody>
                    <a:bodyPr/>
                    <a:lstStyle/>
                    <a:p>
                      <a:r>
                        <a:rPr lang="en-US" altLang="zh-CN" sz="800" dirty="0" smtClean="0"/>
                        <a:t>22Kb</a:t>
                      </a:r>
                      <a:endParaRPr lang="zh-CN" altLang="en-US" sz="800" dirty="0"/>
                    </a:p>
                  </a:txBody>
                  <a:tcPr/>
                </a:tc>
                <a:tc>
                  <a:txBody>
                    <a:bodyPr/>
                    <a:lstStyle/>
                    <a:p>
                      <a:endParaRPr lang="zh-CN" altLang="en-US" sz="800" dirty="0"/>
                    </a:p>
                  </a:txBody>
                  <a:tcPr/>
                </a:tc>
                <a:tc>
                  <a:txBody>
                    <a:bodyPr/>
                    <a:lstStyle/>
                    <a:p>
                      <a:endParaRPr lang="zh-CN" altLang="en-US" sz="800" dirty="0"/>
                    </a:p>
                  </a:txBody>
                  <a:tcPr/>
                </a:tc>
              </a:tr>
              <a:tr h="286103">
                <a:tc>
                  <a:txBody>
                    <a:bodyPr/>
                    <a:lstStyle/>
                    <a:p>
                      <a:r>
                        <a:rPr lang="en-US" altLang="zh-CN" sz="800" dirty="0" smtClean="0"/>
                        <a:t>Long speech</a:t>
                      </a:r>
                      <a:endParaRPr lang="zh-CN" alt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800" dirty="0" smtClean="0"/>
                        <a:t>&gt;30sec</a:t>
                      </a:r>
                      <a:endParaRPr lang="zh-CN" alt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800" dirty="0" smtClean="0"/>
                        <a:t>Long </a:t>
                      </a:r>
                      <a:r>
                        <a:rPr lang="en-US" altLang="zh-CN" sz="800" dirty="0" smtClean="0"/>
                        <a:t>speech file recognition accuracy</a:t>
                      </a:r>
                      <a:endParaRPr lang="zh-CN" altLang="en-US" sz="800" dirty="0"/>
                    </a:p>
                  </a:txBody>
                  <a:tcPr/>
                </a:tc>
                <a:tc>
                  <a:txBody>
                    <a:bodyPr/>
                    <a:lstStyle/>
                    <a:p>
                      <a:r>
                        <a:rPr lang="en-US" altLang="zh-CN" sz="800" dirty="0" smtClean="0"/>
                        <a:t>&gt;</a:t>
                      </a:r>
                      <a:r>
                        <a:rPr lang="en-US" altLang="zh-CN" sz="800" dirty="0" smtClean="0"/>
                        <a:t>80%</a:t>
                      </a:r>
                      <a:endParaRPr lang="zh-CN" altLang="en-US" sz="800" dirty="0"/>
                    </a:p>
                  </a:txBody>
                  <a:tcPr/>
                </a:tc>
                <a:tc>
                  <a:txBody>
                    <a:bodyPr/>
                    <a:lstStyle/>
                    <a:p>
                      <a:r>
                        <a:rPr lang="en-US" altLang="zh-CN" sz="800" dirty="0" smtClean="0"/>
                        <a:t>22Kb~n</a:t>
                      </a:r>
                      <a:endParaRPr lang="zh-CN" altLang="en-US" sz="800" dirty="0"/>
                    </a:p>
                  </a:txBody>
                  <a:tcPr/>
                </a:tc>
                <a:tc>
                  <a:txBody>
                    <a:bodyPr/>
                    <a:lstStyle/>
                    <a:p>
                      <a:endParaRPr lang="zh-CN" altLang="en-US" sz="800" dirty="0"/>
                    </a:p>
                  </a:txBody>
                  <a:tcPr/>
                </a:tc>
                <a:tc>
                  <a:txBody>
                    <a:bodyPr/>
                    <a:lstStyle/>
                    <a:p>
                      <a:endParaRPr lang="zh-CN" altLang="en-US" sz="800" dirty="0"/>
                    </a:p>
                  </a:txBody>
                  <a:tcPr/>
                </a:tc>
              </a:tr>
              <a:tr h="286103">
                <a:tc>
                  <a:txBody>
                    <a:bodyPr/>
                    <a:lstStyle/>
                    <a:p>
                      <a:endParaRPr lang="zh-CN" altLang="en-US" sz="800" dirty="0"/>
                    </a:p>
                  </a:txBody>
                  <a:tcPr/>
                </a:tc>
                <a:tc>
                  <a:txBody>
                    <a:bodyPr/>
                    <a:lstStyle/>
                    <a:p>
                      <a:endParaRPr lang="zh-CN" alt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800" dirty="0" smtClean="0"/>
                        <a:t>Average response delay of </a:t>
                      </a:r>
                      <a:r>
                        <a:rPr lang="en-US" altLang="zh-CN" sz="800" dirty="0" smtClean="0"/>
                        <a:t>long </a:t>
                      </a:r>
                      <a:r>
                        <a:rPr lang="en-US" altLang="zh-CN" sz="800" dirty="0" smtClean="0"/>
                        <a:t>voice file</a:t>
                      </a:r>
                      <a:endParaRPr lang="zh-CN" altLang="en-US" sz="800" dirty="0"/>
                    </a:p>
                  </a:txBody>
                  <a:tcPr/>
                </a:tc>
                <a:tc>
                  <a:txBody>
                    <a:bodyPr/>
                    <a:lstStyle/>
                    <a:p>
                      <a:r>
                        <a:rPr lang="en-US" altLang="zh-CN" sz="800" dirty="0" smtClean="0"/>
                        <a:t>&lt;400ms</a:t>
                      </a:r>
                      <a:endParaRPr lang="zh-CN" alt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800" dirty="0" smtClean="0"/>
                        <a:t>22Kb~n</a:t>
                      </a:r>
                      <a:endParaRPr lang="zh-CN" alt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sz="800" dirty="0"/>
                    </a:p>
                  </a:txBody>
                  <a:tcPr/>
                </a:tc>
              </a:tr>
              <a:tr h="182066">
                <a:tc gridSpan="7">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800" dirty="0" smtClean="0"/>
                        <a:t>One piece of all </a:t>
                      </a:r>
                      <a:r>
                        <a:rPr lang="en-US" altLang="zh-CN" sz="800" dirty="0" err="1" smtClean="0"/>
                        <a:t>AIoT</a:t>
                      </a:r>
                      <a:endParaRPr lang="zh-CN" altLang="en-US" sz="800" dirty="0"/>
                    </a:p>
                  </a:txBody>
                  <a:tcPr/>
                </a:tc>
                <a:tc hMerge="1">
                  <a:tcPr/>
                </a:tc>
                <a:tc hMerge="1">
                  <a:tcPr/>
                </a:tc>
                <a:tc hMerge="1">
                  <a:tcPr/>
                </a:tc>
                <a:tc hMerge="1">
                  <a:tcPr/>
                </a:tc>
                <a:tc hMerge="1">
                  <a:tcPr/>
                </a:tc>
                <a:tc hMerge="1">
                  <a:tcPr/>
                </a:tc>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Unmanned Logistics </a:t>
            </a:r>
            <a:r>
              <a:rPr lang="en-US" altLang="zh-CN" dirty="0"/>
              <a:t>(Dense)</a:t>
            </a:r>
            <a:endParaRPr lang="en-US" altLang="zh-CN" dirty="0"/>
          </a:p>
        </p:txBody>
      </p:sp>
      <p:sp>
        <p:nvSpPr>
          <p:cNvPr id="3" name="内容占位符 2"/>
          <p:cNvSpPr>
            <a:spLocks noGrp="1"/>
          </p:cNvSpPr>
          <p:nvPr>
            <p:ph idx="1"/>
          </p:nvPr>
        </p:nvSpPr>
        <p:spPr>
          <a:xfrm>
            <a:off x="485775" y="1454150"/>
            <a:ext cx="8388350" cy="1402080"/>
          </a:xfrm>
          <a:noFill/>
          <a:ln w="9525">
            <a:noFill/>
          </a:ln>
        </p:spPr>
        <p:txBody>
          <a:bodyPr vert="horz" rtlCol="0" anchor="t">
            <a:noAutofit/>
          </a:bodyPr>
          <a:lstStyle/>
          <a:p>
            <a:pPr marL="0" lvl="0"/>
            <a:r>
              <a:rPr lang="en-US" sz="1200" kern="1200" dirty="0">
                <a:latin typeface="Arial" panose="020B0604020202020204" pitchFamily="34" charset="0"/>
                <a:ea typeface="宋体" panose="02010600030101010101" pitchFamily="2" charset="-122"/>
                <a:sym typeface="+mn-ea"/>
              </a:rPr>
              <a:t>Large scale integrated enterprises with logistics </a:t>
            </a:r>
            <a:r>
              <a:rPr lang="en-US" sz="1200" kern="1200" dirty="0" smtClean="0">
                <a:latin typeface="Arial" panose="020B0604020202020204" pitchFamily="34" charset="0"/>
                <a:ea typeface="宋体" panose="02010600030101010101" pitchFamily="2" charset="-122"/>
                <a:sym typeface="+mn-ea"/>
              </a:rPr>
              <a:t>capability, for example </a:t>
            </a:r>
            <a:r>
              <a:rPr sz="1200" kern="1200" dirty="0" err="1" smtClean="0">
                <a:latin typeface="Arial" panose="020B0604020202020204" pitchFamily="34" charset="0"/>
                <a:ea typeface="宋体" panose="02010600030101010101" pitchFamily="2" charset="-122"/>
                <a:sym typeface="+mn-ea"/>
              </a:rPr>
              <a:t>Meituan</a:t>
            </a:r>
            <a:r>
              <a:rPr sz="1200" kern="1200" dirty="0" smtClean="0">
                <a:latin typeface="Arial" panose="020B0604020202020204" pitchFamily="34" charset="0"/>
                <a:ea typeface="宋体" panose="02010600030101010101" pitchFamily="2" charset="-122"/>
                <a:sym typeface="+mn-ea"/>
              </a:rPr>
              <a:t> </a:t>
            </a:r>
            <a:r>
              <a:rPr sz="1200" kern="1200" dirty="0">
                <a:latin typeface="Arial" panose="020B0604020202020204" pitchFamily="34" charset="0"/>
                <a:ea typeface="宋体" panose="02010600030101010101" pitchFamily="2" charset="-122"/>
                <a:sym typeface="+mn-ea"/>
              </a:rPr>
              <a:t>is essentially a local life service enterprise, with 450 million users. In order to improve business efficiency and service efficiency, </a:t>
            </a:r>
            <a:r>
              <a:rPr lang="en-US" sz="1200" kern="1200" dirty="0" smtClean="0">
                <a:latin typeface="Arial" panose="020B0604020202020204" pitchFamily="34" charset="0"/>
                <a:ea typeface="宋体" panose="02010600030101010101" pitchFamily="2" charset="-122"/>
                <a:sym typeface="+mn-ea"/>
              </a:rPr>
              <a:t>the </a:t>
            </a:r>
            <a:r>
              <a:rPr lang="en-US" altLang="zh-CN" sz="1200" kern="1200" dirty="0">
                <a:latin typeface="Arial" panose="020B0604020202020204" pitchFamily="34" charset="0"/>
                <a:sym typeface="+mn-ea"/>
              </a:rPr>
              <a:t>enterprise</a:t>
            </a:r>
            <a:r>
              <a:rPr sz="1200" kern="1200" dirty="0" smtClean="0">
                <a:latin typeface="Arial" panose="020B0604020202020204" pitchFamily="34" charset="0"/>
                <a:ea typeface="宋体" panose="02010600030101010101" pitchFamily="2" charset="-122"/>
                <a:sym typeface="+mn-ea"/>
              </a:rPr>
              <a:t> </a:t>
            </a:r>
            <a:r>
              <a:rPr sz="1200" kern="1200" dirty="0">
                <a:latin typeface="Arial" panose="020B0604020202020204" pitchFamily="34" charset="0"/>
                <a:ea typeface="宋体" panose="02010600030101010101" pitchFamily="2" charset="-122"/>
                <a:sym typeface="+mn-ea"/>
              </a:rPr>
              <a:t>should promote automation and unmanned. Now try to build </a:t>
            </a:r>
            <a:r>
              <a:rPr sz="1200" kern="1200" dirty="0">
                <a:solidFill>
                  <a:srgbClr val="FF0000"/>
                </a:solidFill>
                <a:latin typeface="Arial" panose="020B0604020202020204" pitchFamily="34" charset="0"/>
                <a:ea typeface="宋体" panose="02010600030101010101" pitchFamily="2" charset="-122"/>
                <a:sym typeface="+mn-ea"/>
              </a:rPr>
              <a:t>unmanned warehouses</a:t>
            </a:r>
            <a:r>
              <a:rPr sz="1200" kern="1200" dirty="0">
                <a:latin typeface="Arial" panose="020B0604020202020204" pitchFamily="34" charset="0"/>
                <a:ea typeface="宋体" panose="02010600030101010101" pitchFamily="2" charset="-122"/>
                <a:sym typeface="+mn-ea"/>
              </a:rPr>
              <a:t>. Many supermarkets are unmanned warehouses. After receiving delivery orders, they can automatically complete the food and beverage packaging and sorting. </a:t>
            </a:r>
            <a:r>
              <a:rPr lang="en-US" sz="1200" kern="1200" dirty="0" smtClean="0">
                <a:latin typeface="Arial" panose="020B0604020202020204" pitchFamily="34" charset="0"/>
                <a:ea typeface="宋体" panose="02010600030101010101" pitchFamily="2" charset="-122"/>
                <a:sym typeface="+mn-ea"/>
              </a:rPr>
              <a:t>include</a:t>
            </a:r>
            <a:r>
              <a:rPr sz="1200" kern="1200" dirty="0" smtClean="0">
                <a:latin typeface="Arial" panose="020B0604020202020204" pitchFamily="34" charset="0"/>
                <a:ea typeface="宋体" panose="02010600030101010101" pitchFamily="2" charset="-122"/>
                <a:sym typeface="+mn-ea"/>
              </a:rPr>
              <a:t> </a:t>
            </a:r>
            <a:r>
              <a:rPr sz="1200" kern="1200" dirty="0">
                <a:latin typeface="Arial" panose="020B0604020202020204" pitchFamily="34" charset="0"/>
                <a:ea typeface="宋体" panose="02010600030101010101" pitchFamily="2" charset="-122"/>
                <a:sym typeface="+mn-ea"/>
              </a:rPr>
              <a:t>trying unmanned cars and UAVs</a:t>
            </a:r>
            <a:r>
              <a:rPr sz="1200" kern="1200" dirty="0" smtClean="0">
                <a:latin typeface="Arial" panose="020B0604020202020204" pitchFamily="34" charset="0"/>
                <a:ea typeface="宋体" panose="02010600030101010101" pitchFamily="2" charset="-122"/>
                <a:sym typeface="+mn-ea"/>
              </a:rPr>
              <a:t>.</a:t>
            </a:r>
            <a:endParaRPr sz="1200" kern="1200" dirty="0">
              <a:latin typeface="Arial" panose="020B0604020202020204" pitchFamily="34" charset="0"/>
              <a:ea typeface="宋体" panose="02010600030101010101" pitchFamily="2" charset="-122"/>
              <a:sym typeface="+mn-ea"/>
            </a:endParaRPr>
          </a:p>
          <a:p>
            <a:pPr marL="0" lvl="0"/>
            <a:r>
              <a:rPr lang="en-US" sz="1200" kern="1200" dirty="0" smtClean="0">
                <a:latin typeface="Arial" panose="020B0604020202020204" pitchFamily="34" charset="0"/>
                <a:ea typeface="宋体" panose="02010600030101010101" pitchFamily="2" charset="-122"/>
                <a:sym typeface="+mn-ea"/>
              </a:rPr>
              <a:t>T</a:t>
            </a:r>
            <a:r>
              <a:rPr sz="1200" kern="1200" dirty="0" smtClean="0">
                <a:latin typeface="Arial" panose="020B0604020202020204" pitchFamily="34" charset="0"/>
                <a:ea typeface="宋体" panose="02010600030101010101" pitchFamily="2" charset="-122"/>
                <a:sym typeface="+mn-ea"/>
              </a:rPr>
              <a:t>o </a:t>
            </a:r>
            <a:r>
              <a:rPr sz="1200" kern="1200" dirty="0">
                <a:latin typeface="Arial" panose="020B0604020202020204" pitchFamily="34" charset="0"/>
                <a:ea typeface="宋体" panose="02010600030101010101" pitchFamily="2" charset="-122"/>
                <a:sym typeface="+mn-ea"/>
              </a:rPr>
              <a:t>build a three-dimensional air and ground distribution network in the future. Combined with the existing </a:t>
            </a:r>
            <a:r>
              <a:rPr lang="en-US" sz="1200" kern="1200" dirty="0">
                <a:latin typeface="Arial" panose="020B0604020202020204" pitchFamily="34" charset="0"/>
                <a:ea typeface="宋体" panose="02010600030101010101" pitchFamily="2" charset="-122"/>
                <a:sym typeface="+mn-ea"/>
              </a:rPr>
              <a:t>courier</a:t>
            </a:r>
            <a:r>
              <a:rPr sz="1200" kern="1200" dirty="0" smtClean="0">
                <a:latin typeface="Arial" panose="020B0604020202020204" pitchFamily="34" charset="0"/>
                <a:ea typeface="宋体" panose="02010600030101010101" pitchFamily="2" charset="-122"/>
                <a:sym typeface="+mn-ea"/>
              </a:rPr>
              <a:t>, </a:t>
            </a:r>
            <a:r>
              <a:rPr sz="1200" kern="1200" dirty="0">
                <a:latin typeface="Arial" panose="020B0604020202020204" pitchFamily="34" charset="0"/>
                <a:ea typeface="宋体" panose="02010600030101010101" pitchFamily="2" charset="-122"/>
                <a:sym typeface="+mn-ea"/>
              </a:rPr>
              <a:t>an efficient man-machine collaborative distribution network is formed. This can meet the future </a:t>
            </a:r>
            <a:r>
              <a:rPr sz="1200" kern="1200" dirty="0" smtClean="0">
                <a:latin typeface="Arial" panose="020B0604020202020204" pitchFamily="34" charset="0"/>
                <a:ea typeface="宋体" panose="02010600030101010101" pitchFamily="2" charset="-122"/>
                <a:sym typeface="+mn-ea"/>
              </a:rPr>
              <a:t>number </a:t>
            </a:r>
            <a:r>
              <a:rPr sz="1200" kern="1200" dirty="0">
                <a:latin typeface="Arial" panose="020B0604020202020204" pitchFamily="34" charset="0"/>
                <a:ea typeface="宋体" panose="02010600030101010101" pitchFamily="2" charset="-122"/>
                <a:sym typeface="+mn-ea"/>
              </a:rPr>
              <a:t>of takeout.</a:t>
            </a:r>
            <a:endParaRPr sz="1200" kern="1200" dirty="0">
              <a:latin typeface="Arial" panose="020B0604020202020204" pitchFamily="34" charset="0"/>
              <a:ea typeface="宋体" panose="02010600030101010101" pitchFamily="2" charset="-122"/>
              <a:sym typeface="+mn-ea"/>
            </a:endParaRPr>
          </a:p>
          <a:p>
            <a:pPr marL="0" lvl="0"/>
            <a:r>
              <a:rPr sz="1200" kern="1200" dirty="0">
                <a:latin typeface="Arial" panose="020B0604020202020204" pitchFamily="34" charset="0"/>
                <a:ea typeface="宋体" panose="02010600030101010101" pitchFamily="2" charset="-122"/>
                <a:sym typeface="+mn-ea"/>
              </a:rPr>
              <a:t>At present, there are nearly </a:t>
            </a:r>
            <a:r>
              <a:rPr sz="1200" kern="1200" dirty="0">
                <a:solidFill>
                  <a:srgbClr val="FF0000"/>
                </a:solidFill>
                <a:latin typeface="Arial" panose="020B0604020202020204" pitchFamily="34" charset="0"/>
                <a:ea typeface="宋体" panose="02010600030101010101" pitchFamily="2" charset="-122"/>
                <a:sym typeface="+mn-ea"/>
              </a:rPr>
              <a:t>800000</a:t>
            </a:r>
            <a:r>
              <a:rPr sz="1200" kern="1200" dirty="0">
                <a:latin typeface="Arial" panose="020B0604020202020204" pitchFamily="34" charset="0"/>
                <a:ea typeface="宋体" panose="02010600030101010101" pitchFamily="2" charset="-122"/>
                <a:sym typeface="+mn-ea"/>
              </a:rPr>
              <a:t> </a:t>
            </a:r>
            <a:r>
              <a:rPr lang="en-US" sz="1200" kern="1200" dirty="0" smtClean="0">
                <a:latin typeface="Arial" panose="020B0604020202020204" pitchFamily="34" charset="0"/>
                <a:ea typeface="宋体" panose="02010600030101010101" pitchFamily="2" charset="-122"/>
                <a:sym typeface="+mn-ea"/>
              </a:rPr>
              <a:t>couriers</a:t>
            </a:r>
            <a:r>
              <a:rPr sz="1200" kern="1200" dirty="0" smtClean="0">
                <a:latin typeface="Arial" panose="020B0604020202020204" pitchFamily="34" charset="0"/>
                <a:ea typeface="宋体" panose="02010600030101010101" pitchFamily="2" charset="-122"/>
                <a:sym typeface="+mn-ea"/>
              </a:rPr>
              <a:t> </a:t>
            </a:r>
            <a:r>
              <a:rPr sz="1200" kern="1200" dirty="0">
                <a:latin typeface="Arial" panose="020B0604020202020204" pitchFamily="34" charset="0"/>
                <a:ea typeface="宋体" panose="02010600030101010101" pitchFamily="2" charset="-122"/>
                <a:sym typeface="+mn-ea"/>
              </a:rPr>
              <a:t>on the road every day. If it is doubled in the future, it will be difficult for </a:t>
            </a:r>
            <a:r>
              <a:rPr lang="en-US" sz="1200" kern="1200" dirty="0" smtClean="0">
                <a:latin typeface="Arial" panose="020B0604020202020204" pitchFamily="34" charset="0"/>
                <a:ea typeface="宋体" panose="02010600030101010101" pitchFamily="2" charset="-122"/>
                <a:sym typeface="+mn-ea"/>
              </a:rPr>
              <a:t>couriers</a:t>
            </a:r>
            <a:r>
              <a:rPr sz="1200" kern="1200" dirty="0" smtClean="0">
                <a:latin typeface="Arial" panose="020B0604020202020204" pitchFamily="34" charset="0"/>
                <a:ea typeface="宋体" panose="02010600030101010101" pitchFamily="2" charset="-122"/>
                <a:sym typeface="+mn-ea"/>
              </a:rPr>
              <a:t> </a:t>
            </a:r>
            <a:r>
              <a:rPr sz="1200" kern="1200" dirty="0">
                <a:latin typeface="Arial" panose="020B0604020202020204" pitchFamily="34" charset="0"/>
                <a:ea typeface="宋体" panose="02010600030101010101" pitchFamily="2" charset="-122"/>
                <a:sym typeface="+mn-ea"/>
              </a:rPr>
              <a:t>to carry so many </a:t>
            </a:r>
            <a:r>
              <a:rPr sz="1200" kern="1200" dirty="0" smtClean="0">
                <a:latin typeface="Arial" panose="020B0604020202020204" pitchFamily="34" charset="0"/>
                <a:ea typeface="宋体" panose="02010600030101010101" pitchFamily="2" charset="-122"/>
                <a:sym typeface="+mn-ea"/>
              </a:rPr>
              <a:t>orders</a:t>
            </a:r>
            <a:r>
              <a:rPr lang="en-US" sz="1200" kern="1200" dirty="0" smtClean="0">
                <a:latin typeface="Arial" panose="020B0604020202020204" pitchFamily="34" charset="0"/>
                <a:ea typeface="宋体" panose="02010600030101010101" pitchFamily="2" charset="-122"/>
                <a:sym typeface="+mn-ea"/>
              </a:rPr>
              <a:t>.</a:t>
            </a:r>
            <a:endParaRPr sz="1200" kern="1200" dirty="0">
              <a:latin typeface="Arial" panose="020B0604020202020204" pitchFamily="34" charset="0"/>
              <a:ea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2773680" y="3571240"/>
            <a:ext cx="3596640" cy="2395855"/>
          </a:xfrm>
          <a:prstGeom prst="rect">
            <a:avLst/>
          </a:prstGeom>
        </p:spPr>
      </p:pic>
      <p:sp>
        <p:nvSpPr>
          <p:cNvPr id="6" name="圆角矩形标注 5"/>
          <p:cNvSpPr/>
          <p:nvPr/>
        </p:nvSpPr>
        <p:spPr>
          <a:xfrm>
            <a:off x="381635" y="4691380"/>
            <a:ext cx="2183765" cy="611505"/>
          </a:xfrm>
          <a:prstGeom prst="wedgeRoundRectCallout">
            <a:avLst>
              <a:gd name="adj1" fmla="val 77595"/>
              <a:gd name="adj2" fmla="val 82710"/>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GB" altLang="en-US" sz="1000" b="0" i="0" u="none" strike="noStrike" cap="none" normalizeH="0" baseline="0" smtClean="0">
                <a:ln>
                  <a:noFill/>
                </a:ln>
                <a:solidFill>
                  <a:schemeClr val="tx1"/>
                </a:solidFill>
                <a:effectLst/>
                <a:latin typeface="Arial" panose="020B0604020202020204" pitchFamily="34" charset="0"/>
              </a:rPr>
              <a:t>High density area of ground automatic driving equipment</a:t>
            </a: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5" name="圆角矩形标注 4"/>
          <p:cNvSpPr/>
          <p:nvPr/>
        </p:nvSpPr>
        <p:spPr>
          <a:xfrm>
            <a:off x="589915" y="3418205"/>
            <a:ext cx="2183765" cy="611505"/>
          </a:xfrm>
          <a:prstGeom prst="wedgeRoundRectCallout">
            <a:avLst>
              <a:gd name="adj1" fmla="val 98095"/>
              <a:gd name="adj2" fmla="val 59345"/>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GB" altLang="en-US" sz="1000" b="0" i="0" u="none" strike="noStrike" cap="none" normalizeH="0" baseline="0" smtClean="0">
                <a:ln>
                  <a:noFill/>
                </a:ln>
                <a:solidFill>
                  <a:schemeClr val="tx1"/>
                </a:solidFill>
                <a:effectLst/>
                <a:latin typeface="Arial" panose="020B0604020202020204" pitchFamily="34" charset="0"/>
              </a:rPr>
              <a:t>High density area of autopilot equipment</a:t>
            </a: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7" name="圆角矩形标注 6"/>
          <p:cNvSpPr/>
          <p:nvPr/>
        </p:nvSpPr>
        <p:spPr>
          <a:xfrm>
            <a:off x="6530340" y="3123565"/>
            <a:ext cx="2183765" cy="611505"/>
          </a:xfrm>
          <a:prstGeom prst="wedgeRoundRectCallout">
            <a:avLst>
              <a:gd name="adj1" fmla="val -87714"/>
              <a:gd name="adj2" fmla="val 71806"/>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GB" altLang="en-US" sz="1000" b="0" i="0" u="none" strike="noStrike" cap="none" normalizeH="0" baseline="0" smtClean="0">
                <a:ln>
                  <a:noFill/>
                </a:ln>
                <a:solidFill>
                  <a:schemeClr val="tx1"/>
                </a:solidFill>
                <a:effectLst/>
                <a:latin typeface="Arial" panose="020B0604020202020204" pitchFamily="34" charset="0"/>
              </a:rPr>
              <a:t>High density concentration of containers and packages</a:t>
            </a: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8" name="圆角矩形标注 7"/>
          <p:cNvSpPr/>
          <p:nvPr/>
        </p:nvSpPr>
        <p:spPr>
          <a:xfrm>
            <a:off x="6855460" y="4691380"/>
            <a:ext cx="2183765" cy="611505"/>
          </a:xfrm>
          <a:prstGeom prst="wedgeRoundRectCallout">
            <a:avLst>
              <a:gd name="adj1" fmla="val -89022"/>
              <a:gd name="adj2" fmla="val 110747"/>
              <a:gd name="adj3" fmla="val 16667"/>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sz="1000" b="0" i="0" u="none" strike="noStrike" cap="none" normalizeH="0" baseline="0" dirty="0" smtClean="0">
                <a:ln>
                  <a:noFill/>
                </a:ln>
                <a:solidFill>
                  <a:schemeClr val="tx1"/>
                </a:solidFill>
                <a:effectLst/>
                <a:latin typeface="Arial" panose="020B0604020202020204" pitchFamily="34" charset="0"/>
              </a:rPr>
              <a:t>High density D2D, M2M </a:t>
            </a:r>
            <a:r>
              <a:rPr kumimoji="0" lang="en-US" sz="1000" b="0" i="0" u="none" strike="noStrike" cap="none" normalizeH="0" baseline="0" dirty="0" smtClean="0">
                <a:ln>
                  <a:noFill/>
                </a:ln>
                <a:solidFill>
                  <a:schemeClr val="tx1"/>
                </a:solidFill>
                <a:effectLst/>
                <a:latin typeface="Arial" panose="020B0604020202020204" pitchFamily="34" charset="0"/>
              </a:rPr>
              <a:t>communication between different</a:t>
            </a:r>
            <a:endParaRPr kumimoji="0" lang="en-US" sz="1000" b="0" i="0" u="none" strike="noStrike" cap="none" normalizeH="0" baseline="0" dirty="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lang="en-GB" altLang="en-US" dirty="0" smtClean="0">
                <a:ln>
                  <a:noFill/>
                </a:ln>
                <a:solidFill>
                  <a:schemeClr val="tx1"/>
                </a:solidFill>
                <a:effectLst/>
                <a:latin typeface="Arial" panose="020B0604020202020204" pitchFamily="34" charset="0"/>
                <a:sym typeface="+mn-ea"/>
              </a:rPr>
              <a:t>equipment</a:t>
            </a:r>
            <a:endParaRPr kumimoji="0" lang="en-GB" altLang="en-US" b="0" i="0" u="none" strike="noStrike" cap="none" normalizeH="0" baseline="0" dirty="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US" sz="1000" b="0" i="0" u="none" strike="noStrike" cap="none" normalizeH="0" baseline="0" dirty="0" smtClean="0">
                <a:ln>
                  <a:noFill/>
                </a:ln>
                <a:solidFill>
                  <a:schemeClr val="tx1"/>
                </a:solidFill>
                <a:effectLst/>
                <a:latin typeface="Arial" panose="020B0604020202020204" pitchFamily="34" charset="0"/>
              </a:rPr>
              <a:t> </a:t>
            </a:r>
            <a:endParaRPr kumimoji="0" lang="en-US" sz="1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7890" name="椭圆 1"/>
          <p:cNvSpPr/>
          <p:nvPr/>
        </p:nvSpPr>
        <p:spPr>
          <a:xfrm>
            <a:off x="2324100" y="3162300"/>
            <a:ext cx="4876800" cy="2924175"/>
          </a:xfrm>
          <a:prstGeom prst="ellipse">
            <a:avLst/>
          </a:prstGeom>
          <a:solidFill>
            <a:srgbClr val="DCE6F2">
              <a:alpha val="45000"/>
            </a:srgbClr>
          </a:solidFill>
          <a:ln w="12700" cap="flat" cmpd="sng">
            <a:solidFill>
              <a:srgbClr val="385D8A"/>
            </a:solidFill>
            <a:prstDash val="dash"/>
            <a:round/>
            <a:headEnd type="none" w="med" len="med"/>
            <a:tailEnd type="none" w="med" len="med"/>
          </a:ln>
        </p:spPr>
        <p:txBody>
          <a:bodyPr wrap="square" lIns="91440" tIns="45720" rIns="91440" bIns="45720" anchor="t"/>
          <a:lstStyle/>
          <a:p>
            <a:pPr eaLnBrk="0" hangingPunct="0">
              <a:buSzTx/>
            </a:pPr>
            <a:endParaRPr lang="en-GB" altLang="en-US">
              <a:latin typeface="Arial" panose="020B0604020202020204" pitchFamily="34" charset="0"/>
            </a:endParaRPr>
          </a:p>
        </p:txBody>
      </p:sp>
      <p:sp>
        <p:nvSpPr>
          <p:cNvPr id="37891" name="标题 1"/>
          <p:cNvSpPr>
            <a:spLocks noGrp="1"/>
          </p:cNvSpPr>
          <p:nvPr>
            <p:ph type="title"/>
          </p:nvPr>
        </p:nvSpPr>
        <p:spPr/>
        <p:txBody>
          <a:bodyPr anchor="ctr"/>
          <a:lstStyle/>
          <a:p>
            <a:r>
              <a:rPr lang="en-US" altLang="zh-CN">
                <a:ea typeface="宋体" panose="02010600030101010101" pitchFamily="2" charset="-122"/>
              </a:rPr>
              <a:t> Improving trust of specific Industry </a:t>
            </a:r>
            <a:endParaRPr lang="en-US" altLang="zh-CN">
              <a:ea typeface="宋体" panose="02010600030101010101" pitchFamily="2" charset="-122"/>
            </a:endParaRPr>
          </a:p>
        </p:txBody>
      </p:sp>
      <p:pic>
        <p:nvPicPr>
          <p:cNvPr id="37892" name="图片 3"/>
          <p:cNvPicPr>
            <a:picLocks noChangeAspect="1"/>
          </p:cNvPicPr>
          <p:nvPr>
            <p:custDataLst>
              <p:tags r:id="rId1"/>
            </p:custDataLst>
          </p:nvPr>
        </p:nvPicPr>
        <p:blipFill>
          <a:blip r:embed="rId2"/>
          <a:stretch>
            <a:fillRect/>
          </a:stretch>
        </p:blipFill>
        <p:spPr>
          <a:xfrm>
            <a:off x="6042025" y="3106738"/>
            <a:ext cx="590550" cy="1000125"/>
          </a:xfrm>
          <a:prstGeom prst="rect">
            <a:avLst/>
          </a:prstGeom>
          <a:noFill/>
          <a:ln w="9525">
            <a:noFill/>
          </a:ln>
        </p:spPr>
      </p:pic>
      <p:pic>
        <p:nvPicPr>
          <p:cNvPr id="37893" name="图片 4"/>
          <p:cNvPicPr>
            <a:picLocks noChangeAspect="1"/>
          </p:cNvPicPr>
          <p:nvPr/>
        </p:nvPicPr>
        <p:blipFill>
          <a:blip r:embed="rId3"/>
          <a:stretch>
            <a:fillRect/>
          </a:stretch>
        </p:blipFill>
        <p:spPr>
          <a:xfrm>
            <a:off x="4891088" y="4106863"/>
            <a:ext cx="361950" cy="676275"/>
          </a:xfrm>
          <a:prstGeom prst="rect">
            <a:avLst/>
          </a:prstGeom>
          <a:noFill/>
          <a:ln w="9525">
            <a:noFill/>
          </a:ln>
        </p:spPr>
      </p:pic>
      <p:pic>
        <p:nvPicPr>
          <p:cNvPr id="37894" name="图片 6"/>
          <p:cNvPicPr>
            <a:picLocks noChangeAspect="1"/>
          </p:cNvPicPr>
          <p:nvPr/>
        </p:nvPicPr>
        <p:blipFill>
          <a:blip r:embed="rId4"/>
          <a:stretch>
            <a:fillRect/>
          </a:stretch>
        </p:blipFill>
        <p:spPr>
          <a:xfrm>
            <a:off x="8021638" y="4538663"/>
            <a:ext cx="498475" cy="503237"/>
          </a:xfrm>
          <a:prstGeom prst="rect">
            <a:avLst/>
          </a:prstGeom>
          <a:noFill/>
          <a:ln w="9525">
            <a:noFill/>
          </a:ln>
        </p:spPr>
      </p:pic>
      <p:pic>
        <p:nvPicPr>
          <p:cNvPr id="37895" name="图片 7"/>
          <p:cNvPicPr>
            <a:picLocks noChangeAspect="1"/>
          </p:cNvPicPr>
          <p:nvPr/>
        </p:nvPicPr>
        <p:blipFill>
          <a:blip r:embed="rId5"/>
          <a:stretch>
            <a:fillRect/>
          </a:stretch>
        </p:blipFill>
        <p:spPr>
          <a:xfrm>
            <a:off x="5838825" y="5060950"/>
            <a:ext cx="1293813" cy="835025"/>
          </a:xfrm>
          <a:prstGeom prst="rect">
            <a:avLst/>
          </a:prstGeom>
          <a:noFill/>
          <a:ln w="9525">
            <a:noFill/>
          </a:ln>
        </p:spPr>
      </p:pic>
      <p:pic>
        <p:nvPicPr>
          <p:cNvPr id="37896" name="图片 8"/>
          <p:cNvPicPr>
            <a:picLocks noChangeAspect="1"/>
          </p:cNvPicPr>
          <p:nvPr/>
        </p:nvPicPr>
        <p:blipFill>
          <a:blip r:embed="rId6"/>
          <a:stretch>
            <a:fillRect/>
          </a:stretch>
        </p:blipFill>
        <p:spPr>
          <a:xfrm>
            <a:off x="3757613" y="4421188"/>
            <a:ext cx="620712" cy="457200"/>
          </a:xfrm>
          <a:prstGeom prst="rect">
            <a:avLst/>
          </a:prstGeom>
          <a:noFill/>
          <a:ln w="9525">
            <a:noFill/>
          </a:ln>
        </p:spPr>
      </p:pic>
      <p:pic>
        <p:nvPicPr>
          <p:cNvPr id="31751" name="图片 9"/>
          <p:cNvPicPr>
            <a:picLocks noChangeAspect="1"/>
          </p:cNvPicPr>
          <p:nvPr/>
        </p:nvPicPr>
        <p:blipFill>
          <a:blip r:embed="rId7"/>
          <a:srcRect/>
          <a:stretch>
            <a:fillRect/>
          </a:stretch>
        </p:blipFill>
        <p:spPr>
          <a:xfrm>
            <a:off x="2732088" y="3019425"/>
            <a:ext cx="1025525" cy="2247900"/>
          </a:xfrm>
          <a:prstGeom prst="rect">
            <a:avLst/>
          </a:prstGeom>
          <a:blipFill>
            <a:blip r:embed="rId8"/>
            <a:tile tx="0" ty="0" sx="100000" sy="100000" flip="none" algn="tl"/>
          </a:blipFill>
          <a:ln w="9525">
            <a:noFill/>
          </a:ln>
          <a:effectLst>
            <a:softEdge rad="63500"/>
          </a:effectLst>
        </p:spPr>
      </p:pic>
      <p:sp>
        <p:nvSpPr>
          <p:cNvPr id="11" name="右箭头 10"/>
          <p:cNvSpPr/>
          <p:nvPr/>
        </p:nvSpPr>
        <p:spPr>
          <a:xfrm>
            <a:off x="3509963" y="4421188"/>
            <a:ext cx="219075" cy="257175"/>
          </a:xfrm>
          <a:prstGeom prst="rightArrow">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noProof="1" smtClean="0">
              <a:ln>
                <a:noFill/>
              </a:ln>
              <a:solidFill>
                <a:schemeClr val="tx1"/>
              </a:solidFill>
              <a:effectLst/>
              <a:latin typeface="Arial" panose="020B0604020202020204" pitchFamily="34" charset="0"/>
            </a:endParaRPr>
          </a:p>
        </p:txBody>
      </p:sp>
      <p:sp>
        <p:nvSpPr>
          <p:cNvPr id="37899" name="圆角矩形 11"/>
          <p:cNvSpPr/>
          <p:nvPr/>
        </p:nvSpPr>
        <p:spPr>
          <a:xfrm>
            <a:off x="3600450" y="4117975"/>
            <a:ext cx="1928813" cy="923925"/>
          </a:xfrm>
          <a:prstGeom prst="roundRect">
            <a:avLst>
              <a:gd name="adj" fmla="val 16667"/>
            </a:avLst>
          </a:prstGeom>
          <a:noFill/>
          <a:ln w="9525" cap="flat" cmpd="sng">
            <a:solidFill>
              <a:schemeClr val="tx1"/>
            </a:solidFill>
            <a:prstDash val="solid"/>
            <a:round/>
            <a:headEnd type="none" w="med" len="med"/>
            <a:tailEnd type="none" w="med" len="med"/>
          </a:ln>
        </p:spPr>
        <p:txBody>
          <a:bodyPr wrap="square" lIns="91440" tIns="45720" rIns="91440" bIns="45720" anchor="t"/>
          <a:lstStyle/>
          <a:p>
            <a:pPr eaLnBrk="0" hangingPunct="0">
              <a:buSzTx/>
            </a:pPr>
            <a:endParaRPr lang="en-GB" altLang="en-US">
              <a:latin typeface="Arial" panose="020B0604020202020204" pitchFamily="34" charset="0"/>
            </a:endParaRPr>
          </a:p>
        </p:txBody>
      </p:sp>
      <p:sp>
        <p:nvSpPr>
          <p:cNvPr id="37900" name="文本框 12"/>
          <p:cNvSpPr txBox="1"/>
          <p:nvPr/>
        </p:nvSpPr>
        <p:spPr>
          <a:xfrm>
            <a:off x="3709988" y="4816475"/>
            <a:ext cx="716863" cy="400110"/>
          </a:xfrm>
          <a:prstGeom prst="rect">
            <a:avLst/>
          </a:prstGeom>
          <a:noFill/>
          <a:ln w="9525">
            <a:noFill/>
          </a:ln>
        </p:spPr>
        <p:txBody>
          <a:bodyPr wrap="none" anchor="t">
            <a:spAutoFit/>
          </a:bodyPr>
          <a:lstStyle/>
          <a:p>
            <a:pPr eaLnBrk="0" hangingPunct="0"/>
            <a:r>
              <a:rPr lang="en-US" altLang="zh-CN" dirty="0" smtClean="0"/>
              <a:t>Sampling</a:t>
            </a:r>
            <a:endParaRPr lang="en-US" altLang="zh-CN" dirty="0" smtClean="0"/>
          </a:p>
          <a:p>
            <a:pPr eaLnBrk="0" hangingPunct="0"/>
            <a:r>
              <a:rPr lang="en-US" altLang="zh-CN" dirty="0" smtClean="0"/>
              <a:t> </a:t>
            </a:r>
            <a:r>
              <a:rPr lang="en-US" altLang="zh-CN" dirty="0"/>
              <a:t>system</a:t>
            </a:r>
            <a:endParaRPr lang="zh-CN" altLang="en-US" dirty="0">
              <a:latin typeface="Arial" panose="020B0604020202020204" pitchFamily="34" charset="0"/>
            </a:endParaRPr>
          </a:p>
        </p:txBody>
      </p:sp>
      <p:sp>
        <p:nvSpPr>
          <p:cNvPr id="37901" name="文本框 13"/>
          <p:cNvSpPr txBox="1"/>
          <p:nvPr/>
        </p:nvSpPr>
        <p:spPr>
          <a:xfrm>
            <a:off x="4648140" y="4805661"/>
            <a:ext cx="1122423" cy="400110"/>
          </a:xfrm>
          <a:prstGeom prst="rect">
            <a:avLst/>
          </a:prstGeom>
          <a:noFill/>
          <a:ln w="9525">
            <a:noFill/>
          </a:ln>
        </p:spPr>
        <p:txBody>
          <a:bodyPr wrap="none" anchor="t">
            <a:spAutoFit/>
          </a:bodyPr>
          <a:lstStyle/>
          <a:p>
            <a:pPr eaLnBrk="0" hangingPunct="0"/>
            <a:r>
              <a:rPr lang="en-US" altLang="zh-CN" dirty="0"/>
              <a:t>Flue </a:t>
            </a:r>
            <a:r>
              <a:rPr lang="en-US" altLang="zh-CN" dirty="0" smtClean="0"/>
              <a:t>gas</a:t>
            </a:r>
            <a:endParaRPr lang="en-US" altLang="zh-CN" dirty="0" smtClean="0"/>
          </a:p>
          <a:p>
            <a:pPr eaLnBrk="0" hangingPunct="0"/>
            <a:r>
              <a:rPr lang="en-US" altLang="zh-CN" dirty="0" smtClean="0"/>
              <a:t> </a:t>
            </a:r>
            <a:r>
              <a:rPr lang="en-US" altLang="zh-CN" dirty="0"/>
              <a:t>analysis system</a:t>
            </a:r>
            <a:endParaRPr lang="zh-CN" altLang="en-US" dirty="0">
              <a:latin typeface="Arial" panose="020B0604020202020204" pitchFamily="34" charset="0"/>
            </a:endParaRPr>
          </a:p>
        </p:txBody>
      </p:sp>
      <p:sp>
        <p:nvSpPr>
          <p:cNvPr id="15" name="右箭头 14"/>
          <p:cNvSpPr/>
          <p:nvPr/>
        </p:nvSpPr>
        <p:spPr>
          <a:xfrm>
            <a:off x="4400550" y="4467225"/>
            <a:ext cx="347663" cy="257175"/>
          </a:xfrm>
          <a:prstGeom prst="rightArrow">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noProof="1" smtClean="0">
              <a:ln>
                <a:noFill/>
              </a:ln>
              <a:solidFill>
                <a:schemeClr val="tx1"/>
              </a:solidFill>
              <a:effectLst/>
              <a:latin typeface="Arial" panose="020B0604020202020204" pitchFamily="34" charset="0"/>
            </a:endParaRPr>
          </a:p>
        </p:txBody>
      </p:sp>
      <p:sp>
        <p:nvSpPr>
          <p:cNvPr id="37903" name="文本框 15"/>
          <p:cNvSpPr txBox="1"/>
          <p:nvPr/>
        </p:nvSpPr>
        <p:spPr>
          <a:xfrm>
            <a:off x="3749062" y="3927714"/>
            <a:ext cx="982961" cy="400110"/>
          </a:xfrm>
          <a:prstGeom prst="rect">
            <a:avLst/>
          </a:prstGeom>
          <a:noFill/>
          <a:ln w="9525">
            <a:noFill/>
          </a:ln>
        </p:spPr>
        <p:txBody>
          <a:bodyPr wrap="none" anchor="t">
            <a:spAutoFit/>
          </a:bodyPr>
          <a:lstStyle/>
          <a:p>
            <a:pPr eaLnBrk="0" hangingPunct="0"/>
            <a:r>
              <a:rPr lang="en-US" altLang="zh-CN" dirty="0"/>
              <a:t>Analog </a:t>
            </a:r>
            <a:r>
              <a:rPr lang="en-US" altLang="zh-CN" dirty="0" smtClean="0"/>
              <a:t>signal</a:t>
            </a:r>
            <a:endParaRPr lang="en-US" altLang="zh-CN" dirty="0" smtClean="0"/>
          </a:p>
          <a:p>
            <a:pPr eaLnBrk="0" hangingPunct="0"/>
            <a:r>
              <a:rPr lang="en-US" altLang="zh-CN" dirty="0" smtClean="0"/>
              <a:t> </a:t>
            </a:r>
            <a:r>
              <a:rPr lang="en-US" altLang="zh-CN" dirty="0"/>
              <a:t>+ sample gas</a:t>
            </a:r>
            <a:endParaRPr lang="zh-CN" altLang="en-US" dirty="0">
              <a:latin typeface="Arial" panose="020B0604020202020204" pitchFamily="34" charset="0"/>
            </a:endParaRPr>
          </a:p>
        </p:txBody>
      </p:sp>
      <p:sp>
        <p:nvSpPr>
          <p:cNvPr id="17" name="右箭头 16"/>
          <p:cNvSpPr/>
          <p:nvPr/>
        </p:nvSpPr>
        <p:spPr>
          <a:xfrm rot="19500000">
            <a:off x="5132388" y="3678238"/>
            <a:ext cx="919163" cy="257175"/>
          </a:xfrm>
          <a:prstGeom prst="rightArrow">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noProof="1" smtClean="0">
              <a:ln>
                <a:noFill/>
              </a:ln>
              <a:solidFill>
                <a:schemeClr val="tx1"/>
              </a:solidFill>
              <a:effectLst/>
              <a:latin typeface="Arial" panose="020B0604020202020204" pitchFamily="34" charset="0"/>
            </a:endParaRPr>
          </a:p>
        </p:txBody>
      </p:sp>
      <p:sp>
        <p:nvSpPr>
          <p:cNvPr id="37905" name="文本框 17"/>
          <p:cNvSpPr txBox="1"/>
          <p:nvPr/>
        </p:nvSpPr>
        <p:spPr>
          <a:xfrm>
            <a:off x="4057558" y="3181400"/>
            <a:ext cx="1946367" cy="400110"/>
          </a:xfrm>
          <a:prstGeom prst="rect">
            <a:avLst/>
          </a:prstGeom>
          <a:noFill/>
          <a:ln w="9525">
            <a:noFill/>
          </a:ln>
        </p:spPr>
        <p:txBody>
          <a:bodyPr wrap="none" anchor="t">
            <a:spAutoFit/>
          </a:bodyPr>
          <a:lstStyle/>
          <a:p>
            <a:pPr eaLnBrk="0" hangingPunct="0"/>
            <a:r>
              <a:rPr lang="en-US" altLang="zh-CN" dirty="0"/>
              <a:t>Analysis data </a:t>
            </a:r>
            <a:endParaRPr lang="en-US" altLang="zh-CN" dirty="0" smtClean="0"/>
          </a:p>
          <a:p>
            <a:pPr eaLnBrk="0" hangingPunct="0"/>
            <a:r>
              <a:rPr lang="en-US" altLang="zh-CN" dirty="0" smtClean="0"/>
              <a:t>+ </a:t>
            </a:r>
            <a:r>
              <a:rPr lang="en-US" altLang="zh-CN" dirty="0"/>
              <a:t>equipment status parameters</a:t>
            </a:r>
            <a:endParaRPr lang="zh-CN" altLang="en-US" dirty="0">
              <a:latin typeface="Arial" panose="020B0604020202020204" pitchFamily="34" charset="0"/>
            </a:endParaRPr>
          </a:p>
        </p:txBody>
      </p:sp>
      <p:sp>
        <p:nvSpPr>
          <p:cNvPr id="37906" name="文本框 18"/>
          <p:cNvSpPr txBox="1"/>
          <p:nvPr/>
        </p:nvSpPr>
        <p:spPr>
          <a:xfrm>
            <a:off x="5566227" y="3971766"/>
            <a:ext cx="1632178" cy="246221"/>
          </a:xfrm>
          <a:prstGeom prst="rect">
            <a:avLst/>
          </a:prstGeom>
          <a:noFill/>
          <a:ln w="9525">
            <a:noFill/>
          </a:ln>
        </p:spPr>
        <p:txBody>
          <a:bodyPr wrap="none" anchor="t">
            <a:spAutoFit/>
          </a:bodyPr>
          <a:lstStyle/>
          <a:p>
            <a:r>
              <a:rPr lang="en-US" altLang="zh-CN" dirty="0" smtClean="0"/>
              <a:t>Data </a:t>
            </a:r>
            <a:r>
              <a:rPr lang="en-US" altLang="zh-CN" dirty="0"/>
              <a:t>sampling instrument</a:t>
            </a:r>
            <a:endParaRPr lang="en-US" altLang="zh-CN" dirty="0"/>
          </a:p>
        </p:txBody>
      </p:sp>
      <p:sp>
        <p:nvSpPr>
          <p:cNvPr id="20" name="右箭头 19"/>
          <p:cNvSpPr/>
          <p:nvPr/>
        </p:nvSpPr>
        <p:spPr>
          <a:xfrm rot="5400000">
            <a:off x="6019800" y="4481513"/>
            <a:ext cx="777875" cy="257175"/>
          </a:xfrm>
          <a:prstGeom prst="rightArrow">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noProof="1" smtClean="0">
              <a:ln>
                <a:noFill/>
              </a:ln>
              <a:solidFill>
                <a:schemeClr val="tx1"/>
              </a:solidFill>
              <a:effectLst/>
              <a:latin typeface="Arial" panose="020B0604020202020204" pitchFamily="34" charset="0"/>
            </a:endParaRPr>
          </a:p>
        </p:txBody>
      </p:sp>
      <p:sp>
        <p:nvSpPr>
          <p:cNvPr id="37908" name="文本框 20"/>
          <p:cNvSpPr txBox="1"/>
          <p:nvPr/>
        </p:nvSpPr>
        <p:spPr>
          <a:xfrm>
            <a:off x="4229893" y="5943442"/>
            <a:ext cx="4814138" cy="246221"/>
          </a:xfrm>
          <a:prstGeom prst="rect">
            <a:avLst/>
          </a:prstGeom>
          <a:noFill/>
          <a:ln w="9525">
            <a:noFill/>
          </a:ln>
        </p:spPr>
        <p:txBody>
          <a:bodyPr wrap="none" anchor="t">
            <a:spAutoFit/>
          </a:bodyPr>
          <a:lstStyle/>
          <a:p>
            <a:pPr eaLnBrk="0" hangingPunct="0"/>
            <a:r>
              <a:rPr lang="en-US" altLang="zh-CN" dirty="0"/>
              <a:t>Enterprise network: data analysis system optimization and equipment optimization</a:t>
            </a:r>
            <a:endParaRPr lang="zh-CN" altLang="en-US" dirty="0">
              <a:latin typeface="Arial" panose="020B0604020202020204" pitchFamily="34" charset="0"/>
            </a:endParaRPr>
          </a:p>
        </p:txBody>
      </p:sp>
      <p:sp>
        <p:nvSpPr>
          <p:cNvPr id="37909" name="闪电形 21"/>
          <p:cNvSpPr/>
          <p:nvPr/>
        </p:nvSpPr>
        <p:spPr>
          <a:xfrm rot="-1920000">
            <a:off x="6832600" y="3454400"/>
            <a:ext cx="304800" cy="838200"/>
          </a:xfrm>
          <a:prstGeom prst="lightningBolt">
            <a:avLst/>
          </a:prstGeom>
          <a:solidFill>
            <a:srgbClr val="FFFF00"/>
          </a:solidFill>
          <a:ln w="9525" cap="flat" cmpd="sng">
            <a:solidFill>
              <a:schemeClr val="tx1"/>
            </a:solidFill>
            <a:prstDash val="solid"/>
            <a:round/>
            <a:headEnd type="none" w="med" len="med"/>
            <a:tailEnd type="none" w="med" len="med"/>
          </a:ln>
        </p:spPr>
        <p:txBody>
          <a:bodyPr wrap="square" lIns="91440" tIns="45720" rIns="91440" bIns="45720" anchor="t"/>
          <a:lstStyle/>
          <a:p>
            <a:pPr eaLnBrk="0" hangingPunct="0">
              <a:buSzTx/>
            </a:pPr>
            <a:endParaRPr lang="en-GB" altLang="en-US">
              <a:latin typeface="Arial" panose="020B0604020202020204" pitchFamily="34" charset="0"/>
            </a:endParaRPr>
          </a:p>
        </p:txBody>
      </p:sp>
      <p:sp>
        <p:nvSpPr>
          <p:cNvPr id="37910" name="文本框 22"/>
          <p:cNvSpPr txBox="1"/>
          <p:nvPr/>
        </p:nvSpPr>
        <p:spPr>
          <a:xfrm>
            <a:off x="7116763" y="3684588"/>
            <a:ext cx="957313" cy="246221"/>
          </a:xfrm>
          <a:prstGeom prst="rect">
            <a:avLst/>
          </a:prstGeom>
          <a:noFill/>
          <a:ln w="9525">
            <a:noFill/>
          </a:ln>
        </p:spPr>
        <p:txBody>
          <a:bodyPr wrap="none" anchor="t">
            <a:spAutoFit/>
          </a:bodyPr>
          <a:lstStyle/>
          <a:p>
            <a:pPr eaLnBrk="0" hangingPunct="0"/>
            <a:r>
              <a:rPr lang="en-US" altLang="zh-CN" dirty="0" smtClean="0">
                <a:latin typeface="Arial" panose="020B0604020202020204" pitchFamily="34" charset="0"/>
              </a:rPr>
              <a:t>3GPP</a:t>
            </a:r>
            <a:r>
              <a:rPr lang="zh-CN" altLang="en-US" dirty="0"/>
              <a:t> </a:t>
            </a:r>
            <a:r>
              <a:rPr lang="en-US" altLang="zh-CN" dirty="0" smtClean="0"/>
              <a:t>access</a:t>
            </a:r>
            <a:endParaRPr lang="zh-CN" altLang="en-US" dirty="0">
              <a:latin typeface="Arial" panose="020B0604020202020204" pitchFamily="34" charset="0"/>
            </a:endParaRPr>
          </a:p>
        </p:txBody>
      </p:sp>
      <p:sp>
        <p:nvSpPr>
          <p:cNvPr id="24" name="云形 23"/>
          <p:cNvSpPr/>
          <p:nvPr/>
        </p:nvSpPr>
        <p:spPr>
          <a:xfrm>
            <a:off x="6634163" y="4114800"/>
            <a:ext cx="2066925" cy="352425"/>
          </a:xfrm>
          <a:prstGeom prst="cloud">
            <a:avLst/>
          </a:prstGeom>
          <a:solidFill>
            <a:schemeClr val="accent1">
              <a:lumMod val="20000"/>
              <a:lumOff val="80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noProof="1" smtClean="0">
              <a:ln w="6350">
                <a:solidFill>
                  <a:schemeClr val="tx1"/>
                </a:solidFill>
              </a:ln>
              <a:solidFill>
                <a:schemeClr val="tx1"/>
              </a:solidFill>
              <a:effectLst/>
              <a:latin typeface="Arial" panose="020B0604020202020204" pitchFamily="34" charset="0"/>
            </a:endParaRPr>
          </a:p>
        </p:txBody>
      </p:sp>
      <p:sp>
        <p:nvSpPr>
          <p:cNvPr id="37912" name="文本框 24"/>
          <p:cNvSpPr txBox="1"/>
          <p:nvPr/>
        </p:nvSpPr>
        <p:spPr>
          <a:xfrm>
            <a:off x="7212694" y="5040210"/>
            <a:ext cx="1831294" cy="553998"/>
          </a:xfrm>
          <a:prstGeom prst="rect">
            <a:avLst/>
          </a:prstGeom>
          <a:noFill/>
          <a:ln w="9525">
            <a:noFill/>
          </a:ln>
        </p:spPr>
        <p:txBody>
          <a:bodyPr wrap="square" anchor="t">
            <a:spAutoFit/>
          </a:bodyPr>
          <a:lstStyle/>
          <a:p>
            <a:pPr eaLnBrk="0" hangingPunct="0"/>
            <a:r>
              <a:rPr lang="en-US" altLang="zh-CN" dirty="0"/>
              <a:t>Monitoring center of </a:t>
            </a:r>
            <a:r>
              <a:rPr lang="en-US" altLang="zh-CN" dirty="0" smtClean="0"/>
              <a:t>environmental</a:t>
            </a:r>
            <a:endParaRPr lang="en-US" altLang="zh-CN" dirty="0" smtClean="0"/>
          </a:p>
          <a:p>
            <a:pPr eaLnBrk="0" hangingPunct="0"/>
            <a:r>
              <a:rPr lang="en-US" altLang="zh-CN" dirty="0" smtClean="0"/>
              <a:t> </a:t>
            </a:r>
            <a:r>
              <a:rPr lang="en-US" altLang="zh-CN" dirty="0"/>
              <a:t>protection department</a:t>
            </a:r>
            <a:endParaRPr lang="zh-CN" altLang="en-US" dirty="0">
              <a:latin typeface="Arial" panose="020B0604020202020204" pitchFamily="34" charset="0"/>
            </a:endParaRPr>
          </a:p>
        </p:txBody>
      </p:sp>
      <p:sp>
        <p:nvSpPr>
          <p:cNvPr id="37913" name="文本框 25"/>
          <p:cNvSpPr txBox="1"/>
          <p:nvPr/>
        </p:nvSpPr>
        <p:spPr>
          <a:xfrm>
            <a:off x="159544" y="4999038"/>
            <a:ext cx="1531938" cy="860425"/>
          </a:xfrm>
          <a:prstGeom prst="rect">
            <a:avLst/>
          </a:prstGeom>
          <a:noFill/>
          <a:ln w="9525">
            <a:noFill/>
          </a:ln>
        </p:spPr>
        <p:txBody>
          <a:bodyPr wrap="square" anchor="t">
            <a:spAutoFit/>
          </a:bodyPr>
          <a:lstStyle/>
          <a:p>
            <a:pPr marL="171450" indent="-171450" eaLnBrk="0" hangingPunct="0">
              <a:buFont typeface="Arial" panose="020B0604020202020204" pitchFamily="34" charset="0"/>
              <a:buChar char="•"/>
            </a:pPr>
            <a:r>
              <a:rPr lang="zh-CN" altLang="en-US" dirty="0">
                <a:latin typeface="Arial" panose="020B0604020202020204" pitchFamily="34" charset="0"/>
              </a:rPr>
              <a:t>Software is implanted into industrial computer to simulate and upload false data.</a:t>
            </a:r>
            <a:endParaRPr lang="zh-CN" altLang="en-US" dirty="0">
              <a:latin typeface="Arial" panose="020B0604020202020204" pitchFamily="34" charset="0"/>
            </a:endParaRPr>
          </a:p>
        </p:txBody>
      </p:sp>
      <p:pic>
        <p:nvPicPr>
          <p:cNvPr id="37914" name="图片 26" descr="无标题"/>
          <p:cNvPicPr>
            <a:picLocks noChangeAspect="1"/>
          </p:cNvPicPr>
          <p:nvPr>
            <p:custDataLst>
              <p:tags r:id="rId9"/>
            </p:custDataLst>
          </p:nvPr>
        </p:nvPicPr>
        <p:blipFill>
          <a:blip r:embed="rId10"/>
          <a:stretch>
            <a:fillRect/>
          </a:stretch>
        </p:blipFill>
        <p:spPr>
          <a:xfrm>
            <a:off x="1662113" y="4656138"/>
            <a:ext cx="1517650" cy="565150"/>
          </a:xfrm>
          <a:prstGeom prst="rect">
            <a:avLst/>
          </a:prstGeom>
          <a:noFill/>
          <a:ln w="9525">
            <a:noFill/>
          </a:ln>
        </p:spPr>
      </p:pic>
      <p:pic>
        <p:nvPicPr>
          <p:cNvPr id="37915" name="图片 27" descr="无标题"/>
          <p:cNvPicPr>
            <a:picLocks noChangeAspect="1"/>
          </p:cNvPicPr>
          <p:nvPr/>
        </p:nvPicPr>
        <p:blipFill>
          <a:blip r:embed="rId11"/>
          <a:stretch>
            <a:fillRect/>
          </a:stretch>
        </p:blipFill>
        <p:spPr>
          <a:xfrm>
            <a:off x="1662113" y="5360988"/>
            <a:ext cx="1349375" cy="673100"/>
          </a:xfrm>
          <a:prstGeom prst="rect">
            <a:avLst/>
          </a:prstGeom>
          <a:noFill/>
          <a:ln w="9525">
            <a:noFill/>
          </a:ln>
        </p:spPr>
      </p:pic>
      <p:sp>
        <p:nvSpPr>
          <p:cNvPr id="29" name="文本框 28"/>
          <p:cNvSpPr txBox="1"/>
          <p:nvPr/>
        </p:nvSpPr>
        <p:spPr>
          <a:xfrm>
            <a:off x="255587" y="1066492"/>
            <a:ext cx="7948613" cy="1308050"/>
          </a:xfrm>
          <a:prstGeom prst="rect">
            <a:avLst/>
          </a:prstGeom>
          <a:noFill/>
        </p:spPr>
        <p:txBody>
          <a:bodyPr wrap="square" rtlCol="0" anchor="t">
            <a:spAutoFit/>
          </a:bodyPr>
          <a:lstStyle/>
          <a:p>
            <a:pPr marL="342900" indent="-342900" algn="just" eaLnBrk="0" hangingPunct="0">
              <a:spcBef>
                <a:spcPts val="600"/>
              </a:spcBef>
              <a:spcAft>
                <a:spcPts val="600"/>
              </a:spcAft>
              <a:buClrTx/>
              <a:buSzTx/>
              <a:buBlip>
                <a:blip r:embed="rId12"/>
              </a:buBlip>
            </a:pPr>
            <a:r>
              <a:rPr sz="1400" noProof="1" smtClean="0">
                <a:sym typeface="+mn-ea"/>
              </a:rPr>
              <a:t>Blowdown </a:t>
            </a:r>
            <a:r>
              <a:rPr sz="1400" noProof="1">
                <a:sym typeface="+mn-ea"/>
              </a:rPr>
              <a:t>detection. </a:t>
            </a:r>
            <a:r>
              <a:rPr sz="1400" noProof="1">
                <a:solidFill>
                  <a:srgbClr val="FF0000"/>
                </a:solidFill>
                <a:sym typeface="+mn-ea"/>
              </a:rPr>
              <a:t>To prevent the third party and the enterprise to make fraud together</a:t>
            </a:r>
            <a:r>
              <a:rPr sz="1400" noProof="1">
                <a:solidFill>
                  <a:srgbClr val="FF0000"/>
                </a:solidFill>
                <a:sym typeface="+mn-ea"/>
              </a:rPr>
              <a:t>. </a:t>
            </a:r>
            <a:r>
              <a:rPr lang="en-US" sz="1400" noProof="1" smtClean="0">
                <a:sym typeface="+mn-ea"/>
              </a:rPr>
              <a:t>The </a:t>
            </a:r>
            <a:r>
              <a:rPr sz="1400" noProof="1" smtClean="0">
                <a:sym typeface="+mn-ea"/>
              </a:rPr>
              <a:t>sewage </a:t>
            </a:r>
            <a:r>
              <a:rPr sz="1400" noProof="1">
                <a:sym typeface="+mn-ea"/>
              </a:rPr>
              <a:t>monitoring equipment needs to be connected to the private network of </a:t>
            </a:r>
            <a:r>
              <a:rPr sz="1400" noProof="1">
                <a:sym typeface="+mn-ea"/>
              </a:rPr>
              <a:t>the </a:t>
            </a:r>
            <a:r>
              <a:rPr sz="1400" noProof="1" smtClean="0">
                <a:sym typeface="+mn-ea"/>
              </a:rPr>
              <a:t>enterprise</a:t>
            </a:r>
            <a:r>
              <a:rPr lang="en-US" sz="1400" noProof="1" smtClean="0">
                <a:sym typeface="+mn-ea"/>
              </a:rPr>
              <a:t>. </a:t>
            </a:r>
            <a:r>
              <a:rPr sz="1400" noProof="1" smtClean="0">
                <a:sym typeface="+mn-ea"/>
              </a:rPr>
              <a:t>On </a:t>
            </a:r>
            <a:r>
              <a:rPr sz="1400" noProof="1">
                <a:sym typeface="+mn-ea"/>
              </a:rPr>
              <a:t>the other hand, through 5g network, the platform is directly linked to the regulator for data sampling, equipment status monitoring, real-time emission monitoring, etc.</a:t>
            </a:r>
            <a:endParaRPr sz="1400" noProof="1">
              <a:sym typeface="+mn-ea"/>
            </a:endParaRPr>
          </a:p>
          <a:p>
            <a:pPr marR="0" defTabSz="914400" eaLnBrk="0" hangingPunct="0">
              <a:buClrTx/>
              <a:buSzTx/>
              <a:buFontTx/>
            </a:pPr>
            <a:endParaRPr kumimoji="0" sz="800" kern="1200" cap="none" spc="0" normalizeH="0" baseline="0" noProof="1">
              <a:ea typeface="宋体" panose="02010600030101010101" pitchFamily="2" charset="-122"/>
              <a:cs typeface="+mn-cs"/>
              <a:sym typeface="+mn-ea"/>
            </a:endParaRPr>
          </a:p>
          <a:p>
            <a:pPr marR="0" defTabSz="914400" eaLnBrk="0" hangingPunct="0">
              <a:buClrTx/>
              <a:buSzTx/>
              <a:buFontTx/>
            </a:pPr>
            <a:endParaRPr kumimoji="0" sz="800" kern="1200" cap="none" spc="0" normalizeH="0" baseline="0" noProof="1">
              <a:ea typeface="宋体" panose="02010600030101010101" pitchFamily="2" charset="-122"/>
              <a:cs typeface="+mn-cs"/>
              <a:sym typeface="+mn-ea"/>
            </a:endParaRPr>
          </a:p>
        </p:txBody>
      </p:sp>
      <p:sp>
        <p:nvSpPr>
          <p:cNvPr id="37917" name="文本框 3"/>
          <p:cNvSpPr txBox="1"/>
          <p:nvPr/>
        </p:nvSpPr>
        <p:spPr>
          <a:xfrm>
            <a:off x="6408116" y="2971284"/>
            <a:ext cx="1561646" cy="246221"/>
          </a:xfrm>
          <a:prstGeom prst="rect">
            <a:avLst/>
          </a:prstGeom>
          <a:noFill/>
          <a:ln w="9525">
            <a:noFill/>
          </a:ln>
        </p:spPr>
        <p:txBody>
          <a:bodyPr wrap="none" anchor="t">
            <a:spAutoFit/>
          </a:bodyPr>
          <a:lstStyle/>
          <a:p>
            <a:r>
              <a:rPr lang="en-US" altLang="zh-CN" dirty="0"/>
              <a:t>Water quality monitoring</a:t>
            </a:r>
            <a:endParaRPr lang="zh-CN" altLang="en-US" dirty="0">
              <a:latin typeface="Arial" panose="020B0604020202020204" pitchFamily="34" charset="0"/>
            </a:endParaRPr>
          </a:p>
        </p:txBody>
      </p:sp>
      <p:sp>
        <p:nvSpPr>
          <p:cNvPr id="37918" name="云形 4"/>
          <p:cNvSpPr/>
          <p:nvPr/>
        </p:nvSpPr>
        <p:spPr>
          <a:xfrm>
            <a:off x="6991350" y="2619375"/>
            <a:ext cx="1219200" cy="400050"/>
          </a:xfrm>
          <a:custGeom>
            <a:avLst/>
            <a:gdLst/>
            <a:ahLst/>
            <a:cxnLst>
              <a:cxn ang="0">
                <a:pos x="1218184" y="200025"/>
              </a:cxn>
              <a:cxn ang="5400000">
                <a:pos x="609600" y="399624"/>
              </a:cxn>
              <a:cxn ang="10800000">
                <a:pos x="3781" y="200025"/>
              </a:cxn>
              <a:cxn ang="16200000">
                <a:pos x="609600" y="22873"/>
              </a:cxn>
            </a:cxnLst>
            <a:rect l="0" t="0" r="0" b="0"/>
            <a:pathLst>
              <a:path w="43200" h="43200">
                <a:moveTo>
                  <a:pt x="3900" y="14370"/>
                </a:moveTo>
                <a:cubicBezTo>
                  <a:pt x="3859" y="13965"/>
                  <a:pt x="3838" y="13551"/>
                  <a:pt x="3838" y="13131"/>
                </a:cubicBezTo>
                <a:cubicBezTo>
                  <a:pt x="3838" y="8056"/>
                  <a:pt x="6861" y="3941"/>
                  <a:pt x="10591" y="3941"/>
                </a:cubicBezTo>
                <a:cubicBezTo>
                  <a:pt x="11837" y="3941"/>
                  <a:pt x="13004" y="4400"/>
                  <a:pt x="14006" y="5201"/>
                </a:cubicBezTo>
                <a:cubicBezTo>
                  <a:pt x="14902" y="2905"/>
                  <a:pt x="16675" y="1343"/>
                  <a:pt x="18716" y="1343"/>
                </a:cubicBezTo>
                <a:cubicBezTo>
                  <a:pt x="20174" y="1343"/>
                  <a:pt x="21494" y="2140"/>
                  <a:pt x="22457" y="3431"/>
                </a:cubicBezTo>
                <a:cubicBezTo>
                  <a:pt x="23173" y="1479"/>
                  <a:pt x="24653" y="140"/>
                  <a:pt x="26363" y="140"/>
                </a:cubicBezTo>
                <a:cubicBezTo>
                  <a:pt x="27778" y="140"/>
                  <a:pt x="29037" y="1058"/>
                  <a:pt x="29834" y="2480"/>
                </a:cubicBezTo>
                <a:cubicBezTo>
                  <a:pt x="30725" y="1054"/>
                  <a:pt x="32054" y="149"/>
                  <a:pt x="33539" y="149"/>
                </a:cubicBezTo>
                <a:cubicBezTo>
                  <a:pt x="35927" y="149"/>
                  <a:pt x="37913" y="2490"/>
                  <a:pt x="38319" y="5572"/>
                </a:cubicBezTo>
                <a:cubicBezTo>
                  <a:pt x="40586" y="6412"/>
                  <a:pt x="42251" y="9236"/>
                  <a:pt x="42251" y="12590"/>
                </a:cubicBezTo>
                <a:cubicBezTo>
                  <a:pt x="42251" y="13609"/>
                  <a:pt x="42097" y="14578"/>
                  <a:pt x="41820" y="15458"/>
                </a:cubicBezTo>
                <a:cubicBezTo>
                  <a:pt x="42699" y="17013"/>
                  <a:pt x="43222" y="18960"/>
                  <a:pt x="43222" y="21074"/>
                </a:cubicBezTo>
                <a:cubicBezTo>
                  <a:pt x="43222" y="25723"/>
                  <a:pt x="40694" y="29568"/>
                  <a:pt x="37409" y="30202"/>
                </a:cubicBezTo>
                <a:cubicBezTo>
                  <a:pt x="37384" y="34518"/>
                  <a:pt x="34803" y="38006"/>
                  <a:pt x="31624" y="38006"/>
                </a:cubicBezTo>
                <a:cubicBezTo>
                  <a:pt x="30499" y="38006"/>
                  <a:pt x="29448" y="37569"/>
                  <a:pt x="28560" y="36813"/>
                </a:cubicBezTo>
                <a:cubicBezTo>
                  <a:pt x="27721" y="40603"/>
                  <a:pt x="25145" y="43358"/>
                  <a:pt x="22098" y="43358"/>
                </a:cubicBezTo>
                <a:cubicBezTo>
                  <a:pt x="19758" y="43358"/>
                  <a:pt x="17696" y="41733"/>
                  <a:pt x="16484" y="39265"/>
                </a:cubicBezTo>
                <a:cubicBezTo>
                  <a:pt x="15323" y="40222"/>
                  <a:pt x="13962" y="40772"/>
                  <a:pt x="12507" y="40772"/>
                </a:cubicBezTo>
                <a:cubicBezTo>
                  <a:pt x="9641" y="40772"/>
                  <a:pt x="7140" y="38639"/>
                  <a:pt x="5808" y="35473"/>
                </a:cubicBezTo>
                <a:cubicBezTo>
                  <a:pt x="5642" y="35499"/>
                  <a:pt x="5472" y="35513"/>
                  <a:pt x="5300" y="35513"/>
                </a:cubicBezTo>
                <a:cubicBezTo>
                  <a:pt x="2892" y="35513"/>
                  <a:pt x="940" y="32863"/>
                  <a:pt x="940" y="29595"/>
                </a:cubicBezTo>
                <a:cubicBezTo>
                  <a:pt x="940" y="28031"/>
                  <a:pt x="1387" y="26609"/>
                  <a:pt x="2117" y="25551"/>
                </a:cubicBezTo>
                <a:cubicBezTo>
                  <a:pt x="831" y="24519"/>
                  <a:pt x="-32" y="22608"/>
                  <a:pt x="-32" y="20421"/>
                </a:cubicBezTo>
                <a:cubicBezTo>
                  <a:pt x="-32" y="17344"/>
                  <a:pt x="1677" y="14813"/>
                  <a:pt x="3866" y="14507"/>
                </a:cubicBezTo>
                <a:close/>
              </a:path>
              <a:path w="43200" h="43200" fill="none">
                <a:moveTo>
                  <a:pt x="4693" y="26177"/>
                </a:moveTo>
                <a:cubicBezTo>
                  <a:pt x="4582" y="26189"/>
                  <a:pt x="4470" y="26195"/>
                  <a:pt x="4356" y="26195"/>
                </a:cubicBezTo>
                <a:cubicBezTo>
                  <a:pt x="3555" y="26195"/>
                  <a:pt x="2804" y="25898"/>
                  <a:pt x="2160" y="25381"/>
                </a:cubicBezTo>
                <a:moveTo>
                  <a:pt x="6928" y="34899"/>
                </a:moveTo>
                <a:cubicBezTo>
                  <a:pt x="6579" y="35090"/>
                  <a:pt x="6207" y="35220"/>
                  <a:pt x="5821" y="35281"/>
                </a:cubicBezTo>
                <a:moveTo>
                  <a:pt x="16478" y="39090"/>
                </a:moveTo>
                <a:cubicBezTo>
                  <a:pt x="16211" y="38549"/>
                  <a:pt x="15986" y="37967"/>
                  <a:pt x="15809" y="37354"/>
                </a:cubicBezTo>
                <a:moveTo>
                  <a:pt x="28827" y="34751"/>
                </a:moveTo>
                <a:cubicBezTo>
                  <a:pt x="28787" y="35413"/>
                  <a:pt x="28697" y="36052"/>
                  <a:pt x="28562" y="36663"/>
                </a:cubicBezTo>
                <a:moveTo>
                  <a:pt x="34129" y="22954"/>
                </a:moveTo>
                <a:cubicBezTo>
                  <a:pt x="36055" y="24231"/>
                  <a:pt x="37381" y="26919"/>
                  <a:pt x="37381" y="30027"/>
                </a:cubicBezTo>
                <a:cubicBezTo>
                  <a:pt x="37381" y="30048"/>
                  <a:pt x="37381" y="30069"/>
                  <a:pt x="37381" y="30090"/>
                </a:cubicBezTo>
                <a:moveTo>
                  <a:pt x="41798" y="15354"/>
                </a:moveTo>
                <a:cubicBezTo>
                  <a:pt x="41472" y="16395"/>
                  <a:pt x="40973" y="17308"/>
                  <a:pt x="40351" y="18030"/>
                </a:cubicBezTo>
                <a:moveTo>
                  <a:pt x="38324" y="5426"/>
                </a:moveTo>
                <a:cubicBezTo>
                  <a:pt x="38375" y="5804"/>
                  <a:pt x="38401" y="6196"/>
                  <a:pt x="38401" y="6595"/>
                </a:cubicBezTo>
                <a:cubicBezTo>
                  <a:pt x="38401" y="6627"/>
                  <a:pt x="38401" y="6658"/>
                  <a:pt x="38401" y="6690"/>
                </a:cubicBezTo>
                <a:moveTo>
                  <a:pt x="29078" y="3952"/>
                </a:moveTo>
                <a:cubicBezTo>
                  <a:pt x="29268" y="3364"/>
                  <a:pt x="29519" y="2823"/>
                  <a:pt x="29820" y="2341"/>
                </a:cubicBezTo>
                <a:moveTo>
                  <a:pt x="22141" y="4720"/>
                </a:moveTo>
                <a:cubicBezTo>
                  <a:pt x="22218" y="4229"/>
                  <a:pt x="22340" y="3764"/>
                  <a:pt x="22499" y="3329"/>
                </a:cubicBezTo>
                <a:moveTo>
                  <a:pt x="14000" y="5192"/>
                </a:moveTo>
                <a:cubicBezTo>
                  <a:pt x="14474" y="5569"/>
                  <a:pt x="14910" y="6023"/>
                  <a:pt x="15300" y="6540"/>
                </a:cubicBezTo>
                <a:moveTo>
                  <a:pt x="4127" y="15789"/>
                </a:moveTo>
                <a:cubicBezTo>
                  <a:pt x="4024" y="15332"/>
                  <a:pt x="3948" y="14858"/>
                  <a:pt x="3900" y="14375"/>
                </a:cubicBezTo>
              </a:path>
            </a:pathLst>
          </a:custGeom>
          <a:solidFill>
            <a:srgbClr val="DCE6F2">
              <a:alpha val="45000"/>
            </a:srgbClr>
          </a:solidFill>
          <a:ln w="12700" cap="flat" cmpd="sng">
            <a:solidFill>
              <a:srgbClr val="385D8A"/>
            </a:solidFill>
            <a:prstDash val="dash"/>
            <a:round/>
            <a:headEnd type="none" w="med" len="med"/>
            <a:tailEnd type="none" w="med" len="med"/>
          </a:ln>
        </p:spPr>
        <p:txBody>
          <a:bodyPr/>
          <a:lstStyle/>
          <a:p>
            <a:endParaRPr lang="zh-CN" altLang="en-US"/>
          </a:p>
        </p:txBody>
      </p:sp>
      <p:sp>
        <p:nvSpPr>
          <p:cNvPr id="37919" name="云形 5"/>
          <p:cNvSpPr/>
          <p:nvPr/>
        </p:nvSpPr>
        <p:spPr>
          <a:xfrm>
            <a:off x="7891463" y="2828925"/>
            <a:ext cx="1219200" cy="400050"/>
          </a:xfrm>
          <a:custGeom>
            <a:avLst/>
            <a:gdLst/>
            <a:ahLst/>
            <a:cxnLst>
              <a:cxn ang="0">
                <a:pos x="1218184" y="200025"/>
              </a:cxn>
              <a:cxn ang="5400000">
                <a:pos x="609600" y="399624"/>
              </a:cxn>
              <a:cxn ang="10800000">
                <a:pos x="3781" y="200025"/>
              </a:cxn>
              <a:cxn ang="16200000">
                <a:pos x="609600" y="22873"/>
              </a:cxn>
            </a:cxnLst>
            <a:rect l="0" t="0" r="0" b="0"/>
            <a:pathLst>
              <a:path w="43200" h="43200">
                <a:moveTo>
                  <a:pt x="3900" y="14370"/>
                </a:moveTo>
                <a:cubicBezTo>
                  <a:pt x="3859" y="13965"/>
                  <a:pt x="3838" y="13551"/>
                  <a:pt x="3838" y="13131"/>
                </a:cubicBezTo>
                <a:cubicBezTo>
                  <a:pt x="3838" y="8056"/>
                  <a:pt x="6861" y="3941"/>
                  <a:pt x="10591" y="3941"/>
                </a:cubicBezTo>
                <a:cubicBezTo>
                  <a:pt x="11837" y="3941"/>
                  <a:pt x="13004" y="4400"/>
                  <a:pt x="14006" y="5201"/>
                </a:cubicBezTo>
                <a:cubicBezTo>
                  <a:pt x="14902" y="2905"/>
                  <a:pt x="16675" y="1343"/>
                  <a:pt x="18716" y="1343"/>
                </a:cubicBezTo>
                <a:cubicBezTo>
                  <a:pt x="20174" y="1343"/>
                  <a:pt x="21494" y="2140"/>
                  <a:pt x="22457" y="3431"/>
                </a:cubicBezTo>
                <a:cubicBezTo>
                  <a:pt x="23173" y="1479"/>
                  <a:pt x="24653" y="140"/>
                  <a:pt x="26363" y="140"/>
                </a:cubicBezTo>
                <a:cubicBezTo>
                  <a:pt x="27778" y="140"/>
                  <a:pt x="29037" y="1058"/>
                  <a:pt x="29834" y="2480"/>
                </a:cubicBezTo>
                <a:cubicBezTo>
                  <a:pt x="30725" y="1054"/>
                  <a:pt x="32054" y="149"/>
                  <a:pt x="33539" y="149"/>
                </a:cubicBezTo>
                <a:cubicBezTo>
                  <a:pt x="35927" y="149"/>
                  <a:pt x="37913" y="2490"/>
                  <a:pt x="38319" y="5572"/>
                </a:cubicBezTo>
                <a:cubicBezTo>
                  <a:pt x="40586" y="6412"/>
                  <a:pt x="42251" y="9236"/>
                  <a:pt x="42251" y="12590"/>
                </a:cubicBezTo>
                <a:cubicBezTo>
                  <a:pt x="42251" y="13609"/>
                  <a:pt x="42097" y="14578"/>
                  <a:pt x="41820" y="15458"/>
                </a:cubicBezTo>
                <a:cubicBezTo>
                  <a:pt x="42699" y="17013"/>
                  <a:pt x="43222" y="18960"/>
                  <a:pt x="43222" y="21074"/>
                </a:cubicBezTo>
                <a:cubicBezTo>
                  <a:pt x="43222" y="25723"/>
                  <a:pt x="40694" y="29568"/>
                  <a:pt x="37409" y="30202"/>
                </a:cubicBezTo>
                <a:cubicBezTo>
                  <a:pt x="37384" y="34518"/>
                  <a:pt x="34803" y="38006"/>
                  <a:pt x="31624" y="38006"/>
                </a:cubicBezTo>
                <a:cubicBezTo>
                  <a:pt x="30499" y="38006"/>
                  <a:pt x="29448" y="37569"/>
                  <a:pt x="28560" y="36813"/>
                </a:cubicBezTo>
                <a:cubicBezTo>
                  <a:pt x="27721" y="40603"/>
                  <a:pt x="25145" y="43358"/>
                  <a:pt x="22098" y="43358"/>
                </a:cubicBezTo>
                <a:cubicBezTo>
                  <a:pt x="19758" y="43358"/>
                  <a:pt x="17696" y="41733"/>
                  <a:pt x="16484" y="39265"/>
                </a:cubicBezTo>
                <a:cubicBezTo>
                  <a:pt x="15323" y="40222"/>
                  <a:pt x="13962" y="40772"/>
                  <a:pt x="12507" y="40772"/>
                </a:cubicBezTo>
                <a:cubicBezTo>
                  <a:pt x="9641" y="40772"/>
                  <a:pt x="7140" y="38639"/>
                  <a:pt x="5808" y="35473"/>
                </a:cubicBezTo>
                <a:cubicBezTo>
                  <a:pt x="5642" y="35499"/>
                  <a:pt x="5472" y="35513"/>
                  <a:pt x="5300" y="35513"/>
                </a:cubicBezTo>
                <a:cubicBezTo>
                  <a:pt x="2892" y="35513"/>
                  <a:pt x="940" y="32863"/>
                  <a:pt x="940" y="29595"/>
                </a:cubicBezTo>
                <a:cubicBezTo>
                  <a:pt x="940" y="28031"/>
                  <a:pt x="1387" y="26609"/>
                  <a:pt x="2117" y="25551"/>
                </a:cubicBezTo>
                <a:cubicBezTo>
                  <a:pt x="831" y="24519"/>
                  <a:pt x="-32" y="22608"/>
                  <a:pt x="-32" y="20421"/>
                </a:cubicBezTo>
                <a:cubicBezTo>
                  <a:pt x="-32" y="17344"/>
                  <a:pt x="1677" y="14813"/>
                  <a:pt x="3866" y="14507"/>
                </a:cubicBezTo>
                <a:close/>
              </a:path>
              <a:path w="43200" h="43200" fill="none">
                <a:moveTo>
                  <a:pt x="4693" y="26177"/>
                </a:moveTo>
                <a:cubicBezTo>
                  <a:pt x="4582" y="26189"/>
                  <a:pt x="4470" y="26195"/>
                  <a:pt x="4356" y="26195"/>
                </a:cubicBezTo>
                <a:cubicBezTo>
                  <a:pt x="3555" y="26195"/>
                  <a:pt x="2804" y="25898"/>
                  <a:pt x="2160" y="25381"/>
                </a:cubicBezTo>
                <a:moveTo>
                  <a:pt x="6928" y="34899"/>
                </a:moveTo>
                <a:cubicBezTo>
                  <a:pt x="6579" y="35090"/>
                  <a:pt x="6207" y="35220"/>
                  <a:pt x="5821" y="35281"/>
                </a:cubicBezTo>
                <a:moveTo>
                  <a:pt x="16478" y="39090"/>
                </a:moveTo>
                <a:cubicBezTo>
                  <a:pt x="16211" y="38549"/>
                  <a:pt x="15986" y="37967"/>
                  <a:pt x="15809" y="37354"/>
                </a:cubicBezTo>
                <a:moveTo>
                  <a:pt x="28827" y="34751"/>
                </a:moveTo>
                <a:cubicBezTo>
                  <a:pt x="28787" y="35413"/>
                  <a:pt x="28697" y="36052"/>
                  <a:pt x="28562" y="36663"/>
                </a:cubicBezTo>
                <a:moveTo>
                  <a:pt x="34129" y="22954"/>
                </a:moveTo>
                <a:cubicBezTo>
                  <a:pt x="36055" y="24231"/>
                  <a:pt x="37381" y="26919"/>
                  <a:pt x="37381" y="30027"/>
                </a:cubicBezTo>
                <a:cubicBezTo>
                  <a:pt x="37381" y="30048"/>
                  <a:pt x="37381" y="30069"/>
                  <a:pt x="37381" y="30090"/>
                </a:cubicBezTo>
                <a:moveTo>
                  <a:pt x="41798" y="15354"/>
                </a:moveTo>
                <a:cubicBezTo>
                  <a:pt x="41472" y="16395"/>
                  <a:pt x="40973" y="17308"/>
                  <a:pt x="40351" y="18030"/>
                </a:cubicBezTo>
                <a:moveTo>
                  <a:pt x="38324" y="5426"/>
                </a:moveTo>
                <a:cubicBezTo>
                  <a:pt x="38375" y="5804"/>
                  <a:pt x="38401" y="6196"/>
                  <a:pt x="38401" y="6595"/>
                </a:cubicBezTo>
                <a:cubicBezTo>
                  <a:pt x="38401" y="6627"/>
                  <a:pt x="38401" y="6658"/>
                  <a:pt x="38401" y="6690"/>
                </a:cubicBezTo>
                <a:moveTo>
                  <a:pt x="29078" y="3952"/>
                </a:moveTo>
                <a:cubicBezTo>
                  <a:pt x="29268" y="3364"/>
                  <a:pt x="29519" y="2823"/>
                  <a:pt x="29820" y="2341"/>
                </a:cubicBezTo>
                <a:moveTo>
                  <a:pt x="22141" y="4720"/>
                </a:moveTo>
                <a:cubicBezTo>
                  <a:pt x="22218" y="4229"/>
                  <a:pt x="22340" y="3764"/>
                  <a:pt x="22499" y="3329"/>
                </a:cubicBezTo>
                <a:moveTo>
                  <a:pt x="14000" y="5192"/>
                </a:moveTo>
                <a:cubicBezTo>
                  <a:pt x="14474" y="5569"/>
                  <a:pt x="14910" y="6023"/>
                  <a:pt x="15300" y="6540"/>
                </a:cubicBezTo>
                <a:moveTo>
                  <a:pt x="4127" y="15789"/>
                </a:moveTo>
                <a:cubicBezTo>
                  <a:pt x="4024" y="15332"/>
                  <a:pt x="3948" y="14858"/>
                  <a:pt x="3900" y="14375"/>
                </a:cubicBezTo>
              </a:path>
            </a:pathLst>
          </a:custGeom>
          <a:solidFill>
            <a:srgbClr val="DCE6F2">
              <a:alpha val="45000"/>
            </a:srgbClr>
          </a:solidFill>
          <a:ln w="12700" cap="flat" cmpd="sng">
            <a:solidFill>
              <a:srgbClr val="385D8A"/>
            </a:solidFill>
            <a:prstDash val="dash"/>
            <a:round/>
            <a:headEnd type="none" w="med" len="med"/>
            <a:tailEnd type="none" w="med" len="med"/>
          </a:ln>
        </p:spPr>
        <p:txBody>
          <a:bodyPr/>
          <a:lstStyle/>
          <a:p>
            <a:endParaRPr lang="zh-CN" altLang="en-US"/>
          </a:p>
        </p:txBody>
      </p:sp>
      <p:sp>
        <p:nvSpPr>
          <p:cNvPr id="37920" name="闪电形 21"/>
          <p:cNvSpPr/>
          <p:nvPr/>
        </p:nvSpPr>
        <p:spPr>
          <a:xfrm rot="1320000">
            <a:off x="8250238" y="3255963"/>
            <a:ext cx="304800" cy="838200"/>
          </a:xfrm>
          <a:prstGeom prst="lightningBolt">
            <a:avLst/>
          </a:prstGeom>
          <a:solidFill>
            <a:srgbClr val="FFFF00"/>
          </a:solidFill>
          <a:ln w="9525" cap="flat" cmpd="sng">
            <a:solidFill>
              <a:schemeClr val="tx1"/>
            </a:solidFill>
            <a:prstDash val="solid"/>
            <a:round/>
            <a:headEnd type="none" w="med" len="med"/>
            <a:tailEnd type="none" w="med" len="med"/>
          </a:ln>
        </p:spPr>
        <p:txBody>
          <a:bodyPr wrap="square" lIns="91440" tIns="45720" rIns="91440" bIns="45720" anchor="t"/>
          <a:lstStyle/>
          <a:p>
            <a:pPr eaLnBrk="0" hangingPunct="0">
              <a:buSzTx/>
            </a:pPr>
            <a:endParaRPr lang="en-GB" altLang="en-US">
              <a:latin typeface="Arial" panose="020B0604020202020204" pitchFamily="34" charset="0"/>
            </a:endParaRPr>
          </a:p>
        </p:txBody>
      </p:sp>
      <p:sp>
        <p:nvSpPr>
          <p:cNvPr id="37921" name="闪电形 21"/>
          <p:cNvSpPr/>
          <p:nvPr/>
        </p:nvSpPr>
        <p:spPr>
          <a:xfrm rot="-240000">
            <a:off x="7770813" y="3171825"/>
            <a:ext cx="304800" cy="838200"/>
          </a:xfrm>
          <a:prstGeom prst="lightningBolt">
            <a:avLst/>
          </a:prstGeom>
          <a:solidFill>
            <a:srgbClr val="FFFF00"/>
          </a:solidFill>
          <a:ln w="9525" cap="flat" cmpd="sng">
            <a:solidFill>
              <a:schemeClr val="tx1"/>
            </a:solidFill>
            <a:prstDash val="solid"/>
            <a:round/>
            <a:headEnd type="none" w="med" len="med"/>
            <a:tailEnd type="none" w="med" len="med"/>
          </a:ln>
        </p:spPr>
        <p:txBody>
          <a:bodyPr wrap="square" lIns="91440" tIns="45720" rIns="91440" bIns="45720" anchor="t"/>
          <a:lstStyle/>
          <a:p>
            <a:pPr eaLnBrk="0" hangingPunct="0">
              <a:buSzTx/>
            </a:pPr>
            <a:endParaRPr lang="en-GB" altLang="en-US">
              <a:latin typeface="Arial" panose="020B0604020202020204" pitchFamily="34" charset="0"/>
            </a:endParaRPr>
          </a:p>
        </p:txBody>
      </p:sp>
      <p:sp>
        <p:nvSpPr>
          <p:cNvPr id="37922" name="文本框 8"/>
          <p:cNvSpPr txBox="1"/>
          <p:nvPr/>
        </p:nvSpPr>
        <p:spPr>
          <a:xfrm>
            <a:off x="3668713" y="5507643"/>
            <a:ext cx="1526380" cy="246221"/>
          </a:xfrm>
          <a:prstGeom prst="rect">
            <a:avLst/>
          </a:prstGeom>
          <a:noFill/>
          <a:ln w="9525">
            <a:noFill/>
          </a:ln>
        </p:spPr>
        <p:txBody>
          <a:bodyPr wrap="none" anchor="t">
            <a:spAutoFit/>
          </a:bodyPr>
          <a:lstStyle/>
          <a:p>
            <a:r>
              <a:rPr lang="en-US" altLang="zh-CN" dirty="0">
                <a:sym typeface="宋体" panose="02010600030101010101" pitchFamily="2" charset="-122"/>
              </a:rPr>
              <a:t>Atmospheric monitoring</a:t>
            </a:r>
            <a:endParaRPr lang="zh-CN" altLang="en-US" dirty="0">
              <a:latin typeface="Arial" panose="020B0604020202020204" pitchFamily="34" charset="0"/>
            </a:endParaRPr>
          </a:p>
        </p:txBody>
      </p:sp>
      <p:sp>
        <p:nvSpPr>
          <p:cNvPr id="37923" name="文本框 9"/>
          <p:cNvSpPr txBox="1"/>
          <p:nvPr/>
        </p:nvSpPr>
        <p:spPr>
          <a:xfrm>
            <a:off x="8038271" y="2915472"/>
            <a:ext cx="1029449" cy="246221"/>
          </a:xfrm>
          <a:prstGeom prst="rect">
            <a:avLst/>
          </a:prstGeom>
          <a:noFill/>
          <a:ln w="9525">
            <a:noFill/>
          </a:ln>
        </p:spPr>
        <p:txBody>
          <a:bodyPr wrap="none" anchor="t">
            <a:spAutoFit/>
          </a:bodyPr>
          <a:lstStyle/>
          <a:p>
            <a:r>
              <a:rPr lang="en-US" altLang="zh-CN" dirty="0">
                <a:sym typeface="宋体" panose="02010600030101010101" pitchFamily="2" charset="-122"/>
              </a:rPr>
              <a:t>Soil monitoring</a:t>
            </a:r>
            <a:endParaRPr lang="zh-CN" altLang="en-US" dirty="0">
              <a:latin typeface="Arial" panose="020B0604020202020204" pitchFamily="34" charset="0"/>
            </a:endParaRPr>
          </a:p>
        </p:txBody>
      </p:sp>
      <p:sp>
        <p:nvSpPr>
          <p:cNvPr id="2" name="文本框 1"/>
          <p:cNvSpPr txBox="1"/>
          <p:nvPr/>
        </p:nvSpPr>
        <p:spPr>
          <a:xfrm>
            <a:off x="358140" y="2110739"/>
            <a:ext cx="2104133" cy="2569934"/>
          </a:xfrm>
          <a:prstGeom prst="rect">
            <a:avLst/>
          </a:prstGeom>
          <a:noFill/>
        </p:spPr>
        <p:txBody>
          <a:bodyPr wrap="square" rtlCol="0" anchor="t">
            <a:spAutoFit/>
          </a:bodyPr>
          <a:lstStyle/>
          <a:p>
            <a:pPr marL="342900" marR="0" indent="-342900" algn="just" eaLnBrk="0" hangingPunct="0">
              <a:spcBef>
                <a:spcPts val="600"/>
              </a:spcBef>
              <a:spcAft>
                <a:spcPts val="600"/>
              </a:spcAft>
              <a:buBlip>
                <a:blip r:embed="rId12"/>
              </a:buBlip>
            </a:pPr>
            <a:r>
              <a:rPr sz="1400" dirty="0">
                <a:sym typeface="+mn-ea"/>
              </a:rPr>
              <a:t>Challenge:</a:t>
            </a:r>
            <a:endParaRPr sz="1400" dirty="0">
              <a:sym typeface="+mn-ea"/>
            </a:endParaRPr>
          </a:p>
          <a:p>
            <a:pPr marL="342900" marR="0" indent="-342900" algn="just" eaLnBrk="0" hangingPunct="0">
              <a:spcBef>
                <a:spcPts val="600"/>
              </a:spcBef>
              <a:spcAft>
                <a:spcPts val="600"/>
              </a:spcAft>
              <a:buFont typeface="Arial" panose="020B0604020202020204" pitchFamily="34" charset="0"/>
              <a:buChar char="•"/>
            </a:pPr>
            <a:r>
              <a:rPr lang="en-US" sz="1200" dirty="0" smtClean="0">
                <a:sym typeface="+mn-ea"/>
              </a:rPr>
              <a:t>Decentralized </a:t>
            </a:r>
            <a:r>
              <a:rPr lang="en-US" sz="1200" dirty="0">
                <a:sym typeface="+mn-ea"/>
              </a:rPr>
              <a:t>Identity</a:t>
            </a:r>
            <a:endParaRPr lang="en-US" sz="1200" dirty="0">
              <a:sym typeface="+mn-ea"/>
            </a:endParaRPr>
          </a:p>
          <a:p>
            <a:pPr marL="342900" marR="0" indent="-342900" algn="just" eaLnBrk="0" hangingPunct="0">
              <a:spcBef>
                <a:spcPts val="600"/>
              </a:spcBef>
              <a:spcAft>
                <a:spcPts val="600"/>
              </a:spcAft>
              <a:buFont typeface="Arial" panose="020B0604020202020204" pitchFamily="34" charset="0"/>
              <a:buChar char="•"/>
            </a:pPr>
            <a:r>
              <a:rPr lang="en-US" sz="1200" dirty="0">
                <a:sym typeface="+mn-ea"/>
              </a:rPr>
              <a:t>Identity management</a:t>
            </a:r>
            <a:endParaRPr lang="en-US" sz="1200" dirty="0">
              <a:sym typeface="+mn-ea"/>
            </a:endParaRPr>
          </a:p>
          <a:p>
            <a:pPr marL="342900" marR="0" indent="-342900" algn="just" eaLnBrk="0" hangingPunct="0">
              <a:spcBef>
                <a:spcPts val="600"/>
              </a:spcBef>
              <a:spcAft>
                <a:spcPts val="600"/>
              </a:spcAft>
              <a:buFont typeface="Arial" panose="020B0604020202020204" pitchFamily="34" charset="0"/>
              <a:buChar char="•"/>
            </a:pPr>
            <a:r>
              <a:rPr lang="en-US" sz="1200" dirty="0">
                <a:sym typeface="+mn-ea"/>
              </a:rPr>
              <a:t> access control</a:t>
            </a:r>
            <a:endParaRPr lang="en-US" sz="1200" dirty="0">
              <a:sym typeface="+mn-ea"/>
            </a:endParaRPr>
          </a:p>
          <a:p>
            <a:pPr marL="342900" marR="0" indent="-342900" algn="just" eaLnBrk="0" hangingPunct="0">
              <a:spcBef>
                <a:spcPts val="600"/>
              </a:spcBef>
              <a:spcAft>
                <a:spcPts val="600"/>
              </a:spcAft>
              <a:buFont typeface="Arial" panose="020B0604020202020204" pitchFamily="34" charset="0"/>
              <a:buChar char="•"/>
            </a:pPr>
            <a:r>
              <a:rPr lang="en-US" sz="1200" dirty="0">
                <a:sym typeface="+mn-ea"/>
              </a:rPr>
              <a:t>Data integralty</a:t>
            </a:r>
            <a:endParaRPr lang="en-US" sz="1200" dirty="0">
              <a:sym typeface="+mn-ea"/>
            </a:endParaRPr>
          </a:p>
          <a:p>
            <a:pPr marL="342900" marR="0" indent="-342900" algn="just" eaLnBrk="0" hangingPunct="0">
              <a:spcBef>
                <a:spcPts val="600"/>
              </a:spcBef>
              <a:spcAft>
                <a:spcPts val="600"/>
              </a:spcAft>
              <a:buFont typeface="Arial" panose="020B0604020202020204" pitchFamily="34" charset="0"/>
              <a:buChar char="•"/>
            </a:pPr>
            <a:r>
              <a:rPr lang="en-US" altLang="zh-CN" sz="1200" dirty="0">
                <a:sym typeface="+mn-ea"/>
              </a:rPr>
              <a:t>anti -tamper</a:t>
            </a:r>
            <a:endParaRPr lang="en-US" altLang="zh-CN" sz="1200" dirty="0">
              <a:sym typeface="+mn-ea"/>
            </a:endParaRPr>
          </a:p>
          <a:p>
            <a:pPr marL="342900" marR="0" indent="-342900" algn="just" eaLnBrk="0" hangingPunct="0">
              <a:spcBef>
                <a:spcPts val="600"/>
              </a:spcBef>
              <a:spcAft>
                <a:spcPts val="600"/>
              </a:spcAft>
              <a:buFont typeface="Arial" panose="020B0604020202020204" pitchFamily="34" charset="0"/>
              <a:buChar char="•"/>
            </a:pPr>
            <a:r>
              <a:rPr lang="en-US" altLang="zh-CN" sz="1200" dirty="0">
                <a:sym typeface="+mn-ea"/>
              </a:rPr>
              <a:t>traceability</a:t>
            </a:r>
            <a:endParaRPr lang="en-US" altLang="zh-CN" sz="1200" dirty="0">
              <a:sym typeface="+mn-ea"/>
            </a:endParaRPr>
          </a:p>
          <a:p>
            <a:pPr marR="0" defTabSz="914400" eaLnBrk="0" hangingPunct="0">
              <a:buClrTx/>
              <a:buSzTx/>
              <a:buFontTx/>
            </a:pPr>
            <a:endParaRPr lang="en-US" altLang="zh-CN" dirty="0">
              <a:ea typeface="宋体" panose="02010600030101010101" pitchFamily="2" charset="-122"/>
              <a:sym typeface="+mn-ea"/>
            </a:endParaRPr>
          </a:p>
        </p:txBody>
      </p:sp>
      <p:sp>
        <p:nvSpPr>
          <p:cNvPr id="3" name="文本框 2"/>
          <p:cNvSpPr txBox="1"/>
          <p:nvPr/>
        </p:nvSpPr>
        <p:spPr>
          <a:xfrm>
            <a:off x="110332" y="6044922"/>
            <a:ext cx="4348480" cy="400110"/>
          </a:xfrm>
          <a:prstGeom prst="rect">
            <a:avLst/>
          </a:prstGeom>
          <a:noFill/>
        </p:spPr>
        <p:txBody>
          <a:bodyPr wrap="square" rtlCol="0" anchor="t">
            <a:spAutoFit/>
          </a:bodyPr>
          <a:lstStyle/>
          <a:p>
            <a:pPr marL="171450" indent="-171450" eaLnBrk="0" hangingPunct="0">
              <a:buFont typeface="Arial" panose="020B0604020202020204" pitchFamily="34" charset="0"/>
              <a:buChar char="•"/>
            </a:pPr>
            <a:r>
              <a:rPr lang="zh-CN" altLang="en-US" dirty="0">
                <a:sym typeface="+mn-ea"/>
              </a:rPr>
              <a:t>Modification of equipment parameters or calculation formula without authorization will affect the accuracy of data</a:t>
            </a:r>
            <a:endParaRPr lang="zh-CN" altLang="en-US"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864870" y="4154170"/>
            <a:ext cx="1056640" cy="457200"/>
          </a:xfrm>
          <a:prstGeom prst="ellipse">
            <a:avLst/>
          </a:prstGeom>
          <a:noFill/>
          <a:ln w="9525" cap="flat" cmpd="sng" algn="ctr">
            <a:solidFill>
              <a:schemeClr val="bg1">
                <a:lumMod val="65000"/>
              </a:schemeClr>
            </a:solidFill>
            <a:prstDash val="solid"/>
            <a:round/>
            <a:headEnd type="none" w="med" len="med"/>
            <a:tailEnd type="none" w="med" len="med"/>
          </a:ln>
          <a:effectLst>
            <a:outerShdw blurRad="495300" dist="38100" dir="2700000" algn="tl" rotWithShape="0">
              <a:schemeClr val="bg1">
                <a:lumMod val="75000"/>
                <a:alpha val="40000"/>
              </a:schemeClr>
            </a:outerShdw>
          </a:effectLst>
          <a:scene3d>
            <a:camera prst="orthographicFront"/>
            <a:lightRig rig="threePt" dir="t"/>
          </a:scene3d>
          <a:sp3d prstMaterial="legacyWireframe"/>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noProof="1" smtClean="0">
              <a:ln>
                <a:noFill/>
              </a:ln>
              <a:solidFill>
                <a:schemeClr val="tx1"/>
              </a:solidFill>
              <a:effectLst/>
              <a:latin typeface="Arial" panose="020B0604020202020204" pitchFamily="34" charset="0"/>
            </a:endParaRPr>
          </a:p>
        </p:txBody>
      </p:sp>
      <p:sp>
        <p:nvSpPr>
          <p:cNvPr id="30" name="椭圆 29"/>
          <p:cNvSpPr/>
          <p:nvPr/>
        </p:nvSpPr>
        <p:spPr>
          <a:xfrm>
            <a:off x="864870" y="5110480"/>
            <a:ext cx="1056640" cy="457200"/>
          </a:xfrm>
          <a:prstGeom prst="ellipse">
            <a:avLst/>
          </a:prstGeom>
          <a:noFill/>
          <a:ln w="9525" cap="flat" cmpd="sng" algn="ctr">
            <a:solidFill>
              <a:schemeClr val="bg1">
                <a:lumMod val="65000"/>
              </a:schemeClr>
            </a:solidFill>
            <a:prstDash val="solid"/>
            <a:round/>
            <a:headEnd type="none" w="med" len="med"/>
            <a:tailEnd type="none" w="med" len="med"/>
          </a:ln>
          <a:effectLst>
            <a:outerShdw blurRad="495300" dist="38100" dir="2700000" algn="tl" rotWithShape="0">
              <a:schemeClr val="bg1">
                <a:lumMod val="75000"/>
                <a:alpha val="40000"/>
              </a:schemeClr>
            </a:outerShdw>
          </a:effectLst>
          <a:scene3d>
            <a:camera prst="orthographicFront"/>
            <a:lightRig rig="threePt" dir="t"/>
          </a:scene3d>
          <a:sp3d prstMaterial="legacyWireframe"/>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noProof="1" smtClean="0">
              <a:ln>
                <a:noFill/>
              </a:ln>
              <a:solidFill>
                <a:schemeClr val="tx1"/>
              </a:solidFill>
              <a:effectLst/>
              <a:latin typeface="Arial" panose="020B0604020202020204" pitchFamily="34" charset="0"/>
            </a:endParaRPr>
          </a:p>
        </p:txBody>
      </p:sp>
      <p:sp>
        <p:nvSpPr>
          <p:cNvPr id="29" name="椭圆 28"/>
          <p:cNvSpPr/>
          <p:nvPr/>
        </p:nvSpPr>
        <p:spPr>
          <a:xfrm>
            <a:off x="2713990" y="5300980"/>
            <a:ext cx="1056640" cy="457200"/>
          </a:xfrm>
          <a:prstGeom prst="ellipse">
            <a:avLst/>
          </a:prstGeom>
          <a:noFill/>
          <a:ln w="9525" cap="flat" cmpd="sng" algn="ctr">
            <a:solidFill>
              <a:schemeClr val="bg1">
                <a:lumMod val="65000"/>
              </a:schemeClr>
            </a:solidFill>
            <a:prstDash val="solid"/>
            <a:round/>
            <a:headEnd type="none" w="med" len="med"/>
            <a:tailEnd type="none" w="med" len="med"/>
          </a:ln>
          <a:effectLst>
            <a:outerShdw blurRad="495300" dist="38100" dir="2700000" algn="tl" rotWithShape="0">
              <a:schemeClr val="bg1">
                <a:lumMod val="75000"/>
                <a:alpha val="40000"/>
              </a:schemeClr>
            </a:outerShdw>
          </a:effectLst>
          <a:scene3d>
            <a:camera prst="orthographicFront"/>
            <a:lightRig rig="threePt" dir="t"/>
          </a:scene3d>
          <a:sp3d prstMaterial="legacyWireframe"/>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noProof="1" smtClean="0">
              <a:ln>
                <a:noFill/>
              </a:ln>
              <a:solidFill>
                <a:schemeClr val="tx1"/>
              </a:solidFill>
              <a:effectLst/>
              <a:latin typeface="Arial" panose="020B0604020202020204" pitchFamily="34" charset="0"/>
            </a:endParaRPr>
          </a:p>
        </p:txBody>
      </p:sp>
      <p:sp>
        <p:nvSpPr>
          <p:cNvPr id="28" name="椭圆 27"/>
          <p:cNvSpPr/>
          <p:nvPr/>
        </p:nvSpPr>
        <p:spPr>
          <a:xfrm>
            <a:off x="2586990" y="3926205"/>
            <a:ext cx="875665" cy="352425"/>
          </a:xfrm>
          <a:prstGeom prst="ellipse">
            <a:avLst/>
          </a:prstGeom>
          <a:noFill/>
          <a:ln w="9525" cap="flat" cmpd="sng" algn="ctr">
            <a:solidFill>
              <a:schemeClr val="bg1">
                <a:lumMod val="65000"/>
              </a:schemeClr>
            </a:solidFill>
            <a:prstDash val="solid"/>
            <a:round/>
            <a:headEnd type="none" w="med" len="med"/>
            <a:tailEnd type="none" w="med" len="med"/>
          </a:ln>
          <a:effectLst>
            <a:outerShdw blurRad="495300" dist="38100" dir="2700000" algn="tl" rotWithShape="0">
              <a:schemeClr val="bg1">
                <a:lumMod val="75000"/>
                <a:alpha val="40000"/>
              </a:schemeClr>
            </a:outerShdw>
          </a:effectLst>
          <a:scene3d>
            <a:camera prst="orthographicFront"/>
            <a:lightRig rig="threePt" dir="t"/>
          </a:scene3d>
          <a:sp3d prstMaterial="legacyWireframe"/>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noProof="1" smtClean="0">
              <a:ln>
                <a:noFill/>
              </a:ln>
              <a:solidFill>
                <a:schemeClr val="tx1"/>
              </a:solidFill>
              <a:effectLst/>
              <a:latin typeface="Arial" panose="020B0604020202020204" pitchFamily="34" charset="0"/>
            </a:endParaRPr>
          </a:p>
        </p:txBody>
      </p:sp>
      <p:sp>
        <p:nvSpPr>
          <p:cNvPr id="38917" name="标题 1"/>
          <p:cNvSpPr>
            <a:spLocks noGrp="1"/>
          </p:cNvSpPr>
          <p:nvPr>
            <p:ph type="title"/>
          </p:nvPr>
        </p:nvSpPr>
        <p:spPr/>
        <p:txBody>
          <a:bodyPr anchor="ctr"/>
          <a:lstStyle/>
          <a:p>
            <a:r>
              <a:rPr lang="en-US" altLang="zh-CN" dirty="0">
                <a:ea typeface="宋体" panose="02010600030101010101" pitchFamily="2" charset="-122"/>
              </a:rPr>
              <a:t>Easier to join of Industry Alliance</a:t>
            </a:r>
            <a:endParaRPr lang="en-US" altLang="zh-CN" dirty="0">
              <a:ea typeface="宋体" panose="02010600030101010101" pitchFamily="2" charset="-122"/>
            </a:endParaRPr>
          </a:p>
        </p:txBody>
      </p:sp>
      <p:sp>
        <p:nvSpPr>
          <p:cNvPr id="3" name="内容占位符 2"/>
          <p:cNvSpPr>
            <a:spLocks noGrp="1"/>
          </p:cNvSpPr>
          <p:nvPr>
            <p:ph idx="1"/>
          </p:nvPr>
        </p:nvSpPr>
        <p:spPr>
          <a:xfrm>
            <a:off x="488950" y="1322388"/>
            <a:ext cx="8388350" cy="1147763"/>
          </a:xfrm>
        </p:spPr>
        <p:txBody>
          <a:bodyPr/>
          <a:lstStyle/>
          <a:p>
            <a:pPr algn="just">
              <a:spcBef>
                <a:spcPts val="600"/>
              </a:spcBef>
              <a:spcAft>
                <a:spcPts val="600"/>
              </a:spcAft>
            </a:pPr>
            <a:r>
              <a:rPr lang="en-US" altLang="zh-CN" sz="1400" kern="1200" noProof="1">
                <a:latin typeface="Arial" panose="020B0604020202020204" pitchFamily="34" charset="0"/>
                <a:sym typeface="+mn-ea"/>
              </a:rPr>
              <a:t>Cold-chain </a:t>
            </a:r>
            <a:r>
              <a:rPr lang="en-US" altLang="zh-CN" sz="1400" kern="1200" noProof="1">
                <a:latin typeface="Arial" panose="020B0604020202020204" pitchFamily="34" charset="0"/>
                <a:sym typeface="+mn-ea"/>
              </a:rPr>
              <a:t>transportation： Cold chain logistics includes source, transportation and storage. There are multiple service providers in each link to form alliance cooperation. Operators provide network services for cold chain alliance </a:t>
            </a:r>
            <a:r>
              <a:rPr lang="zh-CN" altLang="en-US" sz="1400" kern="1200" noProof="1">
                <a:latin typeface="Arial" panose="020B0604020202020204" pitchFamily="34" charset="0"/>
                <a:sym typeface="+mn-ea"/>
              </a:rPr>
              <a:t>。</a:t>
            </a:r>
            <a:endParaRPr lang="en-US" altLang="zh-CN" sz="1400" kern="1200" noProof="1">
              <a:latin typeface="Arial" panose="020B0604020202020204" pitchFamily="34" charset="0"/>
              <a:sym typeface="+mn-ea"/>
            </a:endParaRPr>
          </a:p>
          <a:p>
            <a:pPr marR="0" algn="just">
              <a:spcBef>
                <a:spcPts val="600"/>
              </a:spcBef>
              <a:spcAft>
                <a:spcPts val="600"/>
              </a:spcAft>
            </a:pPr>
            <a:r>
              <a:rPr lang="zh-CN" altLang="en-US" sz="1400" kern="1200" noProof="1">
                <a:latin typeface="Arial" panose="020B0604020202020204" pitchFamily="34" charset="0"/>
              </a:rPr>
              <a:t>Challenge</a:t>
            </a:r>
            <a:r>
              <a:rPr lang="en-US" altLang="zh-CN" sz="1400" kern="1200" noProof="1">
                <a:latin typeface="Arial" panose="020B0604020202020204" pitchFamily="34" charset="0"/>
              </a:rPr>
              <a:t>:</a:t>
            </a:r>
            <a:endParaRPr lang="zh-CN" altLang="en-US" sz="1400" kern="1200" noProof="1">
              <a:latin typeface="Arial" panose="020B0604020202020204" pitchFamily="34" charset="0"/>
            </a:endParaRPr>
          </a:p>
          <a:p>
            <a:pPr algn="just">
              <a:spcBef>
                <a:spcPts val="600"/>
              </a:spcBef>
              <a:spcAft>
                <a:spcPts val="600"/>
              </a:spcAft>
              <a:buClrTx/>
              <a:buSzTx/>
              <a:buFont typeface="Arial" panose="020B0604020202020204" pitchFamily="34" charset="0"/>
              <a:buChar char="•"/>
            </a:pPr>
            <a:r>
              <a:rPr lang="en-US" altLang="zh-CN" sz="1100" kern="1200" noProof="1">
                <a:latin typeface="Arial" panose="020B0604020202020204" pitchFamily="34" charset="0"/>
              </a:rPr>
              <a:t>resource </a:t>
            </a:r>
            <a:r>
              <a:rPr lang="en-US" altLang="zh-CN" sz="1100" kern="1200" noProof="1">
                <a:latin typeface="Arial" panose="020B0604020202020204" pitchFamily="34" charset="0"/>
              </a:rPr>
              <a:t>sharing within the </a:t>
            </a:r>
            <a:r>
              <a:rPr lang="en-US" altLang="zh-CN" sz="1100" kern="1200" noProof="1">
                <a:latin typeface="Arial" panose="020B0604020202020204" pitchFamily="34" charset="0"/>
              </a:rPr>
              <a:t>industry </a:t>
            </a:r>
            <a:r>
              <a:rPr lang="en-US" altLang="zh-CN" sz="1100" kern="1200" noProof="1" smtClean="0">
                <a:latin typeface="Arial" panose="020B0604020202020204" pitchFamily="34" charset="0"/>
              </a:rPr>
              <a:t>alliance</a:t>
            </a:r>
            <a:endParaRPr lang="en-US" altLang="zh-CN" sz="1100" kern="1200" noProof="1">
              <a:latin typeface="Arial" panose="020B0604020202020204" pitchFamily="34" charset="0"/>
            </a:endParaRPr>
          </a:p>
          <a:p>
            <a:pPr algn="just">
              <a:spcBef>
                <a:spcPts val="600"/>
              </a:spcBef>
              <a:spcAft>
                <a:spcPts val="600"/>
              </a:spcAft>
              <a:buClrTx/>
              <a:buSzTx/>
              <a:buFont typeface="Arial" panose="020B0604020202020204" pitchFamily="34" charset="0"/>
              <a:buChar char="•"/>
            </a:pPr>
            <a:r>
              <a:rPr lang="en-US" sz="1100" kern="1200" dirty="0">
                <a:latin typeface="Arial" panose="020B0604020202020204" pitchFamily="34" charset="0"/>
                <a:sym typeface="+mn-ea"/>
              </a:rPr>
              <a:t>data exchange</a:t>
            </a:r>
            <a:endParaRPr lang="en-US" sz="1100" kern="1200" dirty="0">
              <a:latin typeface="Arial" panose="020B0604020202020204" pitchFamily="34" charset="0"/>
              <a:sym typeface="+mn-ea"/>
            </a:endParaRPr>
          </a:p>
          <a:p>
            <a:pPr algn="just">
              <a:spcBef>
                <a:spcPts val="600"/>
              </a:spcBef>
              <a:spcAft>
                <a:spcPts val="600"/>
              </a:spcAft>
              <a:buClrTx/>
              <a:buSzTx/>
              <a:buFont typeface="Arial" panose="020B0604020202020204" pitchFamily="34" charset="0"/>
              <a:buChar char="•"/>
            </a:pPr>
            <a:r>
              <a:rPr lang="en-US" altLang="zh-CN" sz="1100" kern="1200" dirty="0">
                <a:latin typeface="Arial" panose="020B0604020202020204" pitchFamily="34" charset="0"/>
                <a:sym typeface="+mn-ea"/>
              </a:rPr>
              <a:t>related KPI</a:t>
            </a:r>
            <a:endParaRPr lang="en-US" altLang="zh-CN" sz="1100" kern="1200" dirty="0">
              <a:latin typeface="Arial" panose="020B0604020202020204" pitchFamily="34" charset="0"/>
              <a:sym typeface="+mn-ea"/>
            </a:endParaRPr>
          </a:p>
          <a:p>
            <a:pPr marL="342900" marR="0" indent="-342900" algn="l" defTabSz="914400" rtl="0" eaLnBrk="0" fontAlgn="base" latinLnBrk="0" hangingPunct="0">
              <a:lnSpc>
                <a:spcPct val="100000"/>
              </a:lnSpc>
              <a:spcBef>
                <a:spcPct val="20000"/>
              </a:spcBef>
              <a:spcAft>
                <a:spcPct val="0"/>
              </a:spcAft>
              <a:buClrTx/>
              <a:buSzTx/>
              <a:buFont typeface="Wingdings" panose="05000000000000000000" charset="0"/>
              <a:buChar char="ü"/>
            </a:pPr>
            <a:endParaRPr kumimoji="0" lang="en-US" altLang="zh-CN" sz="1000" b="0" i="0" u="none" strike="noStrike" kern="1200" cap="none" spc="0" normalizeH="0" baseline="0" noProof="1">
              <a:solidFill>
                <a:schemeClr val="tx1"/>
              </a:solidFill>
              <a:latin typeface="Arial" panose="020B0604020202020204" pitchFamily="34" charset="0"/>
              <a:ea typeface="+mn-ea"/>
              <a:cs typeface="+mn-cs"/>
            </a:endParaRPr>
          </a:p>
        </p:txBody>
      </p:sp>
      <p:pic>
        <p:nvPicPr>
          <p:cNvPr id="38919" name="图片 3"/>
          <p:cNvPicPr>
            <a:picLocks noChangeAspect="1"/>
          </p:cNvPicPr>
          <p:nvPr/>
        </p:nvPicPr>
        <p:blipFill>
          <a:blip r:embed="rId1"/>
          <a:stretch>
            <a:fillRect/>
          </a:stretch>
        </p:blipFill>
        <p:spPr>
          <a:xfrm>
            <a:off x="1463675" y="4079240"/>
            <a:ext cx="265113" cy="200025"/>
          </a:xfrm>
          <a:prstGeom prst="rect">
            <a:avLst/>
          </a:prstGeom>
          <a:noFill/>
          <a:ln w="9525">
            <a:noFill/>
          </a:ln>
        </p:spPr>
      </p:pic>
      <p:pic>
        <p:nvPicPr>
          <p:cNvPr id="38920" name="图片 5"/>
          <p:cNvPicPr>
            <a:picLocks noChangeAspect="1"/>
          </p:cNvPicPr>
          <p:nvPr/>
        </p:nvPicPr>
        <p:blipFill>
          <a:blip r:embed="rId1"/>
          <a:stretch>
            <a:fillRect/>
          </a:stretch>
        </p:blipFill>
        <p:spPr>
          <a:xfrm>
            <a:off x="1047750" y="4225290"/>
            <a:ext cx="415925" cy="314325"/>
          </a:xfrm>
          <a:prstGeom prst="rect">
            <a:avLst/>
          </a:prstGeom>
          <a:noFill/>
          <a:ln w="9525">
            <a:noFill/>
          </a:ln>
        </p:spPr>
      </p:pic>
      <p:pic>
        <p:nvPicPr>
          <p:cNvPr id="38921" name="图片 6"/>
          <p:cNvPicPr>
            <a:picLocks noChangeAspect="1"/>
          </p:cNvPicPr>
          <p:nvPr/>
        </p:nvPicPr>
        <p:blipFill>
          <a:blip r:embed="rId1"/>
          <a:stretch>
            <a:fillRect/>
          </a:stretch>
        </p:blipFill>
        <p:spPr>
          <a:xfrm>
            <a:off x="1047750" y="3910965"/>
            <a:ext cx="417513" cy="314325"/>
          </a:xfrm>
          <a:prstGeom prst="rect">
            <a:avLst/>
          </a:prstGeom>
          <a:noFill/>
          <a:ln w="9525">
            <a:noFill/>
          </a:ln>
        </p:spPr>
      </p:pic>
      <p:pic>
        <p:nvPicPr>
          <p:cNvPr id="38922" name="图片 13"/>
          <p:cNvPicPr>
            <a:picLocks noChangeAspect="1"/>
          </p:cNvPicPr>
          <p:nvPr/>
        </p:nvPicPr>
        <p:blipFill>
          <a:blip r:embed="rId2"/>
          <a:stretch>
            <a:fillRect/>
          </a:stretch>
        </p:blipFill>
        <p:spPr>
          <a:xfrm>
            <a:off x="2527300" y="3749040"/>
            <a:ext cx="515938" cy="330200"/>
          </a:xfrm>
          <a:prstGeom prst="rect">
            <a:avLst/>
          </a:prstGeom>
          <a:noFill/>
          <a:ln w="9525">
            <a:noFill/>
          </a:ln>
        </p:spPr>
      </p:pic>
      <p:pic>
        <p:nvPicPr>
          <p:cNvPr id="38923" name="图片 17"/>
          <p:cNvPicPr>
            <a:picLocks noChangeAspect="1"/>
          </p:cNvPicPr>
          <p:nvPr/>
        </p:nvPicPr>
        <p:blipFill>
          <a:blip r:embed="rId2"/>
          <a:stretch>
            <a:fillRect/>
          </a:stretch>
        </p:blipFill>
        <p:spPr>
          <a:xfrm>
            <a:off x="2911475" y="3733165"/>
            <a:ext cx="769938" cy="492125"/>
          </a:xfrm>
          <a:prstGeom prst="rect">
            <a:avLst/>
          </a:prstGeom>
          <a:noFill/>
          <a:ln w="9525">
            <a:noFill/>
          </a:ln>
        </p:spPr>
      </p:pic>
      <p:pic>
        <p:nvPicPr>
          <p:cNvPr id="38924" name="图片 21" descr="无标题"/>
          <p:cNvPicPr>
            <a:picLocks noChangeAspect="1"/>
          </p:cNvPicPr>
          <p:nvPr/>
        </p:nvPicPr>
        <p:blipFill>
          <a:blip r:embed="rId3"/>
          <a:stretch>
            <a:fillRect/>
          </a:stretch>
        </p:blipFill>
        <p:spPr>
          <a:xfrm>
            <a:off x="2384425" y="5128578"/>
            <a:ext cx="887413" cy="534987"/>
          </a:xfrm>
          <a:prstGeom prst="rect">
            <a:avLst/>
          </a:prstGeom>
          <a:noFill/>
          <a:ln w="9525">
            <a:noFill/>
          </a:ln>
        </p:spPr>
      </p:pic>
      <p:pic>
        <p:nvPicPr>
          <p:cNvPr id="38925" name="图片 22" descr="无标题"/>
          <p:cNvPicPr>
            <a:picLocks noChangeAspect="1"/>
          </p:cNvPicPr>
          <p:nvPr/>
        </p:nvPicPr>
        <p:blipFill>
          <a:blip r:embed="rId3"/>
          <a:stretch>
            <a:fillRect/>
          </a:stretch>
        </p:blipFill>
        <p:spPr>
          <a:xfrm>
            <a:off x="3252788" y="5109528"/>
            <a:ext cx="665162" cy="401637"/>
          </a:xfrm>
          <a:prstGeom prst="rect">
            <a:avLst/>
          </a:prstGeom>
          <a:noFill/>
          <a:ln w="9525">
            <a:noFill/>
          </a:ln>
        </p:spPr>
      </p:pic>
      <p:pic>
        <p:nvPicPr>
          <p:cNvPr id="38926" name="图片 23" descr="无标题"/>
          <p:cNvPicPr>
            <a:picLocks noChangeAspect="1"/>
          </p:cNvPicPr>
          <p:nvPr/>
        </p:nvPicPr>
        <p:blipFill>
          <a:blip r:embed="rId3"/>
          <a:stretch>
            <a:fillRect/>
          </a:stretch>
        </p:blipFill>
        <p:spPr>
          <a:xfrm>
            <a:off x="3179763" y="5530215"/>
            <a:ext cx="501650" cy="301625"/>
          </a:xfrm>
          <a:prstGeom prst="rect">
            <a:avLst/>
          </a:prstGeom>
          <a:noFill/>
          <a:ln w="9525">
            <a:noFill/>
          </a:ln>
        </p:spPr>
      </p:pic>
      <p:pic>
        <p:nvPicPr>
          <p:cNvPr id="38927" name="图片 24"/>
          <p:cNvPicPr>
            <a:picLocks noChangeAspect="1"/>
          </p:cNvPicPr>
          <p:nvPr/>
        </p:nvPicPr>
        <p:blipFill>
          <a:blip r:embed="rId4"/>
          <a:stretch>
            <a:fillRect/>
          </a:stretch>
        </p:blipFill>
        <p:spPr>
          <a:xfrm>
            <a:off x="1282700" y="4865053"/>
            <a:ext cx="785813" cy="525462"/>
          </a:xfrm>
          <a:prstGeom prst="rect">
            <a:avLst/>
          </a:prstGeom>
          <a:noFill/>
          <a:ln w="9525">
            <a:noFill/>
          </a:ln>
        </p:spPr>
      </p:pic>
      <p:pic>
        <p:nvPicPr>
          <p:cNvPr id="38928" name="图片 25"/>
          <p:cNvPicPr>
            <a:picLocks noChangeAspect="1"/>
          </p:cNvPicPr>
          <p:nvPr/>
        </p:nvPicPr>
        <p:blipFill>
          <a:blip r:embed="rId4"/>
          <a:stretch>
            <a:fillRect/>
          </a:stretch>
        </p:blipFill>
        <p:spPr>
          <a:xfrm>
            <a:off x="865188" y="4814253"/>
            <a:ext cx="485775" cy="325437"/>
          </a:xfrm>
          <a:prstGeom prst="rect">
            <a:avLst/>
          </a:prstGeom>
          <a:noFill/>
          <a:ln w="9525">
            <a:noFill/>
          </a:ln>
        </p:spPr>
      </p:pic>
      <p:pic>
        <p:nvPicPr>
          <p:cNvPr id="38929" name="图片 26"/>
          <p:cNvPicPr>
            <a:picLocks noChangeAspect="1"/>
          </p:cNvPicPr>
          <p:nvPr/>
        </p:nvPicPr>
        <p:blipFill>
          <a:blip r:embed="rId4"/>
          <a:stretch>
            <a:fillRect/>
          </a:stretch>
        </p:blipFill>
        <p:spPr>
          <a:xfrm>
            <a:off x="749300" y="5130165"/>
            <a:ext cx="485775" cy="323850"/>
          </a:xfrm>
          <a:prstGeom prst="rect">
            <a:avLst/>
          </a:prstGeom>
          <a:noFill/>
          <a:ln w="9525">
            <a:noFill/>
          </a:ln>
        </p:spPr>
      </p:pic>
      <p:pic>
        <p:nvPicPr>
          <p:cNvPr id="38930" name="图片 32"/>
          <p:cNvPicPr>
            <a:picLocks noChangeAspect="1"/>
          </p:cNvPicPr>
          <p:nvPr/>
        </p:nvPicPr>
        <p:blipFill>
          <a:blip r:embed="rId5"/>
          <a:stretch>
            <a:fillRect/>
          </a:stretch>
        </p:blipFill>
        <p:spPr>
          <a:xfrm>
            <a:off x="3043238" y="4411028"/>
            <a:ext cx="1096962" cy="592137"/>
          </a:xfrm>
          <a:prstGeom prst="rect">
            <a:avLst/>
          </a:prstGeom>
          <a:noFill/>
          <a:ln w="9525">
            <a:noFill/>
          </a:ln>
        </p:spPr>
      </p:pic>
      <p:pic>
        <p:nvPicPr>
          <p:cNvPr id="38931" name="图片 33"/>
          <p:cNvPicPr>
            <a:picLocks noChangeAspect="1"/>
          </p:cNvPicPr>
          <p:nvPr/>
        </p:nvPicPr>
        <p:blipFill>
          <a:blip r:embed="rId6"/>
          <a:stretch>
            <a:fillRect/>
          </a:stretch>
        </p:blipFill>
        <p:spPr>
          <a:xfrm>
            <a:off x="4926013" y="3926840"/>
            <a:ext cx="820737" cy="546100"/>
          </a:xfrm>
          <a:prstGeom prst="rect">
            <a:avLst/>
          </a:prstGeom>
          <a:noFill/>
          <a:ln w="9525">
            <a:noFill/>
          </a:ln>
        </p:spPr>
      </p:pic>
      <p:pic>
        <p:nvPicPr>
          <p:cNvPr id="38932" name="图片 34"/>
          <p:cNvPicPr>
            <a:picLocks noChangeAspect="1"/>
          </p:cNvPicPr>
          <p:nvPr/>
        </p:nvPicPr>
        <p:blipFill>
          <a:blip r:embed="rId7"/>
          <a:srcRect b="-11873"/>
          <a:stretch>
            <a:fillRect/>
          </a:stretch>
        </p:blipFill>
        <p:spPr>
          <a:xfrm>
            <a:off x="5746750" y="4472940"/>
            <a:ext cx="825500" cy="481013"/>
          </a:xfrm>
          <a:prstGeom prst="rect">
            <a:avLst/>
          </a:prstGeom>
          <a:noFill/>
          <a:ln w="9525">
            <a:noFill/>
          </a:ln>
        </p:spPr>
      </p:pic>
      <p:pic>
        <p:nvPicPr>
          <p:cNvPr id="38933" name="图片 35"/>
          <p:cNvPicPr>
            <a:picLocks noChangeAspect="1"/>
          </p:cNvPicPr>
          <p:nvPr/>
        </p:nvPicPr>
        <p:blipFill>
          <a:blip r:embed="rId8"/>
          <a:stretch>
            <a:fillRect/>
          </a:stretch>
        </p:blipFill>
        <p:spPr>
          <a:xfrm>
            <a:off x="4926013" y="5003165"/>
            <a:ext cx="1185862" cy="671513"/>
          </a:xfrm>
          <a:prstGeom prst="rect">
            <a:avLst/>
          </a:prstGeom>
          <a:noFill/>
          <a:ln w="9525">
            <a:noFill/>
          </a:ln>
        </p:spPr>
      </p:pic>
      <p:cxnSp>
        <p:nvCxnSpPr>
          <p:cNvPr id="38934" name="曲线连接符 36"/>
          <p:cNvCxnSpPr/>
          <p:nvPr/>
        </p:nvCxnSpPr>
        <p:spPr>
          <a:xfrm flipV="1">
            <a:off x="1866900" y="4060190"/>
            <a:ext cx="3008313" cy="92075"/>
          </a:xfrm>
          <a:prstGeom prst="curvedConnector3">
            <a:avLst>
              <a:gd name="adj1" fmla="val 44449"/>
            </a:avLst>
          </a:prstGeom>
          <a:ln w="9525" cap="flat" cmpd="sng">
            <a:solidFill>
              <a:schemeClr val="tx1"/>
            </a:solidFill>
            <a:prstDash val="solid"/>
            <a:round/>
            <a:headEnd type="none" w="med" len="med"/>
            <a:tailEnd type="arrow" w="med" len="med"/>
          </a:ln>
        </p:spPr>
      </p:cxnSp>
      <p:sp>
        <p:nvSpPr>
          <p:cNvPr id="38935" name="文本框 37"/>
          <p:cNvSpPr txBox="1"/>
          <p:nvPr/>
        </p:nvSpPr>
        <p:spPr>
          <a:xfrm>
            <a:off x="99695" y="3468182"/>
            <a:ext cx="2845911" cy="400110"/>
          </a:xfrm>
          <a:prstGeom prst="rect">
            <a:avLst/>
          </a:prstGeom>
          <a:noFill/>
          <a:ln w="9525">
            <a:noFill/>
          </a:ln>
        </p:spPr>
        <p:txBody>
          <a:bodyPr wrap="square" anchor="t">
            <a:spAutoFit/>
          </a:bodyPr>
          <a:lstStyle/>
          <a:p>
            <a:r>
              <a:rPr lang="en-US" altLang="zh-CN" dirty="0">
                <a:sym typeface="宋体" panose="02010600030101010101" pitchFamily="2" charset="-122"/>
              </a:rPr>
              <a:t>Fruits and fruits and frozen meat need to be stored in different constant temperature areas</a:t>
            </a:r>
            <a:endParaRPr lang="zh-CN" altLang="en-US" dirty="0">
              <a:latin typeface="Arial" panose="020B0604020202020204" pitchFamily="34" charset="0"/>
              <a:sym typeface="宋体" panose="02010600030101010101" pitchFamily="2" charset="-122"/>
            </a:endParaRPr>
          </a:p>
        </p:txBody>
      </p:sp>
      <p:sp>
        <p:nvSpPr>
          <p:cNvPr id="38936" name="文本框 38"/>
          <p:cNvSpPr txBox="1"/>
          <p:nvPr/>
        </p:nvSpPr>
        <p:spPr>
          <a:xfrm>
            <a:off x="3462655" y="3344168"/>
            <a:ext cx="3200400" cy="400110"/>
          </a:xfrm>
          <a:prstGeom prst="rect">
            <a:avLst/>
          </a:prstGeom>
          <a:noFill/>
          <a:ln w="9525">
            <a:noFill/>
          </a:ln>
        </p:spPr>
        <p:txBody>
          <a:bodyPr wrap="square" anchor="t">
            <a:spAutoFit/>
          </a:bodyPr>
          <a:lstStyle/>
          <a:p>
            <a:r>
              <a:rPr lang="en-US" altLang="zh-CN" dirty="0">
                <a:sym typeface="宋体" panose="02010600030101010101" pitchFamily="2" charset="-122"/>
              </a:rPr>
              <a:t>The new type of three temperature cold chain truck is adopted to keep fresh in layers and reduce the </a:t>
            </a:r>
            <a:r>
              <a:rPr lang="en-US" altLang="zh-CN" dirty="0" smtClean="0">
                <a:sym typeface="宋体" panose="02010600030101010101" pitchFamily="2" charset="-122"/>
              </a:rPr>
              <a:t>loss</a:t>
            </a:r>
            <a:r>
              <a:rPr lang="en-US" altLang="zh-CN" dirty="0">
                <a:sym typeface="宋体" panose="02010600030101010101" pitchFamily="2" charset="-122"/>
              </a:rPr>
              <a:t>.</a:t>
            </a:r>
            <a:endParaRPr lang="zh-CN" altLang="en-US" dirty="0">
              <a:latin typeface="Arial" panose="020B0604020202020204" pitchFamily="34" charset="0"/>
              <a:sym typeface="宋体" panose="02010600030101010101" pitchFamily="2" charset="-122"/>
            </a:endParaRPr>
          </a:p>
        </p:txBody>
      </p:sp>
      <p:sp>
        <p:nvSpPr>
          <p:cNvPr id="38937" name="文本框 39"/>
          <p:cNvSpPr txBox="1"/>
          <p:nvPr/>
        </p:nvSpPr>
        <p:spPr>
          <a:xfrm>
            <a:off x="6447908" y="3910965"/>
            <a:ext cx="2540000" cy="553998"/>
          </a:xfrm>
          <a:prstGeom prst="rect">
            <a:avLst/>
          </a:prstGeom>
          <a:noFill/>
          <a:ln w="9525">
            <a:noFill/>
          </a:ln>
        </p:spPr>
        <p:txBody>
          <a:bodyPr wrap="square" anchor="t">
            <a:spAutoFit/>
          </a:bodyPr>
          <a:lstStyle/>
          <a:p>
            <a:r>
              <a:rPr lang="en-US" altLang="zh-CN" dirty="0"/>
              <a:t>Food is discarded due to spoilage during transportation, which accounts for 20% of the total food </a:t>
            </a:r>
            <a:r>
              <a:rPr lang="en-US" altLang="zh-CN" dirty="0" smtClean="0"/>
              <a:t>produce</a:t>
            </a:r>
            <a:r>
              <a:rPr lang="en-US" altLang="zh-CN" dirty="0"/>
              <a:t>.</a:t>
            </a:r>
            <a:endParaRPr lang="zh-CN" altLang="en-US" dirty="0">
              <a:latin typeface="Arial" panose="020B0604020202020204" pitchFamily="34" charset="0"/>
            </a:endParaRPr>
          </a:p>
        </p:txBody>
      </p:sp>
      <p:sp>
        <p:nvSpPr>
          <p:cNvPr id="38939" name="文本框 41"/>
          <p:cNvSpPr txBox="1"/>
          <p:nvPr/>
        </p:nvSpPr>
        <p:spPr>
          <a:xfrm>
            <a:off x="405606" y="5734229"/>
            <a:ext cx="2540000" cy="553998"/>
          </a:xfrm>
          <a:prstGeom prst="rect">
            <a:avLst/>
          </a:prstGeom>
          <a:noFill/>
          <a:ln w="9525">
            <a:noFill/>
          </a:ln>
        </p:spPr>
        <p:txBody>
          <a:bodyPr wrap="square" anchor="t">
            <a:spAutoFit/>
          </a:bodyPr>
          <a:lstStyle/>
          <a:p>
            <a:r>
              <a:rPr lang="en-US" altLang="zh-CN" dirty="0"/>
              <a:t>The cost of long-distance transportation is 5% - 15% lower than that of highway transportation</a:t>
            </a:r>
            <a:endParaRPr lang="zh-CN" altLang="en-US" dirty="0">
              <a:latin typeface="Arial" panose="020B0604020202020204" pitchFamily="34" charset="0"/>
            </a:endParaRPr>
          </a:p>
        </p:txBody>
      </p:sp>
      <p:cxnSp>
        <p:nvCxnSpPr>
          <p:cNvPr id="38940" name="曲线连接符 43"/>
          <p:cNvCxnSpPr>
            <a:stCxn id="38931" idx="1"/>
            <a:endCxn id="38933" idx="1"/>
          </p:cNvCxnSpPr>
          <p:nvPr/>
        </p:nvCxnSpPr>
        <p:spPr>
          <a:xfrm rot="10800000" flipV="1">
            <a:off x="4926330" y="4213860"/>
            <a:ext cx="3175" cy="1139190"/>
          </a:xfrm>
          <a:prstGeom prst="curvedConnector3">
            <a:avLst>
              <a:gd name="adj1" fmla="val 7600000"/>
            </a:avLst>
          </a:prstGeom>
          <a:ln w="9525" cap="flat" cmpd="sng">
            <a:solidFill>
              <a:schemeClr val="tx1"/>
            </a:solidFill>
            <a:prstDash val="solid"/>
            <a:round/>
            <a:headEnd type="arrow" w="med" len="med"/>
            <a:tailEnd type="arrow" w="med" len="med"/>
          </a:ln>
        </p:spPr>
      </p:cxnSp>
      <p:sp>
        <p:nvSpPr>
          <p:cNvPr id="38941" name="文本框 44"/>
          <p:cNvSpPr txBox="1"/>
          <p:nvPr/>
        </p:nvSpPr>
        <p:spPr>
          <a:xfrm>
            <a:off x="5295900" y="5663565"/>
            <a:ext cx="3581400" cy="400110"/>
          </a:xfrm>
          <a:prstGeom prst="rect">
            <a:avLst/>
          </a:prstGeom>
          <a:noFill/>
          <a:ln w="9525">
            <a:noFill/>
          </a:ln>
        </p:spPr>
        <p:txBody>
          <a:bodyPr wrap="square" anchor="t">
            <a:spAutoFit/>
          </a:bodyPr>
          <a:lstStyle/>
          <a:p>
            <a:r>
              <a:rPr lang="en-US" altLang="zh-CN" dirty="0"/>
              <a:t>Railway began to develop from "station to station" cold chain logistics to (cold) warehouse to (cold) warehouse</a:t>
            </a:r>
            <a:endParaRPr lang="zh-CN" altLang="en-US" dirty="0">
              <a:latin typeface="Arial" panose="020B0604020202020204" pitchFamily="34" charset="0"/>
            </a:endParaRPr>
          </a:p>
        </p:txBody>
      </p:sp>
      <p:sp>
        <p:nvSpPr>
          <p:cNvPr id="4" name="矩形 3"/>
          <p:cNvSpPr/>
          <p:nvPr/>
        </p:nvSpPr>
        <p:spPr>
          <a:xfrm>
            <a:off x="1510231" y="4572634"/>
            <a:ext cx="2113079" cy="246221"/>
          </a:xfrm>
          <a:prstGeom prst="rect">
            <a:avLst/>
          </a:prstGeom>
        </p:spPr>
        <p:txBody>
          <a:bodyPr wrap="none">
            <a:spAutoFit/>
          </a:bodyPr>
          <a:lstStyle/>
          <a:p>
            <a:r>
              <a:rPr lang="en-US" altLang="zh-CN" noProof="1"/>
              <a:t>Express </a:t>
            </a:r>
            <a:r>
              <a:rPr lang="en-US" altLang="zh-CN" noProof="1" smtClean="0"/>
              <a:t>Lane or Ice </a:t>
            </a:r>
            <a:r>
              <a:rPr lang="en-US" altLang="zh-CN" noProof="1"/>
              <a:t>Cold Express</a:t>
            </a:r>
            <a:endParaRPr lang="zh-CN" altLang="en-US" dirty="0"/>
          </a:p>
        </p:txBody>
      </p:sp>
    </p:spTree>
  </p:cSld>
  <p:clrMapOvr>
    <a:masterClrMapping/>
  </p:clrMapOvr>
  <p:transition spd="slow"/>
</p:sld>
</file>

<file path=ppt/tags/tag1.xml><?xml version="1.0" encoding="utf-8"?>
<p:tagLst xmlns:p="http://schemas.openxmlformats.org/presentationml/2006/main">
  <p:tag name="KSO_WM_UNIT_PLACING_PICTURE_USER_VIEWPORT" val="{&quot;height&quot;:5400,&quot;width&quot;:9600}"/>
</p:tagLst>
</file>

<file path=ppt/tags/tag2.xml><?xml version="1.0" encoding="utf-8"?>
<p:tagLst xmlns:p="http://schemas.openxmlformats.org/presentationml/2006/main">
  <p:tag name="KSO_WM_UNIT_PLACING_PICTURE_USER_VIEWPORT" val="{&quot;height&quot;:3960,&quot;width&quot;:2340}"/>
</p:tagLst>
</file>

<file path=ppt/tags/tag3.xml><?xml version="1.0" encoding="utf-8"?>
<p:tagLst xmlns:p="http://schemas.openxmlformats.org/presentationml/2006/main">
  <p:tag name="KSO_WM_UNIT_PLACING_PICTURE_USER_VIEWPORT" val="{&quot;height&quot;:5310,&quot;width&quot;:1423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8397</Words>
  <Application>WPS 演示</Application>
  <PresentationFormat>全屏显示(4:3)</PresentationFormat>
  <Paragraphs>283</Paragraphs>
  <Slides>11</Slides>
  <Notes>7</Notes>
  <HiddenSlides>0</HiddenSlides>
  <MMClips>0</MMClips>
  <ScaleCrop>false</ScaleCrop>
  <HeadingPairs>
    <vt:vector size="6" baseType="variant">
      <vt:variant>
        <vt:lpstr>已用的字体</vt:lpstr>
      </vt:variant>
      <vt:variant>
        <vt:i4>11</vt:i4>
      </vt:variant>
      <vt:variant>
        <vt:lpstr>主题</vt:lpstr>
      </vt:variant>
      <vt:variant>
        <vt:i4>5</vt:i4>
      </vt:variant>
      <vt:variant>
        <vt:lpstr>幻灯片标题</vt:lpstr>
      </vt:variant>
      <vt:variant>
        <vt:i4>11</vt:i4>
      </vt:variant>
    </vt:vector>
  </HeadingPairs>
  <TitlesOfParts>
    <vt:vector size="27" baseType="lpstr">
      <vt:lpstr>Arial</vt:lpstr>
      <vt:lpstr>宋体</vt:lpstr>
      <vt:lpstr>Wingdings</vt:lpstr>
      <vt:lpstr>Calibri</vt:lpstr>
      <vt:lpstr>MS PGothic</vt:lpstr>
      <vt:lpstr>FrutigerNext LT Bold</vt:lpstr>
      <vt:lpstr>Segoe Print</vt:lpstr>
      <vt:lpstr>Times New Roman</vt:lpstr>
      <vt:lpstr>Wingdings</vt:lpstr>
      <vt:lpstr>微软雅黑</vt:lpstr>
      <vt:lpstr>Arial Unicode MS</vt:lpstr>
      <vt:lpstr>Office Theme</vt:lpstr>
      <vt:lpstr>Custom Design</vt:lpstr>
      <vt:lpstr>1_Office Theme</vt:lpstr>
      <vt:lpstr>3_Office Theme</vt:lpstr>
      <vt:lpstr>2_Office Theme</vt:lpstr>
      <vt:lpstr>Study on Distributed AIoT Network</vt:lpstr>
      <vt:lpstr>Outline</vt:lpstr>
      <vt:lpstr>Introduction</vt:lpstr>
      <vt:lpstr>Opportunity and Challenges</vt:lpstr>
      <vt:lpstr>Ongoing work</vt:lpstr>
      <vt:lpstr>Men and Cars(Discrete)</vt:lpstr>
      <vt:lpstr>Unmanned Logistics (Dense)</vt:lpstr>
      <vt:lpstr> Improving trust of specific Industry </vt:lpstr>
      <vt:lpstr>Easier to join of Industry Alliance</vt:lpstr>
      <vt:lpstr>SA1 Study Proposal - Objectives</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wq</cp:lastModifiedBy>
  <cp:revision>359</cp:revision>
  <dcterms:created xsi:type="dcterms:W3CDTF">2008-08-30T09:32:00Z</dcterms:created>
  <dcterms:modified xsi:type="dcterms:W3CDTF">2020-08-14T12:07:41Z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