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1"/>
  </p:notesMasterIdLst>
  <p:sldIdLst>
    <p:sldId id="256" r:id="rId2"/>
    <p:sldId id="264" r:id="rId3"/>
    <p:sldId id="268" r:id="rId4"/>
    <p:sldId id="270" r:id="rId5"/>
    <p:sldId id="265" r:id="rId6"/>
    <p:sldId id="269" r:id="rId7"/>
    <p:sldId id="261" r:id="rId8"/>
    <p:sldId id="271" r:id="rId9"/>
    <p:sldId id="272"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41"/>
    <p:restoredTop sz="96327"/>
  </p:normalViewPr>
  <p:slideViewPr>
    <p:cSldViewPr snapToGrid="0" snapToObjects="1">
      <p:cViewPr varScale="1">
        <p:scale>
          <a:sx n="74" d="100"/>
          <a:sy n="74" d="100"/>
        </p:scale>
        <p:origin x="46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B639EB-EEF8-6E47-8414-FA616B0607BB}" type="datetimeFigureOut">
              <a:rPr kumimoji="1" lang="zh-CN" altLang="en-US" smtClean="0"/>
              <a:t>2020/8/14</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74681D-31D1-4340-952E-15D9F277D240}" type="slidenum">
              <a:rPr kumimoji="1" lang="zh-CN" altLang="en-US" smtClean="0"/>
              <a:t>‹#›</a:t>
            </a:fld>
            <a:endParaRPr kumimoji="1" lang="zh-CN" altLang="en-US"/>
          </a:p>
        </p:txBody>
      </p:sp>
    </p:spTree>
    <p:extLst>
      <p:ext uri="{BB962C8B-B14F-4D97-AF65-F5344CB8AC3E}">
        <p14:creationId xmlns:p14="http://schemas.microsoft.com/office/powerpoint/2010/main" val="2994200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9AF454-2660-6242-AA6F-F50935F3099E}"/>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6C8C5D-54C1-4D49-9EA3-827F30B8CA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EA4D1DBD-12A4-7A47-9EA6-8A9C8F48C531}"/>
              </a:ext>
            </a:extLst>
          </p:cNvPr>
          <p:cNvSpPr>
            <a:spLocks noGrp="1"/>
          </p:cNvSpPr>
          <p:nvPr>
            <p:ph type="dt" sz="half" idx="10"/>
          </p:nvPr>
        </p:nvSpPr>
        <p:spPr/>
        <p:txBody>
          <a:bodyPr/>
          <a:lstStyle/>
          <a:p>
            <a:fld id="{8576F856-DF7D-A34A-8017-B856314443B7}" type="datetime1">
              <a:rPr kumimoji="1" lang="zh-CN" altLang="en-US" smtClean="0"/>
              <a:t>2020/8/14</a:t>
            </a:fld>
            <a:endParaRPr kumimoji="1" lang="zh-CN" altLang="en-US"/>
          </a:p>
        </p:txBody>
      </p:sp>
      <p:sp>
        <p:nvSpPr>
          <p:cNvPr id="5" name="页脚占位符 4">
            <a:extLst>
              <a:ext uri="{FF2B5EF4-FFF2-40B4-BE49-F238E27FC236}">
                <a16:creationId xmlns:a16="http://schemas.microsoft.com/office/drawing/2014/main" id="{06810942-F1A4-8144-B190-A15647634172}"/>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a:extLst>
              <a:ext uri="{FF2B5EF4-FFF2-40B4-BE49-F238E27FC236}">
                <a16:creationId xmlns:a16="http://schemas.microsoft.com/office/drawing/2014/main" id="{D1FD59C0-2185-B740-AFB6-BF51A1124897}"/>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6908482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DD8584-9652-2942-A6AC-788E40ADB3E7}"/>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0D471777-0B6D-734A-90D1-9AF40938D227}"/>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51BE8F98-754B-264F-8518-F6CAA31B7997}"/>
              </a:ext>
            </a:extLst>
          </p:cNvPr>
          <p:cNvSpPr>
            <a:spLocks noGrp="1"/>
          </p:cNvSpPr>
          <p:nvPr>
            <p:ph type="dt" sz="half" idx="10"/>
          </p:nvPr>
        </p:nvSpPr>
        <p:spPr/>
        <p:txBody>
          <a:bodyPr/>
          <a:lstStyle/>
          <a:p>
            <a:fld id="{6B1F33C4-EF8D-0247-9951-1BD6A9AD70F4}" type="datetime1">
              <a:rPr kumimoji="1" lang="zh-CN" altLang="en-US" smtClean="0"/>
              <a:t>2020/8/14</a:t>
            </a:fld>
            <a:endParaRPr kumimoji="1" lang="zh-CN" altLang="en-US"/>
          </a:p>
        </p:txBody>
      </p:sp>
      <p:sp>
        <p:nvSpPr>
          <p:cNvPr id="5" name="页脚占位符 4">
            <a:extLst>
              <a:ext uri="{FF2B5EF4-FFF2-40B4-BE49-F238E27FC236}">
                <a16:creationId xmlns:a16="http://schemas.microsoft.com/office/drawing/2014/main" id="{4DE40BF2-367A-1E4B-8352-BF1E0C6D771F}"/>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a:extLst>
              <a:ext uri="{FF2B5EF4-FFF2-40B4-BE49-F238E27FC236}">
                <a16:creationId xmlns:a16="http://schemas.microsoft.com/office/drawing/2014/main" id="{EB03E908-A9D8-F54D-A1FE-B5C62AEBA8BD}"/>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607719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E6351E0-3BB7-5945-A4AA-2F6C9765BE9E}"/>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5D4F9342-B19E-E048-9D04-01344AE96B20}"/>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FD7C8F5-B3B0-2542-BC1E-2F59A260ABB9}"/>
              </a:ext>
            </a:extLst>
          </p:cNvPr>
          <p:cNvSpPr>
            <a:spLocks noGrp="1"/>
          </p:cNvSpPr>
          <p:nvPr>
            <p:ph type="dt" sz="half" idx="10"/>
          </p:nvPr>
        </p:nvSpPr>
        <p:spPr/>
        <p:txBody>
          <a:bodyPr/>
          <a:lstStyle/>
          <a:p>
            <a:fld id="{B4645FA4-9104-5F45-8058-CA857328AB30}" type="datetime1">
              <a:rPr kumimoji="1" lang="zh-CN" altLang="en-US" smtClean="0"/>
              <a:t>2020/8/14</a:t>
            </a:fld>
            <a:endParaRPr kumimoji="1" lang="zh-CN" altLang="en-US"/>
          </a:p>
        </p:txBody>
      </p:sp>
      <p:sp>
        <p:nvSpPr>
          <p:cNvPr id="5" name="页脚占位符 4">
            <a:extLst>
              <a:ext uri="{FF2B5EF4-FFF2-40B4-BE49-F238E27FC236}">
                <a16:creationId xmlns:a16="http://schemas.microsoft.com/office/drawing/2014/main" id="{B84098DB-48EF-2F4A-8A85-E69B0BA8C232}"/>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a:extLst>
              <a:ext uri="{FF2B5EF4-FFF2-40B4-BE49-F238E27FC236}">
                <a16:creationId xmlns:a16="http://schemas.microsoft.com/office/drawing/2014/main" id="{0F457F11-E395-C843-8885-141D89D35A6D}"/>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2088563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75C1BF-9A50-C34D-8787-7F4C349FBB78}"/>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EC3245EA-20E9-5E47-90A4-43793A03BE7E}"/>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0957C921-990E-104A-A259-6B3CC00FFE9D}"/>
              </a:ext>
            </a:extLst>
          </p:cNvPr>
          <p:cNvSpPr>
            <a:spLocks noGrp="1"/>
          </p:cNvSpPr>
          <p:nvPr>
            <p:ph type="dt" sz="half" idx="10"/>
          </p:nvPr>
        </p:nvSpPr>
        <p:spPr/>
        <p:txBody>
          <a:bodyPr/>
          <a:lstStyle/>
          <a:p>
            <a:fld id="{27A8C36B-A7C3-A243-9DE0-69FCDE76ECB1}" type="datetime1">
              <a:rPr kumimoji="1" lang="zh-CN" altLang="en-US" smtClean="0"/>
              <a:t>2020/8/14</a:t>
            </a:fld>
            <a:endParaRPr kumimoji="1" lang="zh-CN" altLang="en-US"/>
          </a:p>
        </p:txBody>
      </p:sp>
      <p:sp>
        <p:nvSpPr>
          <p:cNvPr id="5" name="页脚占位符 4">
            <a:extLst>
              <a:ext uri="{FF2B5EF4-FFF2-40B4-BE49-F238E27FC236}">
                <a16:creationId xmlns:a16="http://schemas.microsoft.com/office/drawing/2014/main" id="{34E79210-7008-634C-AC86-7D267FFFB796}"/>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a:extLst>
              <a:ext uri="{FF2B5EF4-FFF2-40B4-BE49-F238E27FC236}">
                <a16:creationId xmlns:a16="http://schemas.microsoft.com/office/drawing/2014/main" id="{D1A8B7C3-F965-CD41-A20B-D2E2FC2BD1B7}"/>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487395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207367-3F93-F044-A7FD-9FA37DF3ECB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A29F08B1-183F-2447-B166-C96C831924C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188D18DD-CC47-FD47-BD42-B96B04B3AC21}"/>
              </a:ext>
            </a:extLst>
          </p:cNvPr>
          <p:cNvSpPr>
            <a:spLocks noGrp="1"/>
          </p:cNvSpPr>
          <p:nvPr>
            <p:ph type="dt" sz="half" idx="10"/>
          </p:nvPr>
        </p:nvSpPr>
        <p:spPr/>
        <p:txBody>
          <a:bodyPr/>
          <a:lstStyle/>
          <a:p>
            <a:fld id="{13640F92-B9F8-DB4F-A9D2-EB6369146C19}" type="datetime1">
              <a:rPr kumimoji="1" lang="zh-CN" altLang="en-US" smtClean="0"/>
              <a:t>2020/8/14</a:t>
            </a:fld>
            <a:endParaRPr kumimoji="1" lang="zh-CN" altLang="en-US"/>
          </a:p>
        </p:txBody>
      </p:sp>
      <p:sp>
        <p:nvSpPr>
          <p:cNvPr id="5" name="页脚占位符 4">
            <a:extLst>
              <a:ext uri="{FF2B5EF4-FFF2-40B4-BE49-F238E27FC236}">
                <a16:creationId xmlns:a16="http://schemas.microsoft.com/office/drawing/2014/main" id="{CF0D1813-A02F-0945-BFDE-1B13AC1A80FC}"/>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a:extLst>
              <a:ext uri="{FF2B5EF4-FFF2-40B4-BE49-F238E27FC236}">
                <a16:creationId xmlns:a16="http://schemas.microsoft.com/office/drawing/2014/main" id="{46730C87-711F-5442-87BF-DB45C39D85FF}"/>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568681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4E3A05-3EEA-204E-965D-BFC2BC9EED8B}"/>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1D562571-9E62-9C4C-AAC6-5187D9A686C2}"/>
              </a:ext>
            </a:extLst>
          </p:cNvPr>
          <p:cNvSpPr>
            <a:spLocks noGrp="1"/>
          </p:cNvSpPr>
          <p:nvPr>
            <p:ph sz="half" idx="1"/>
          </p:nvPr>
        </p:nvSpPr>
        <p:spPr>
          <a:xfrm>
            <a:off x="838200" y="1123950"/>
            <a:ext cx="5181600" cy="505301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9CDB7C3E-09A7-5945-A444-98657AF77D27}"/>
              </a:ext>
            </a:extLst>
          </p:cNvPr>
          <p:cNvSpPr>
            <a:spLocks noGrp="1"/>
          </p:cNvSpPr>
          <p:nvPr>
            <p:ph sz="half" idx="2"/>
          </p:nvPr>
        </p:nvSpPr>
        <p:spPr>
          <a:xfrm>
            <a:off x="6172200" y="1123950"/>
            <a:ext cx="5181600" cy="505301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E99B4EB9-2A71-1B42-B149-0A8D613C0B2D}"/>
              </a:ext>
            </a:extLst>
          </p:cNvPr>
          <p:cNvSpPr>
            <a:spLocks noGrp="1"/>
          </p:cNvSpPr>
          <p:nvPr>
            <p:ph type="dt" sz="half" idx="10"/>
          </p:nvPr>
        </p:nvSpPr>
        <p:spPr/>
        <p:txBody>
          <a:bodyPr/>
          <a:lstStyle/>
          <a:p>
            <a:fld id="{3A6E5F7D-49B1-CD4B-91C8-643EBEA6D66E}" type="datetime1">
              <a:rPr kumimoji="1" lang="zh-CN" altLang="en-US" smtClean="0"/>
              <a:t>2020/8/14</a:t>
            </a:fld>
            <a:endParaRPr kumimoji="1" lang="zh-CN" altLang="en-US"/>
          </a:p>
        </p:txBody>
      </p:sp>
      <p:sp>
        <p:nvSpPr>
          <p:cNvPr id="6" name="页脚占位符 5">
            <a:extLst>
              <a:ext uri="{FF2B5EF4-FFF2-40B4-BE49-F238E27FC236}">
                <a16:creationId xmlns:a16="http://schemas.microsoft.com/office/drawing/2014/main" id="{345B68CC-771D-154F-8C19-2C962ABB1E37}"/>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a:extLst>
              <a:ext uri="{FF2B5EF4-FFF2-40B4-BE49-F238E27FC236}">
                <a16:creationId xmlns:a16="http://schemas.microsoft.com/office/drawing/2014/main" id="{289C5A79-A075-6B41-A3E3-9C288FEE2611}"/>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237741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132655-DBBB-9943-91C9-9764121AE08F}"/>
              </a:ext>
            </a:extLst>
          </p:cNvPr>
          <p:cNvSpPr>
            <a:spLocks noGrp="1"/>
          </p:cNvSpPr>
          <p:nvPr>
            <p:ph type="title"/>
          </p:nvPr>
        </p:nvSpPr>
        <p:spPr>
          <a:xfrm>
            <a:off x="839788" y="168532"/>
            <a:ext cx="10515600" cy="651600"/>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24BD3C98-F868-B34C-923D-EC2FD3A3A1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39831E66-3E95-A64B-8984-FC91FB634AEE}"/>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FA1DEF85-B3AC-D741-9623-06B8D959D5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79657DB3-D97C-094F-A46E-EEBD75B01D0A}"/>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180C9269-7116-E743-9E33-8D1D7CB5782B}"/>
              </a:ext>
            </a:extLst>
          </p:cNvPr>
          <p:cNvSpPr>
            <a:spLocks noGrp="1"/>
          </p:cNvSpPr>
          <p:nvPr>
            <p:ph type="dt" sz="half" idx="10"/>
          </p:nvPr>
        </p:nvSpPr>
        <p:spPr/>
        <p:txBody>
          <a:bodyPr/>
          <a:lstStyle/>
          <a:p>
            <a:fld id="{99CADA70-639B-144E-BB93-9789C5F6810B}" type="datetime1">
              <a:rPr kumimoji="1" lang="zh-CN" altLang="en-US" smtClean="0"/>
              <a:t>2020/8/14</a:t>
            </a:fld>
            <a:endParaRPr kumimoji="1" lang="zh-CN" altLang="en-US"/>
          </a:p>
        </p:txBody>
      </p:sp>
      <p:sp>
        <p:nvSpPr>
          <p:cNvPr id="8" name="页脚占位符 7">
            <a:extLst>
              <a:ext uri="{FF2B5EF4-FFF2-40B4-BE49-F238E27FC236}">
                <a16:creationId xmlns:a16="http://schemas.microsoft.com/office/drawing/2014/main" id="{63657815-DC3D-9445-9DE7-597318CAD723}"/>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9" name="灯片编号占位符 8">
            <a:extLst>
              <a:ext uri="{FF2B5EF4-FFF2-40B4-BE49-F238E27FC236}">
                <a16:creationId xmlns:a16="http://schemas.microsoft.com/office/drawing/2014/main" id="{74130B05-4792-7442-AC7A-C6BC8C0F6197}"/>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1211833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A70447-B069-9549-94C9-163196C947AE}"/>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73306290-2100-2046-8EEC-82A56F3B8DE1}"/>
              </a:ext>
            </a:extLst>
          </p:cNvPr>
          <p:cNvSpPr>
            <a:spLocks noGrp="1"/>
          </p:cNvSpPr>
          <p:nvPr>
            <p:ph type="dt" sz="half" idx="10"/>
          </p:nvPr>
        </p:nvSpPr>
        <p:spPr/>
        <p:txBody>
          <a:bodyPr/>
          <a:lstStyle/>
          <a:p>
            <a:fld id="{C9E330C6-3D13-A14F-8933-43F915614881}" type="datetime1">
              <a:rPr kumimoji="1" lang="zh-CN" altLang="en-US" smtClean="0"/>
              <a:t>2020/8/14</a:t>
            </a:fld>
            <a:endParaRPr kumimoji="1" lang="zh-CN" altLang="en-US"/>
          </a:p>
        </p:txBody>
      </p:sp>
      <p:sp>
        <p:nvSpPr>
          <p:cNvPr id="4" name="页脚占位符 3">
            <a:extLst>
              <a:ext uri="{FF2B5EF4-FFF2-40B4-BE49-F238E27FC236}">
                <a16:creationId xmlns:a16="http://schemas.microsoft.com/office/drawing/2014/main" id="{635BAAC2-9136-DC4A-A5A1-F50E60FA7471}"/>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5" name="灯片编号占位符 4">
            <a:extLst>
              <a:ext uri="{FF2B5EF4-FFF2-40B4-BE49-F238E27FC236}">
                <a16:creationId xmlns:a16="http://schemas.microsoft.com/office/drawing/2014/main" id="{C9F72A8D-5ABD-D540-9A82-D335C8212ECB}"/>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069011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2ECAE1A-4167-C24A-8288-5B82A0F82076}"/>
              </a:ext>
            </a:extLst>
          </p:cNvPr>
          <p:cNvSpPr>
            <a:spLocks noGrp="1"/>
          </p:cNvSpPr>
          <p:nvPr>
            <p:ph type="dt" sz="half" idx="10"/>
          </p:nvPr>
        </p:nvSpPr>
        <p:spPr/>
        <p:txBody>
          <a:bodyPr/>
          <a:lstStyle/>
          <a:p>
            <a:fld id="{89AE899C-7C01-D14D-A792-2E01769799F4}" type="datetime1">
              <a:rPr kumimoji="1" lang="zh-CN" altLang="en-US" smtClean="0"/>
              <a:t>2020/8/14</a:t>
            </a:fld>
            <a:endParaRPr kumimoji="1" lang="zh-CN" altLang="en-US"/>
          </a:p>
        </p:txBody>
      </p:sp>
      <p:sp>
        <p:nvSpPr>
          <p:cNvPr id="3" name="页脚占位符 2">
            <a:extLst>
              <a:ext uri="{FF2B5EF4-FFF2-40B4-BE49-F238E27FC236}">
                <a16:creationId xmlns:a16="http://schemas.microsoft.com/office/drawing/2014/main" id="{8ABFA798-7723-CB45-85E4-5B44A0D23837}"/>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4" name="灯片编号占位符 3">
            <a:extLst>
              <a:ext uri="{FF2B5EF4-FFF2-40B4-BE49-F238E27FC236}">
                <a16:creationId xmlns:a16="http://schemas.microsoft.com/office/drawing/2014/main" id="{F41CFE18-A0A6-9E44-9AE7-FB6DBFA02F5F}"/>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263822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5E58AD-5175-AC45-9096-3AB65FE653BF}"/>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B8484F83-9092-F840-B00D-68B8159A95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F0CBC034-AC80-174D-A073-2A4B6495B3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4DF14244-9531-1F42-B565-8EDE05CE993B}"/>
              </a:ext>
            </a:extLst>
          </p:cNvPr>
          <p:cNvSpPr>
            <a:spLocks noGrp="1"/>
          </p:cNvSpPr>
          <p:nvPr>
            <p:ph type="dt" sz="half" idx="10"/>
          </p:nvPr>
        </p:nvSpPr>
        <p:spPr/>
        <p:txBody>
          <a:bodyPr/>
          <a:lstStyle/>
          <a:p>
            <a:fld id="{3475FC9F-95DB-BE42-8F6D-6ACAF1B147A4}" type="datetime1">
              <a:rPr kumimoji="1" lang="zh-CN" altLang="en-US" smtClean="0"/>
              <a:t>2020/8/14</a:t>
            </a:fld>
            <a:endParaRPr kumimoji="1" lang="zh-CN" altLang="en-US"/>
          </a:p>
        </p:txBody>
      </p:sp>
      <p:sp>
        <p:nvSpPr>
          <p:cNvPr id="6" name="页脚占位符 5">
            <a:extLst>
              <a:ext uri="{FF2B5EF4-FFF2-40B4-BE49-F238E27FC236}">
                <a16:creationId xmlns:a16="http://schemas.microsoft.com/office/drawing/2014/main" id="{E8E80B5C-4AD2-1245-B66D-C103DF69660D}"/>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a:extLst>
              <a:ext uri="{FF2B5EF4-FFF2-40B4-BE49-F238E27FC236}">
                <a16:creationId xmlns:a16="http://schemas.microsoft.com/office/drawing/2014/main" id="{FFA94451-7D7B-6148-B6F6-470C2A6B964B}"/>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345266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9556E5-A87F-9441-AE4B-7FF04E1BE16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A354285D-244B-EA4A-B105-699348F279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a:t>单击图标添加图片</a:t>
            </a:r>
          </a:p>
        </p:txBody>
      </p:sp>
      <p:sp>
        <p:nvSpPr>
          <p:cNvPr id="4" name="文本占位符 3">
            <a:extLst>
              <a:ext uri="{FF2B5EF4-FFF2-40B4-BE49-F238E27FC236}">
                <a16:creationId xmlns:a16="http://schemas.microsoft.com/office/drawing/2014/main" id="{DC3A6D1F-A4DD-F74D-8B2B-64A80E01A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5EF152D8-2B18-FD4A-99E3-E95AA79AA5DF}"/>
              </a:ext>
            </a:extLst>
          </p:cNvPr>
          <p:cNvSpPr>
            <a:spLocks noGrp="1"/>
          </p:cNvSpPr>
          <p:nvPr>
            <p:ph type="dt" sz="half" idx="10"/>
          </p:nvPr>
        </p:nvSpPr>
        <p:spPr/>
        <p:txBody>
          <a:bodyPr/>
          <a:lstStyle/>
          <a:p>
            <a:fld id="{2B9DA05F-5AD9-814D-BE0E-B82CEAD51BD2}" type="datetime1">
              <a:rPr kumimoji="1" lang="zh-CN" altLang="en-US" smtClean="0"/>
              <a:t>2020/8/14</a:t>
            </a:fld>
            <a:endParaRPr kumimoji="1" lang="zh-CN" altLang="en-US"/>
          </a:p>
        </p:txBody>
      </p:sp>
      <p:sp>
        <p:nvSpPr>
          <p:cNvPr id="6" name="页脚占位符 5">
            <a:extLst>
              <a:ext uri="{FF2B5EF4-FFF2-40B4-BE49-F238E27FC236}">
                <a16:creationId xmlns:a16="http://schemas.microsoft.com/office/drawing/2014/main" id="{08B111C2-73B9-624C-A79F-14E1DE0353D8}"/>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a:extLst>
              <a:ext uri="{FF2B5EF4-FFF2-40B4-BE49-F238E27FC236}">
                <a16:creationId xmlns:a16="http://schemas.microsoft.com/office/drawing/2014/main" id="{CACEA014-932D-6D4B-94E9-4967372549A8}"/>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313067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7F31E41-08A4-654B-B79D-22A0753F0C7A}"/>
              </a:ext>
            </a:extLst>
          </p:cNvPr>
          <p:cNvSpPr>
            <a:spLocks noGrp="1"/>
          </p:cNvSpPr>
          <p:nvPr>
            <p:ph type="title"/>
          </p:nvPr>
        </p:nvSpPr>
        <p:spPr>
          <a:xfrm>
            <a:off x="838200" y="169008"/>
            <a:ext cx="10515600" cy="651600"/>
          </a:xfrm>
          <a:prstGeom prst="rect">
            <a:avLst/>
          </a:prstGeom>
        </p:spPr>
        <p:txBody>
          <a:bodyPr vert="horz" lIns="91440" tIns="45720" rIns="91440" bIns="45720" rtlCol="0" anchor="ctr">
            <a:normAutofit/>
          </a:bodyPr>
          <a:lstStyle/>
          <a:p>
            <a:r>
              <a:rPr kumimoji="1" lang="zh-CN" altLang="en-US" dirty="0"/>
              <a:t>单击此处编辑母版标题样式</a:t>
            </a:r>
          </a:p>
        </p:txBody>
      </p:sp>
      <p:sp>
        <p:nvSpPr>
          <p:cNvPr id="3" name="文本占位符 2">
            <a:extLst>
              <a:ext uri="{FF2B5EF4-FFF2-40B4-BE49-F238E27FC236}">
                <a16:creationId xmlns:a16="http://schemas.microsoft.com/office/drawing/2014/main" id="{3F8E2861-A27E-FC4C-BF74-7D9E56CC4646}"/>
              </a:ext>
            </a:extLst>
          </p:cNvPr>
          <p:cNvSpPr>
            <a:spLocks noGrp="1"/>
          </p:cNvSpPr>
          <p:nvPr>
            <p:ph type="body" idx="1"/>
          </p:nvPr>
        </p:nvSpPr>
        <p:spPr>
          <a:xfrm>
            <a:off x="838200" y="1123949"/>
            <a:ext cx="10515600" cy="5053013"/>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5982F4D1-67BD-914B-B6E1-07E4C5545B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E6E03-58EB-844B-8088-C09988330593}" type="datetime1">
              <a:rPr kumimoji="1" lang="zh-CN" altLang="en-US" smtClean="0"/>
              <a:t>2020/8/14</a:t>
            </a:fld>
            <a:endParaRPr kumimoji="1" lang="zh-CN" altLang="en-US"/>
          </a:p>
        </p:txBody>
      </p:sp>
      <p:sp>
        <p:nvSpPr>
          <p:cNvPr id="6" name="灯片编号占位符 5">
            <a:extLst>
              <a:ext uri="{FF2B5EF4-FFF2-40B4-BE49-F238E27FC236}">
                <a16:creationId xmlns:a16="http://schemas.microsoft.com/office/drawing/2014/main" id="{BCEA9A28-E5CE-3A4B-89AC-2EB3E9AF1C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B11770-284B-C147-B5E9-471F58B3A2F8}" type="slidenum">
              <a:rPr kumimoji="1" lang="zh-CN" altLang="en-US" smtClean="0"/>
              <a:t>‹#›</a:t>
            </a:fld>
            <a:endParaRPr kumimoji="1" lang="zh-CN" altLang="en-US"/>
          </a:p>
        </p:txBody>
      </p:sp>
      <p:pic>
        <p:nvPicPr>
          <p:cNvPr id="7" name="Milogo.png">
            <a:extLst>
              <a:ext uri="{FF2B5EF4-FFF2-40B4-BE49-F238E27FC236}">
                <a16:creationId xmlns:a16="http://schemas.microsoft.com/office/drawing/2014/main" id="{0D04016B-0BA1-1A4E-95E3-29EACECE2064}"/>
              </a:ext>
            </a:extLst>
          </p:cNvPr>
          <p:cNvPicPr>
            <a:picLocks noChangeAspect="1"/>
          </p:cNvPicPr>
          <p:nvPr/>
        </p:nvPicPr>
        <p:blipFill>
          <a:blip r:embed="rId13"/>
          <a:stretch>
            <a:fillRect/>
          </a:stretch>
        </p:blipFill>
        <p:spPr>
          <a:xfrm>
            <a:off x="11448000" y="108000"/>
            <a:ext cx="651600" cy="651600"/>
          </a:xfrm>
          <a:prstGeom prst="rect">
            <a:avLst/>
          </a:prstGeom>
          <a:ln w="12700">
            <a:miter lim="400000"/>
          </a:ln>
        </p:spPr>
      </p:pic>
      <p:sp>
        <p:nvSpPr>
          <p:cNvPr id="8" name="页脚占位符 7">
            <a:extLst>
              <a:ext uri="{FF2B5EF4-FFF2-40B4-BE49-F238E27FC236}">
                <a16:creationId xmlns:a16="http://schemas.microsoft.com/office/drawing/2014/main" id="{6B002783-B503-884E-AE94-E6DC12B9C7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0" lang="zh-CN" altLang="en-US" sz="1200" b="0" i="0" u="none" strike="noStrike" kern="1200" cap="all" spc="0" normalizeH="0" baseline="0" noProof="0" dirty="0">
              <a:ln>
                <a:noFill/>
              </a:ln>
              <a:solidFill>
                <a:prstClr val="black"/>
              </a:solidFill>
              <a:effectLst/>
              <a:uLnTx/>
              <a:uFillTx/>
              <a:latin typeface="+mn-lt"/>
              <a:ea typeface="+mn-ea"/>
              <a:cs typeface="+mn-cs"/>
            </a:endParaRPr>
          </a:p>
        </p:txBody>
      </p:sp>
      <p:cxnSp>
        <p:nvCxnSpPr>
          <p:cNvPr id="9" name="Straight Connector 9">
            <a:extLst>
              <a:ext uri="{FF2B5EF4-FFF2-40B4-BE49-F238E27FC236}">
                <a16:creationId xmlns:a16="http://schemas.microsoft.com/office/drawing/2014/main" id="{42C4E038-87AE-254B-9457-AAEEAD0C988E}"/>
              </a:ext>
            </a:extLst>
          </p:cNvPr>
          <p:cNvCxnSpPr/>
          <p:nvPr userDrawn="1"/>
        </p:nvCxnSpPr>
        <p:spPr>
          <a:xfrm>
            <a:off x="1" y="864000"/>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85165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oleObject" Target="../embeddings/oleObject3.bin"/><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7.emf"/><Relationship Id="rId5" Type="http://schemas.openxmlformats.org/officeDocument/2006/relationships/oleObject" Target="../embeddings/oleObject5.bin"/><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9.emf"/><Relationship Id="rId5" Type="http://schemas.openxmlformats.org/officeDocument/2006/relationships/oleObject" Target="../embeddings/oleObject7.bin"/><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1.emf"/><Relationship Id="rId5" Type="http://schemas.openxmlformats.org/officeDocument/2006/relationships/oleObject" Target="../embeddings/oleObject9.bin"/><Relationship Id="rId4" Type="http://schemas.openxmlformats.org/officeDocument/2006/relationships/image" Target="../media/image10.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3.emf"/><Relationship Id="rId5" Type="http://schemas.openxmlformats.org/officeDocument/2006/relationships/oleObject" Target="../embeddings/oleObject11.bin"/><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7528BC-98B7-0348-8EFB-308604AC6023}"/>
              </a:ext>
            </a:extLst>
          </p:cNvPr>
          <p:cNvSpPr>
            <a:spLocks noGrp="1"/>
          </p:cNvSpPr>
          <p:nvPr>
            <p:ph type="ctrTitle"/>
          </p:nvPr>
        </p:nvSpPr>
        <p:spPr>
          <a:xfrm>
            <a:off x="862643" y="2001327"/>
            <a:ext cx="10230927" cy="1346676"/>
          </a:xfrm>
        </p:spPr>
        <p:txBody>
          <a:bodyPr>
            <a:noAutofit/>
          </a:bodyPr>
          <a:lstStyle/>
          <a:p>
            <a:r>
              <a:rPr kumimoji="1" lang="en-US" altLang="zh-CN" sz="4800" b="1" dirty="0"/>
              <a:t>Feasibility Study on supporting 5G delay sensitive services allowing satellite access</a:t>
            </a:r>
            <a:endParaRPr kumimoji="1" lang="zh-CN" altLang="en-US" sz="4800" b="1" dirty="0"/>
          </a:p>
        </p:txBody>
      </p:sp>
      <p:sp>
        <p:nvSpPr>
          <p:cNvPr id="4" name="页脚占位符 3">
            <a:extLst>
              <a:ext uri="{FF2B5EF4-FFF2-40B4-BE49-F238E27FC236}">
                <a16:creationId xmlns:a16="http://schemas.microsoft.com/office/drawing/2014/main" id="{23B98000-15DC-B94C-8BD0-0060867C8672}"/>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5" name="标题 1">
            <a:extLst>
              <a:ext uri="{FF2B5EF4-FFF2-40B4-BE49-F238E27FC236}">
                <a16:creationId xmlns:a16="http://schemas.microsoft.com/office/drawing/2014/main" id="{6E7528BC-98B7-0348-8EFB-308604AC6023}"/>
              </a:ext>
            </a:extLst>
          </p:cNvPr>
          <p:cNvSpPr txBox="1">
            <a:spLocks/>
          </p:cNvSpPr>
          <p:nvPr/>
        </p:nvSpPr>
        <p:spPr>
          <a:xfrm>
            <a:off x="1607390" y="5167221"/>
            <a:ext cx="9144000" cy="58273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dirty="0">
                <a:solidFill>
                  <a:srgbClr val="0070C0"/>
                </a:solidFill>
              </a:rPr>
              <a:t>S1 Rel-18 Study Proposal</a:t>
            </a:r>
          </a:p>
          <a:p>
            <a:pPr algn="l"/>
            <a:r>
              <a:rPr kumimoji="1" lang="en-US" altLang="zh-CN" sz="2800" dirty="0">
                <a:solidFill>
                  <a:srgbClr val="0070C0"/>
                </a:solidFill>
              </a:rPr>
              <a:t>-Motivations, Use cases and Objectives</a:t>
            </a:r>
            <a:endParaRPr kumimoji="1" lang="zh-CN" altLang="en-US" sz="2800" dirty="0">
              <a:solidFill>
                <a:srgbClr val="0070C0"/>
              </a:solidFill>
            </a:endParaRPr>
          </a:p>
        </p:txBody>
      </p:sp>
      <p:sp>
        <p:nvSpPr>
          <p:cNvPr id="3" name="文本框 2"/>
          <p:cNvSpPr txBox="1"/>
          <p:nvPr/>
        </p:nvSpPr>
        <p:spPr>
          <a:xfrm>
            <a:off x="174172" y="157843"/>
            <a:ext cx="5127172" cy="646331"/>
          </a:xfrm>
          <a:prstGeom prst="rect">
            <a:avLst/>
          </a:prstGeom>
          <a:noFill/>
        </p:spPr>
        <p:txBody>
          <a:bodyPr wrap="square" rtlCol="0">
            <a:spAutoFit/>
          </a:bodyPr>
          <a:lstStyle/>
          <a:p>
            <a:r>
              <a:rPr lang="en-GB" altLang="zh-CN" b="1" dirty="0"/>
              <a:t>3GPP TSG-SA WG1 Meeting #91-e	E-meeting, August 24 - September 2, 2020 </a:t>
            </a:r>
            <a:endParaRPr lang="zh-CN" altLang="en-US" dirty="0"/>
          </a:p>
        </p:txBody>
      </p:sp>
      <p:sp>
        <p:nvSpPr>
          <p:cNvPr id="6" name="文本框 5"/>
          <p:cNvSpPr txBox="1"/>
          <p:nvPr/>
        </p:nvSpPr>
        <p:spPr>
          <a:xfrm>
            <a:off x="9508671" y="239486"/>
            <a:ext cx="2073728" cy="369332"/>
          </a:xfrm>
          <a:prstGeom prst="rect">
            <a:avLst/>
          </a:prstGeom>
          <a:noFill/>
        </p:spPr>
        <p:txBody>
          <a:bodyPr wrap="square" rtlCol="0">
            <a:spAutoFit/>
          </a:bodyPr>
          <a:lstStyle/>
          <a:p>
            <a:r>
              <a:rPr lang="en-GB" altLang="zh-CN" b="1" dirty="0" smtClean="0"/>
              <a:t>S1-203177</a:t>
            </a:r>
            <a:endParaRPr lang="zh-CN" altLang="zh-CN" dirty="0"/>
          </a:p>
        </p:txBody>
      </p:sp>
    </p:spTree>
    <p:extLst>
      <p:ext uri="{BB962C8B-B14F-4D97-AF65-F5344CB8AC3E}">
        <p14:creationId xmlns:p14="http://schemas.microsoft.com/office/powerpoint/2010/main" val="1537322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565546-92C9-8842-A927-B2D243B48CD3}"/>
              </a:ext>
            </a:extLst>
          </p:cNvPr>
          <p:cNvSpPr>
            <a:spLocks noGrp="1"/>
          </p:cNvSpPr>
          <p:nvPr>
            <p:ph type="title"/>
          </p:nvPr>
        </p:nvSpPr>
        <p:spPr>
          <a:xfrm>
            <a:off x="897082" y="169212"/>
            <a:ext cx="9164782" cy="651600"/>
          </a:xfrm>
        </p:spPr>
        <p:txBody>
          <a:bodyPr>
            <a:normAutofit/>
          </a:bodyPr>
          <a:lstStyle/>
          <a:p>
            <a:r>
              <a:rPr kumimoji="1" lang="en-US" altLang="zh-CN" sz="3200" b="1" dirty="0">
                <a:solidFill>
                  <a:srgbClr val="7030A0"/>
                </a:solidFill>
                <a:effectLst>
                  <a:outerShdw blurRad="38100" dist="38100" dir="2700000" algn="tl">
                    <a:srgbClr val="000000">
                      <a:alpha val="43137"/>
                    </a:srgbClr>
                  </a:outerShdw>
                </a:effectLst>
              </a:rPr>
              <a:t>Motivation (1/2)</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a:extLst>
              <a:ext uri="{FF2B5EF4-FFF2-40B4-BE49-F238E27FC236}">
                <a16:creationId xmlns:a16="http://schemas.microsoft.com/office/drawing/2014/main" id="{3F16E9EF-6AEB-F542-BAED-934187C560E4}"/>
              </a:ext>
            </a:extLst>
          </p:cNvPr>
          <p:cNvSpPr>
            <a:spLocks noGrp="1"/>
          </p:cNvSpPr>
          <p:nvPr>
            <p:ph idx="1"/>
          </p:nvPr>
        </p:nvSpPr>
        <p:spPr>
          <a:xfrm>
            <a:off x="783772" y="1150704"/>
            <a:ext cx="10515600" cy="5388208"/>
          </a:xfrm>
        </p:spPr>
        <p:txBody>
          <a:bodyPr>
            <a:normAutofit fontScale="85000" lnSpcReduction="20000"/>
          </a:bodyPr>
          <a:lstStyle/>
          <a:p>
            <a:pPr hangingPunct="0"/>
            <a:r>
              <a:rPr lang="en-US" altLang="zh-CN" dirty="0"/>
              <a:t>End to end delay is the key factor impacting user experience. </a:t>
            </a:r>
          </a:p>
          <a:p>
            <a:pPr hangingPunct="0"/>
            <a:r>
              <a:rPr lang="en-US" altLang="zh-CN" dirty="0"/>
              <a:t>Integration of Satellite Access Network in 5G (</a:t>
            </a:r>
            <a:r>
              <a:rPr lang="en-GB" altLang="zh-CN" dirty="0"/>
              <a:t>FS_5GSAT) </a:t>
            </a:r>
            <a:r>
              <a:rPr lang="en-US" altLang="zh-CN" dirty="0"/>
              <a:t>has been well studied in R-16 with the assumption of 5GC on the ground. </a:t>
            </a:r>
          </a:p>
          <a:p>
            <a:pPr lvl="1" hangingPunct="0"/>
            <a:r>
              <a:rPr lang="en-GB" altLang="zh-CN" dirty="0"/>
              <a:t>TR 22.822</a:t>
            </a:r>
            <a:r>
              <a:rPr lang="en-US" altLang="zh-CN" dirty="0"/>
              <a:t> Table 2 in Chapter 6 gives one-Way Max propagation delays. </a:t>
            </a:r>
          </a:p>
          <a:p>
            <a:pPr lvl="2" hangingPunct="0"/>
            <a:r>
              <a:rPr lang="en-US" altLang="zh-CN" dirty="0"/>
              <a:t>3GPP has studied use cases with the delays including service link delay (UE to satellite delay) and feeder link delay (Satellite to GW delay).</a:t>
            </a:r>
          </a:p>
          <a:p>
            <a:pPr lvl="2" hangingPunct="0"/>
            <a:endParaRPr lang="en-US" altLang="zh-CN" dirty="0"/>
          </a:p>
          <a:p>
            <a:pPr lvl="2" hangingPunct="0"/>
            <a:endParaRPr lang="en-US" altLang="zh-CN" dirty="0"/>
          </a:p>
          <a:p>
            <a:pPr lvl="2" hangingPunct="0"/>
            <a:endParaRPr lang="en-US" altLang="zh-CN" dirty="0"/>
          </a:p>
          <a:p>
            <a:pPr lvl="2" hangingPunct="0"/>
            <a:endParaRPr lang="en-US" altLang="zh-CN" dirty="0"/>
          </a:p>
          <a:p>
            <a:pPr lvl="1" hangingPunct="0"/>
            <a:endParaRPr lang="en-US" altLang="zh-CN" dirty="0"/>
          </a:p>
          <a:p>
            <a:pPr lvl="1" hangingPunct="0"/>
            <a:endParaRPr kumimoji="1" lang="en-GB" altLang="zh-CN" dirty="0"/>
          </a:p>
          <a:p>
            <a:pPr lvl="1" hangingPunct="0"/>
            <a:endParaRPr kumimoji="1" lang="en-GB" altLang="zh-CN" dirty="0"/>
          </a:p>
          <a:p>
            <a:pPr lvl="1" hangingPunct="0"/>
            <a:endParaRPr lang="en-US" altLang="zh-CN" dirty="0"/>
          </a:p>
          <a:p>
            <a:pPr lvl="1" hangingPunct="0"/>
            <a:endParaRPr lang="en-US" altLang="zh-CN" dirty="0"/>
          </a:p>
          <a:p>
            <a:pPr lvl="1" hangingPunct="0"/>
            <a:r>
              <a:rPr lang="en-US" altLang="zh-CN" dirty="0"/>
              <a:t>Due to service link delay and feeder link delay, the UE to 5GC delay is much higher than that of </a:t>
            </a:r>
            <a:r>
              <a:rPr kumimoji="1" lang="en-GB" altLang="zh-CN" dirty="0"/>
              <a:t>terrestrial mobile access network. </a:t>
            </a:r>
          </a:p>
          <a:p>
            <a:pPr lvl="1"/>
            <a:r>
              <a:rPr lang="en-US" altLang="zh-CN" dirty="0"/>
              <a:t>When ISL link is considered, more delay is added to the UE to 5GC delay; what may significantly hurt user experience.</a:t>
            </a:r>
          </a:p>
          <a:p>
            <a:pPr lvl="2"/>
            <a:r>
              <a:rPr lang="en-US" altLang="zh-CN" dirty="0"/>
              <a:t>Feeder link, ISL link and service link all contribute to UE to 5GC delay.</a:t>
            </a:r>
          </a:p>
          <a:p>
            <a:pPr lvl="1" hangingPunct="0"/>
            <a:endParaRPr kumimoji="1" lang="en-GB" altLang="zh-CN" dirty="0"/>
          </a:p>
          <a:p>
            <a:pPr lvl="1" hangingPunct="0"/>
            <a:endParaRPr kumimoji="1" lang="en-GB" altLang="zh-CN" dirty="0"/>
          </a:p>
          <a:p>
            <a:pPr lvl="1" hangingPunct="0"/>
            <a:endParaRPr kumimoji="1" lang="en-GB" altLang="zh-CN" dirty="0"/>
          </a:p>
          <a:p>
            <a:pPr lvl="1" hangingPunct="0"/>
            <a:endParaRPr kumimoji="1" lang="en-GB" altLang="zh-CN" dirty="0"/>
          </a:p>
          <a:p>
            <a:pPr lvl="1" hangingPunct="0"/>
            <a:endParaRPr kumimoji="1" lang="en-GB" altLang="zh-CN" dirty="0"/>
          </a:p>
          <a:p>
            <a:pPr lvl="1" hangingPunct="0"/>
            <a:endParaRPr kumimoji="1" lang="en-GB" altLang="zh-CN" dirty="0"/>
          </a:p>
          <a:p>
            <a:pPr marL="457200" lvl="1" indent="0" hangingPunct="0">
              <a:buNone/>
            </a:pPr>
            <a:endParaRPr kumimoji="1" lang="en-GB" altLang="zh-CN" dirty="0"/>
          </a:p>
          <a:p>
            <a:pPr lvl="1" hangingPunct="0"/>
            <a:endParaRPr lang="en-US" altLang="zh-CN" dirty="0"/>
          </a:p>
          <a:p>
            <a:pPr marL="0" indent="0" hangingPunct="0">
              <a:buNone/>
            </a:pPr>
            <a:endParaRPr lang="zh-CN" altLang="zh-CN" dirty="0"/>
          </a:p>
        </p:txBody>
      </p:sp>
      <p:sp>
        <p:nvSpPr>
          <p:cNvPr id="4" name="页脚占位符 3">
            <a:extLst>
              <a:ext uri="{FF2B5EF4-FFF2-40B4-BE49-F238E27FC236}">
                <a16:creationId xmlns:a16="http://schemas.microsoft.com/office/drawing/2014/main" id="{0719C3A8-0F87-1B4D-8EA5-311E4A8F16C0}"/>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pic>
        <p:nvPicPr>
          <p:cNvPr id="5" name="图片 4"/>
          <p:cNvPicPr>
            <a:picLocks noChangeAspect="1"/>
          </p:cNvPicPr>
          <p:nvPr/>
        </p:nvPicPr>
        <p:blipFill>
          <a:blip r:embed="rId2"/>
          <a:stretch>
            <a:fillRect/>
          </a:stretch>
        </p:blipFill>
        <p:spPr>
          <a:xfrm>
            <a:off x="1384554" y="2898058"/>
            <a:ext cx="8608298" cy="2548463"/>
          </a:xfrm>
          <a:prstGeom prst="rect">
            <a:avLst/>
          </a:prstGeom>
        </p:spPr>
      </p:pic>
    </p:spTree>
    <p:extLst>
      <p:ext uri="{BB962C8B-B14F-4D97-AF65-F5344CB8AC3E}">
        <p14:creationId xmlns:p14="http://schemas.microsoft.com/office/powerpoint/2010/main" val="1864723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565546-92C9-8842-A927-B2D243B48CD3}"/>
              </a:ext>
            </a:extLst>
          </p:cNvPr>
          <p:cNvSpPr>
            <a:spLocks noGrp="1"/>
          </p:cNvSpPr>
          <p:nvPr>
            <p:ph type="title"/>
          </p:nvPr>
        </p:nvSpPr>
        <p:spPr/>
        <p:txBody>
          <a:bodyPr>
            <a:normAutofit/>
          </a:bodyPr>
          <a:lstStyle/>
          <a:p>
            <a:r>
              <a:rPr kumimoji="1" lang="en-US" altLang="zh-CN" sz="3200" b="1" dirty="0">
                <a:solidFill>
                  <a:srgbClr val="7030A0"/>
                </a:solidFill>
                <a:effectLst>
                  <a:outerShdw blurRad="38100" dist="38100" dir="2700000" algn="tl">
                    <a:srgbClr val="000000">
                      <a:alpha val="43137"/>
                    </a:srgbClr>
                  </a:outerShdw>
                </a:effectLst>
              </a:rPr>
              <a:t>Motivation (2/2)</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a:extLst>
              <a:ext uri="{FF2B5EF4-FFF2-40B4-BE49-F238E27FC236}">
                <a16:creationId xmlns:a16="http://schemas.microsoft.com/office/drawing/2014/main" id="{3F16E9EF-6AEB-F542-BAED-934187C560E4}"/>
              </a:ext>
            </a:extLst>
          </p:cNvPr>
          <p:cNvSpPr>
            <a:spLocks noGrp="1"/>
          </p:cNvSpPr>
          <p:nvPr>
            <p:ph idx="1"/>
          </p:nvPr>
        </p:nvSpPr>
        <p:spPr>
          <a:xfrm>
            <a:off x="674298" y="1037684"/>
            <a:ext cx="10515600" cy="5599654"/>
          </a:xfrm>
        </p:spPr>
        <p:txBody>
          <a:bodyPr>
            <a:normAutofit/>
          </a:bodyPr>
          <a:lstStyle/>
          <a:p>
            <a:pPr hangingPunct="0"/>
            <a:r>
              <a:rPr lang="en-US" altLang="zh-CN" dirty="0"/>
              <a:t>In some use cases, components of application server dedicated for satellite access may be deployed on satellite.</a:t>
            </a:r>
          </a:p>
          <a:p>
            <a:pPr hangingPunct="0"/>
            <a:r>
              <a:rPr lang="en-US" altLang="zh-CN" dirty="0"/>
              <a:t>UE-5GC delay could be reduced significantly if moving </a:t>
            </a:r>
            <a:r>
              <a:rPr lang="en-US" altLang="zh-CN" dirty="0" err="1" smtClean="0"/>
              <a:t>gNB</a:t>
            </a:r>
            <a:r>
              <a:rPr lang="en-US" altLang="zh-CN" smtClean="0"/>
              <a:t> and 5GC </a:t>
            </a:r>
            <a:r>
              <a:rPr lang="en-US" altLang="zh-CN" dirty="0"/>
              <a:t>components to Satellite.</a:t>
            </a:r>
          </a:p>
          <a:p>
            <a:pPr lvl="1" hangingPunct="0"/>
            <a:r>
              <a:rPr lang="en-US" altLang="zh-CN" dirty="0"/>
              <a:t>Feeder link delay = 0</a:t>
            </a:r>
          </a:p>
          <a:p>
            <a:pPr lvl="1" hangingPunct="0"/>
            <a:r>
              <a:rPr lang="en-US" altLang="zh-CN" dirty="0"/>
              <a:t>ISL link delay could be removed if 5GC components and </a:t>
            </a:r>
            <a:r>
              <a:rPr lang="en-US" altLang="zh-CN" dirty="0" err="1"/>
              <a:t>gNB</a:t>
            </a:r>
            <a:r>
              <a:rPr lang="en-US" altLang="zh-CN" dirty="0"/>
              <a:t> serving the UE are both deployed on the same satellite.</a:t>
            </a:r>
          </a:p>
          <a:p>
            <a:pPr lvl="1" hangingPunct="0"/>
            <a:endParaRPr lang="en-US" altLang="zh-CN" dirty="0"/>
          </a:p>
          <a:p>
            <a:pPr lvl="1" hangingPunct="0"/>
            <a:endParaRPr lang="en-US" altLang="zh-CN" dirty="0"/>
          </a:p>
          <a:p>
            <a:pPr marL="457200" lvl="1" indent="0" hangingPunct="0">
              <a:buNone/>
            </a:pPr>
            <a:endParaRPr lang="en-US" altLang="zh-CN" dirty="0"/>
          </a:p>
          <a:p>
            <a:pPr lvl="1" hangingPunct="0"/>
            <a:endParaRPr lang="en-US" altLang="zh-CN" dirty="0"/>
          </a:p>
          <a:p>
            <a:pPr lvl="1" hangingPunct="0"/>
            <a:endParaRPr lang="en-US" altLang="zh-CN" dirty="0"/>
          </a:p>
          <a:p>
            <a:pPr lvl="1" hangingPunct="0"/>
            <a:endParaRPr lang="zh-CN" altLang="zh-CN" dirty="0"/>
          </a:p>
        </p:txBody>
      </p:sp>
      <p:sp>
        <p:nvSpPr>
          <p:cNvPr id="4" name="页脚占位符 3">
            <a:extLst>
              <a:ext uri="{FF2B5EF4-FFF2-40B4-BE49-F238E27FC236}">
                <a16:creationId xmlns:a16="http://schemas.microsoft.com/office/drawing/2014/main" id="{0719C3A8-0F87-1B4D-8EA5-311E4A8F16C0}"/>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graphicFrame>
        <p:nvGraphicFramePr>
          <p:cNvPr id="6" name="对象 5"/>
          <p:cNvGraphicFramePr>
            <a:graphicFrameLocks noChangeAspect="1"/>
          </p:cNvGraphicFramePr>
          <p:nvPr>
            <p:extLst>
              <p:ext uri="{D42A27DB-BD31-4B8C-83A1-F6EECF244321}">
                <p14:modId xmlns:p14="http://schemas.microsoft.com/office/powerpoint/2010/main" val="892575232"/>
              </p:ext>
            </p:extLst>
          </p:nvPr>
        </p:nvGraphicFramePr>
        <p:xfrm>
          <a:off x="2837910" y="3616172"/>
          <a:ext cx="7556500" cy="2814637"/>
        </p:xfrm>
        <a:graphic>
          <a:graphicData uri="http://schemas.openxmlformats.org/presentationml/2006/ole">
            <mc:AlternateContent xmlns:mc="http://schemas.openxmlformats.org/markup-compatibility/2006">
              <mc:Choice xmlns:v="urn:schemas-microsoft-com:vml" Requires="v">
                <p:oleObj spid="_x0000_s4223" name="Visio" r:id="rId3" imgW="7581848" imgH="3467239" progId="Visio.Drawing.15">
                  <p:embed/>
                </p:oleObj>
              </mc:Choice>
              <mc:Fallback>
                <p:oleObj name="Visio" r:id="rId3" imgW="7581848" imgH="3467239" progId="Visio.Drawing.15">
                  <p:embed/>
                  <p:pic>
                    <p:nvPicPr>
                      <p:cNvPr id="5" name="对象 4"/>
                      <p:cNvPicPr>
                        <a:picLocks noChangeAspect="1" noChangeArrowheads="1"/>
                      </p:cNvPicPr>
                      <p:nvPr/>
                    </p:nvPicPr>
                    <p:blipFill>
                      <a:blip r:embed="rId4"/>
                      <a:srcRect/>
                      <a:stretch>
                        <a:fillRect/>
                      </a:stretch>
                    </p:blipFill>
                    <p:spPr bwMode="auto">
                      <a:xfrm>
                        <a:off x="2837910" y="3616172"/>
                        <a:ext cx="7556500" cy="2814637"/>
                      </a:xfrm>
                      <a:prstGeom prst="rect">
                        <a:avLst/>
                      </a:prstGeom>
                      <a:noFill/>
                    </p:spPr>
                  </p:pic>
                </p:oleObj>
              </mc:Fallback>
            </mc:AlternateContent>
          </a:graphicData>
        </a:graphic>
      </p:graphicFrame>
    </p:spTree>
    <p:extLst>
      <p:ext uri="{BB962C8B-B14F-4D97-AF65-F5344CB8AC3E}">
        <p14:creationId xmlns:p14="http://schemas.microsoft.com/office/powerpoint/2010/main" val="2515431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F6F296-E014-A14C-86AE-B91A504D7B4D}"/>
              </a:ext>
            </a:extLst>
          </p:cNvPr>
          <p:cNvSpPr>
            <a:spLocks noGrp="1"/>
          </p:cNvSpPr>
          <p:nvPr>
            <p:ph type="title"/>
          </p:nvPr>
        </p:nvSpPr>
        <p:spPr/>
        <p:txBody>
          <a:bodyPr>
            <a:normAutofit/>
          </a:bodyPr>
          <a:lstStyle/>
          <a:p>
            <a:r>
              <a:rPr kumimoji="1" lang="en-US" altLang="zh-CN" sz="3200" b="1" dirty="0">
                <a:solidFill>
                  <a:srgbClr val="7030A0"/>
                </a:solidFill>
                <a:effectLst>
                  <a:outerShdw blurRad="38100" dist="38100" dir="2700000" algn="tl">
                    <a:srgbClr val="000000">
                      <a:alpha val="43137"/>
                    </a:srgbClr>
                  </a:outerShdw>
                </a:effectLst>
              </a:rPr>
              <a:t>Example Use case 1-1: </a:t>
            </a:r>
            <a:r>
              <a:rPr kumimoji="1" lang="en-US" altLang="zh-CN" sz="3200" b="1" dirty="0" smtClean="0">
                <a:solidFill>
                  <a:srgbClr val="7030A0"/>
                </a:solidFill>
                <a:effectLst>
                  <a:outerShdw blurRad="38100" dist="38100" dir="2700000" algn="tl">
                    <a:srgbClr val="000000">
                      <a:alpha val="43137"/>
                    </a:srgbClr>
                  </a:outerShdw>
                </a:effectLst>
              </a:rPr>
              <a:t>Mobile </a:t>
            </a:r>
            <a:r>
              <a:rPr kumimoji="1" lang="en-US" altLang="zh-CN" sz="3200" b="1" dirty="0">
                <a:solidFill>
                  <a:srgbClr val="7030A0"/>
                </a:solidFill>
                <a:effectLst>
                  <a:outerShdw blurRad="38100" dist="38100" dir="2700000" algn="tl">
                    <a:srgbClr val="000000">
                      <a:alpha val="43137"/>
                    </a:srgbClr>
                  </a:outerShdw>
                </a:effectLst>
              </a:rPr>
              <a:t>surveillance and analysis</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a:extLst>
              <a:ext uri="{FF2B5EF4-FFF2-40B4-BE49-F238E27FC236}">
                <a16:creationId xmlns:a16="http://schemas.microsoft.com/office/drawing/2014/main" id="{7575654C-795F-0149-8C44-6F68EA483D3A}"/>
              </a:ext>
            </a:extLst>
          </p:cNvPr>
          <p:cNvSpPr>
            <a:spLocks noGrp="1"/>
          </p:cNvSpPr>
          <p:nvPr>
            <p:ph idx="1"/>
          </p:nvPr>
        </p:nvSpPr>
        <p:spPr>
          <a:xfrm>
            <a:off x="640511" y="947737"/>
            <a:ext cx="10910977" cy="2044701"/>
          </a:xfrm>
        </p:spPr>
        <p:txBody>
          <a:bodyPr>
            <a:normAutofit/>
          </a:bodyPr>
          <a:lstStyle/>
          <a:p>
            <a:pPr marL="228600" lvl="2">
              <a:spcBef>
                <a:spcPts val="1000"/>
              </a:spcBef>
            </a:pPr>
            <a:r>
              <a:rPr kumimoji="1" lang="en-US" altLang="zh-CN" sz="2400" dirty="0"/>
              <a:t> A camera and multiple sensors are carried on board a vehicle in the desert, and the collected data is transmitted to the mobile surveillance server for processing. Once processed, data is further transmitted to another server for analysis and to derive immediate instructions to feedback to the camera and sensors on the vehicle. </a:t>
            </a:r>
          </a:p>
        </p:txBody>
      </p:sp>
      <p:sp>
        <p:nvSpPr>
          <p:cNvPr id="4" name="页脚占位符 3">
            <a:extLst>
              <a:ext uri="{FF2B5EF4-FFF2-40B4-BE49-F238E27FC236}">
                <a16:creationId xmlns:a16="http://schemas.microsoft.com/office/drawing/2014/main" id="{158257AD-AC22-EF42-97F0-0F4767B04737}"/>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3061683321"/>
              </p:ext>
            </p:extLst>
          </p:nvPr>
        </p:nvGraphicFramePr>
        <p:xfrm>
          <a:off x="1449387" y="2583645"/>
          <a:ext cx="5178425" cy="3035300"/>
        </p:xfrm>
        <a:graphic>
          <a:graphicData uri="http://schemas.openxmlformats.org/presentationml/2006/ole">
            <mc:AlternateContent xmlns:mc="http://schemas.openxmlformats.org/markup-compatibility/2006">
              <mc:Choice xmlns:v="urn:schemas-microsoft-com:vml" Requires="v">
                <p:oleObj spid="_x0000_s8310" name="Visio" r:id="rId3" imgW="7572342" imgH="3457614" progId="Visio.Drawing.15">
                  <p:embed/>
                </p:oleObj>
              </mc:Choice>
              <mc:Fallback>
                <p:oleObj name="Visio" r:id="rId3" imgW="7572342" imgH="3457614" progId="Visio.Drawing.15">
                  <p:embed/>
                  <p:pic>
                    <p:nvPicPr>
                      <p:cNvPr id="5" name="对象 4"/>
                      <p:cNvPicPr>
                        <a:picLocks noChangeAspect="1" noChangeArrowheads="1"/>
                      </p:cNvPicPr>
                      <p:nvPr/>
                    </p:nvPicPr>
                    <p:blipFill>
                      <a:blip r:embed="rId4"/>
                      <a:srcRect/>
                      <a:stretch>
                        <a:fillRect/>
                      </a:stretch>
                    </p:blipFill>
                    <p:spPr bwMode="auto">
                      <a:xfrm>
                        <a:off x="1449387" y="2583645"/>
                        <a:ext cx="5178425" cy="3035300"/>
                      </a:xfrm>
                      <a:prstGeom prst="rect">
                        <a:avLst/>
                      </a:prstGeom>
                      <a:noFill/>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689070284"/>
              </p:ext>
            </p:extLst>
          </p:nvPr>
        </p:nvGraphicFramePr>
        <p:xfrm>
          <a:off x="6683435" y="2556657"/>
          <a:ext cx="4479925" cy="3008312"/>
        </p:xfrm>
        <a:graphic>
          <a:graphicData uri="http://schemas.openxmlformats.org/presentationml/2006/ole">
            <mc:AlternateContent xmlns:mc="http://schemas.openxmlformats.org/markup-compatibility/2006">
              <mc:Choice xmlns:v="urn:schemas-microsoft-com:vml" Requires="v">
                <p:oleObj spid="_x0000_s8311" name="Visio" r:id="rId5" imgW="7572342" imgH="3457614" progId="Visio.Drawing.15">
                  <p:embed/>
                </p:oleObj>
              </mc:Choice>
              <mc:Fallback>
                <p:oleObj name="Visio" r:id="rId5" imgW="7572342" imgH="3457614" progId="Visio.Drawing.15">
                  <p:embed/>
                  <p:pic>
                    <p:nvPicPr>
                      <p:cNvPr id="6" name="对象 5"/>
                      <p:cNvPicPr>
                        <a:picLocks noChangeAspect="1" noChangeArrowheads="1"/>
                      </p:cNvPicPr>
                      <p:nvPr/>
                    </p:nvPicPr>
                    <p:blipFill>
                      <a:blip r:embed="rId6"/>
                      <a:srcRect/>
                      <a:stretch>
                        <a:fillRect/>
                      </a:stretch>
                    </p:blipFill>
                    <p:spPr bwMode="auto">
                      <a:xfrm>
                        <a:off x="6683435" y="2556657"/>
                        <a:ext cx="4479925" cy="3008312"/>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26185B72-BF0D-4105-BF1E-909E5D17DC4E}"/>
              </a:ext>
            </a:extLst>
          </p:cNvPr>
          <p:cNvSpPr txBox="1"/>
          <p:nvPr/>
        </p:nvSpPr>
        <p:spPr>
          <a:xfrm>
            <a:off x="3657601" y="5652882"/>
            <a:ext cx="5650301" cy="307777"/>
          </a:xfrm>
          <a:prstGeom prst="rect">
            <a:avLst/>
          </a:prstGeom>
          <a:noFill/>
        </p:spPr>
        <p:txBody>
          <a:bodyPr wrap="square" rtlCol="0">
            <a:spAutoFit/>
          </a:bodyPr>
          <a:lstStyle/>
          <a:p>
            <a:r>
              <a:rPr kumimoji="1" lang="en-US" altLang="zh-CN" sz="1400" dirty="0"/>
              <a:t>Delay comparison:  5GC and AS on ground Vs 5GC and AS on satellite</a:t>
            </a:r>
            <a:endParaRPr lang="en-US" sz="1400" dirty="0"/>
          </a:p>
        </p:txBody>
      </p:sp>
    </p:spTree>
    <p:extLst>
      <p:ext uri="{BB962C8B-B14F-4D97-AF65-F5344CB8AC3E}">
        <p14:creationId xmlns:p14="http://schemas.microsoft.com/office/powerpoint/2010/main" val="3763267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F6F296-E014-A14C-86AE-B91A504D7B4D}"/>
              </a:ext>
            </a:extLst>
          </p:cNvPr>
          <p:cNvSpPr>
            <a:spLocks noGrp="1"/>
          </p:cNvSpPr>
          <p:nvPr>
            <p:ph type="title"/>
          </p:nvPr>
        </p:nvSpPr>
        <p:spPr/>
        <p:txBody>
          <a:bodyPr>
            <a:normAutofit/>
          </a:bodyPr>
          <a:lstStyle/>
          <a:p>
            <a:r>
              <a:rPr kumimoji="1" lang="en-US" altLang="zh-CN" sz="3200" b="1" dirty="0">
                <a:solidFill>
                  <a:srgbClr val="7030A0"/>
                </a:solidFill>
                <a:effectLst>
                  <a:outerShdw blurRad="38100" dist="38100" dir="2700000" algn="tl">
                    <a:srgbClr val="000000">
                      <a:alpha val="43137"/>
                    </a:srgbClr>
                  </a:outerShdw>
                </a:effectLst>
              </a:rPr>
              <a:t>Example Use case </a:t>
            </a:r>
            <a:r>
              <a:rPr kumimoji="1" lang="en-US" altLang="zh-CN" sz="3200" b="1" dirty="0" smtClean="0">
                <a:solidFill>
                  <a:srgbClr val="7030A0"/>
                </a:solidFill>
                <a:effectLst>
                  <a:outerShdw blurRad="38100" dist="38100" dir="2700000" algn="tl">
                    <a:srgbClr val="000000">
                      <a:alpha val="43137"/>
                    </a:srgbClr>
                  </a:outerShdw>
                </a:effectLst>
              </a:rPr>
              <a:t>1-2:  </a:t>
            </a:r>
            <a:r>
              <a:rPr kumimoji="1" lang="en-US" altLang="zh-CN" sz="3200" b="1" dirty="0" err="1" smtClean="0">
                <a:solidFill>
                  <a:srgbClr val="7030A0"/>
                </a:solidFill>
                <a:effectLst>
                  <a:outerShdw blurRad="38100" dist="38100" dir="2700000" algn="tl">
                    <a:srgbClr val="000000">
                      <a:alpha val="43137"/>
                    </a:srgbClr>
                  </a:outerShdw>
                </a:effectLst>
              </a:rPr>
              <a:t>Gaming&amp;Stocking</a:t>
            </a:r>
            <a:r>
              <a:rPr kumimoji="1" lang="en-US" altLang="zh-CN" sz="3200" b="1" dirty="0" smtClean="0">
                <a:solidFill>
                  <a:srgbClr val="7030A0"/>
                </a:solidFill>
                <a:effectLst>
                  <a:outerShdw blurRad="38100" dist="38100" dir="2700000" algn="tl">
                    <a:srgbClr val="000000">
                      <a:alpha val="43137"/>
                    </a:srgbClr>
                  </a:outerShdw>
                </a:effectLst>
              </a:rPr>
              <a:t> trading</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a:extLst>
              <a:ext uri="{FF2B5EF4-FFF2-40B4-BE49-F238E27FC236}">
                <a16:creationId xmlns:a16="http://schemas.microsoft.com/office/drawing/2014/main" id="{7575654C-795F-0149-8C44-6F68EA483D3A}"/>
              </a:ext>
            </a:extLst>
          </p:cNvPr>
          <p:cNvSpPr>
            <a:spLocks noGrp="1"/>
          </p:cNvSpPr>
          <p:nvPr>
            <p:ph idx="1"/>
          </p:nvPr>
        </p:nvSpPr>
        <p:spPr>
          <a:xfrm>
            <a:off x="838200" y="1061972"/>
            <a:ext cx="10910977" cy="5053013"/>
          </a:xfrm>
        </p:spPr>
        <p:txBody>
          <a:bodyPr>
            <a:normAutofit/>
          </a:bodyPr>
          <a:lstStyle/>
          <a:p>
            <a:pPr marL="228600" lvl="2">
              <a:spcBef>
                <a:spcPts val="1000"/>
              </a:spcBef>
            </a:pPr>
            <a:r>
              <a:rPr kumimoji="1" lang="en-US" altLang="zh-CN" sz="2800" dirty="0"/>
              <a:t>Communication path between a 5G Satellite UE and the AS does not require going through the ground station, thus the UE to 5GC delay is largely reduced by removing feeder link delay and ISL link delay, what greatly benefits delay sensitive services such as:</a:t>
            </a:r>
          </a:p>
          <a:p>
            <a:pPr lvl="2"/>
            <a:r>
              <a:rPr kumimoji="1" lang="en-US" altLang="zh-CN" sz="2400" dirty="0"/>
              <a:t>Game playing, trading on stocks, auctions, etc. </a:t>
            </a:r>
          </a:p>
        </p:txBody>
      </p:sp>
      <p:sp>
        <p:nvSpPr>
          <p:cNvPr id="4" name="页脚占位符 3">
            <a:extLst>
              <a:ext uri="{FF2B5EF4-FFF2-40B4-BE49-F238E27FC236}">
                <a16:creationId xmlns:a16="http://schemas.microsoft.com/office/drawing/2014/main" id="{158257AD-AC22-EF42-97F0-0F4767B04737}"/>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2889658130"/>
              </p:ext>
            </p:extLst>
          </p:nvPr>
        </p:nvGraphicFramePr>
        <p:xfrm>
          <a:off x="1293379" y="2972437"/>
          <a:ext cx="5167222" cy="3019694"/>
        </p:xfrm>
        <a:graphic>
          <a:graphicData uri="http://schemas.openxmlformats.org/presentationml/2006/ole">
            <mc:AlternateContent xmlns:mc="http://schemas.openxmlformats.org/markup-compatibility/2006">
              <mc:Choice xmlns:v="urn:schemas-microsoft-com:vml" Requires="v">
                <p:oleObj spid="_x0000_s6352" name="Visio" r:id="rId3" imgW="7572342" imgH="3457614" progId="Visio.Drawing.15">
                  <p:embed/>
                </p:oleObj>
              </mc:Choice>
              <mc:Fallback>
                <p:oleObj name="Visio" r:id="rId3" imgW="7572342" imgH="3457614" progId="Visio.Drawing.15">
                  <p:embed/>
                  <p:pic>
                    <p:nvPicPr>
                      <p:cNvPr id="5" name="对象 4"/>
                      <p:cNvPicPr>
                        <a:picLocks noChangeAspect="1" noChangeArrowheads="1"/>
                      </p:cNvPicPr>
                      <p:nvPr/>
                    </p:nvPicPr>
                    <p:blipFill>
                      <a:blip r:embed="rId4"/>
                      <a:srcRect/>
                      <a:stretch>
                        <a:fillRect/>
                      </a:stretch>
                    </p:blipFill>
                    <p:spPr bwMode="auto">
                      <a:xfrm>
                        <a:off x="1293379" y="2972437"/>
                        <a:ext cx="5167222" cy="3019694"/>
                      </a:xfrm>
                      <a:prstGeom prst="rect">
                        <a:avLst/>
                      </a:prstGeom>
                      <a:noFill/>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806251840"/>
              </p:ext>
            </p:extLst>
          </p:nvPr>
        </p:nvGraphicFramePr>
        <p:xfrm>
          <a:off x="6628050" y="2992245"/>
          <a:ext cx="4468063" cy="2994803"/>
        </p:xfrm>
        <a:graphic>
          <a:graphicData uri="http://schemas.openxmlformats.org/presentationml/2006/ole">
            <mc:AlternateContent xmlns:mc="http://schemas.openxmlformats.org/markup-compatibility/2006">
              <mc:Choice xmlns:v="urn:schemas-microsoft-com:vml" Requires="v">
                <p:oleObj spid="_x0000_s6353" name="Visio" r:id="rId5" imgW="7572342" imgH="3457614" progId="Visio.Drawing.15">
                  <p:embed/>
                </p:oleObj>
              </mc:Choice>
              <mc:Fallback>
                <p:oleObj name="Visio" r:id="rId5" imgW="7572342" imgH="3457614" progId="Visio.Drawing.15">
                  <p:embed/>
                  <p:pic>
                    <p:nvPicPr>
                      <p:cNvPr id="6" name="对象 5"/>
                      <p:cNvPicPr>
                        <a:picLocks noChangeAspect="1" noChangeArrowheads="1"/>
                      </p:cNvPicPr>
                      <p:nvPr/>
                    </p:nvPicPr>
                    <p:blipFill>
                      <a:blip r:embed="rId6"/>
                      <a:srcRect/>
                      <a:stretch>
                        <a:fillRect/>
                      </a:stretch>
                    </p:blipFill>
                    <p:spPr bwMode="auto">
                      <a:xfrm>
                        <a:off x="6628050" y="2992245"/>
                        <a:ext cx="4468063" cy="2994803"/>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7FC72272-BE2C-45B1-9081-5200D36025FB}"/>
              </a:ext>
            </a:extLst>
          </p:cNvPr>
          <p:cNvSpPr txBox="1"/>
          <p:nvPr/>
        </p:nvSpPr>
        <p:spPr>
          <a:xfrm>
            <a:off x="3390183" y="5885802"/>
            <a:ext cx="5650301" cy="307777"/>
          </a:xfrm>
          <a:prstGeom prst="rect">
            <a:avLst/>
          </a:prstGeom>
          <a:noFill/>
        </p:spPr>
        <p:txBody>
          <a:bodyPr wrap="square" rtlCol="0">
            <a:spAutoFit/>
          </a:bodyPr>
          <a:lstStyle/>
          <a:p>
            <a:r>
              <a:rPr kumimoji="1" lang="en-US" altLang="zh-CN" sz="1400" dirty="0"/>
              <a:t>Delay comparison:  5GC and AS on ground Vs 5GC and AS on satellite</a:t>
            </a:r>
            <a:endParaRPr lang="en-US" sz="1400" dirty="0"/>
          </a:p>
        </p:txBody>
      </p:sp>
    </p:spTree>
    <p:extLst>
      <p:ext uri="{BB962C8B-B14F-4D97-AF65-F5344CB8AC3E}">
        <p14:creationId xmlns:p14="http://schemas.microsoft.com/office/powerpoint/2010/main" val="3678730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F6F296-E014-A14C-86AE-B91A504D7B4D}"/>
              </a:ext>
            </a:extLst>
          </p:cNvPr>
          <p:cNvSpPr>
            <a:spLocks noGrp="1"/>
          </p:cNvSpPr>
          <p:nvPr>
            <p:ph type="title"/>
          </p:nvPr>
        </p:nvSpPr>
        <p:spPr/>
        <p:txBody>
          <a:bodyPr>
            <a:normAutofit/>
          </a:bodyPr>
          <a:lstStyle/>
          <a:p>
            <a:r>
              <a:rPr kumimoji="1" lang="en-US" altLang="zh-CN" sz="3200" b="1" dirty="0">
                <a:solidFill>
                  <a:srgbClr val="7030A0"/>
                </a:solidFill>
                <a:effectLst>
                  <a:outerShdw blurRad="38100" dist="38100" dir="2700000" algn="tl">
                    <a:srgbClr val="000000">
                      <a:alpha val="43137"/>
                    </a:srgbClr>
                  </a:outerShdw>
                </a:effectLst>
              </a:rPr>
              <a:t>Example Use case </a:t>
            </a:r>
            <a:r>
              <a:rPr kumimoji="1" lang="en-US" altLang="zh-CN" sz="3200" b="1" dirty="0" smtClean="0">
                <a:solidFill>
                  <a:srgbClr val="7030A0"/>
                </a:solidFill>
                <a:effectLst>
                  <a:outerShdw blurRad="38100" dist="38100" dir="2700000" algn="tl">
                    <a:srgbClr val="000000">
                      <a:alpha val="43137"/>
                    </a:srgbClr>
                  </a:outerShdw>
                </a:effectLst>
              </a:rPr>
              <a:t>2-1: UAV C2 control </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a:extLst>
              <a:ext uri="{FF2B5EF4-FFF2-40B4-BE49-F238E27FC236}">
                <a16:creationId xmlns:a16="http://schemas.microsoft.com/office/drawing/2014/main" id="{7575654C-795F-0149-8C44-6F68EA483D3A}"/>
              </a:ext>
            </a:extLst>
          </p:cNvPr>
          <p:cNvSpPr>
            <a:spLocks noGrp="1"/>
          </p:cNvSpPr>
          <p:nvPr>
            <p:ph idx="1"/>
          </p:nvPr>
        </p:nvSpPr>
        <p:spPr/>
        <p:txBody>
          <a:bodyPr>
            <a:normAutofit/>
          </a:bodyPr>
          <a:lstStyle/>
          <a:p>
            <a:pPr marL="228600" lvl="2">
              <a:spcBef>
                <a:spcPts val="1000"/>
              </a:spcBef>
            </a:pPr>
            <a:r>
              <a:rPr kumimoji="1" lang="en-US" altLang="zh-CN" sz="2800" dirty="0"/>
              <a:t> A person working on a ship in the ocean controls a UAV beyond its visual line carrying on a </a:t>
            </a:r>
            <a:r>
              <a:rPr kumimoji="1" lang="en-US" altLang="zh-CN" sz="2800" dirty="0" smtClean="0"/>
              <a:t>task, the C2 communication is via UPF on the satellite.</a:t>
            </a:r>
            <a:endParaRPr kumimoji="1" lang="en-US" altLang="zh-CN" sz="2800" dirty="0"/>
          </a:p>
          <a:p>
            <a:pPr marL="0" lvl="2" indent="0">
              <a:spcBef>
                <a:spcPts val="1000"/>
              </a:spcBef>
              <a:buNone/>
            </a:pPr>
            <a:endParaRPr kumimoji="1" lang="en-US" altLang="zh-CN" sz="2800" dirty="0"/>
          </a:p>
        </p:txBody>
      </p:sp>
      <p:sp>
        <p:nvSpPr>
          <p:cNvPr id="4" name="页脚占位符 3">
            <a:extLst>
              <a:ext uri="{FF2B5EF4-FFF2-40B4-BE49-F238E27FC236}">
                <a16:creationId xmlns:a16="http://schemas.microsoft.com/office/drawing/2014/main" id="{158257AD-AC22-EF42-97F0-0F4767B04737}"/>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3133235007"/>
              </p:ext>
            </p:extLst>
          </p:nvPr>
        </p:nvGraphicFramePr>
        <p:xfrm>
          <a:off x="739775" y="2417945"/>
          <a:ext cx="5530850" cy="3033712"/>
        </p:xfrm>
        <a:graphic>
          <a:graphicData uri="http://schemas.openxmlformats.org/presentationml/2006/ole">
            <mc:AlternateContent xmlns:mc="http://schemas.openxmlformats.org/markup-compatibility/2006">
              <mc:Choice xmlns:v="urn:schemas-microsoft-com:vml" Requires="v">
                <p:oleObj spid="_x0000_s7274" name="Visio" r:id="rId3" imgW="7572342" imgH="3457614" progId="Visio.Drawing.15">
                  <p:embed/>
                </p:oleObj>
              </mc:Choice>
              <mc:Fallback>
                <p:oleObj name="Visio" r:id="rId3" imgW="7572342" imgH="3457614" progId="Visio.Drawing.15">
                  <p:embed/>
                  <p:pic>
                    <p:nvPicPr>
                      <p:cNvPr id="5" name="对象 4"/>
                      <p:cNvPicPr>
                        <a:picLocks noChangeAspect="1" noChangeArrowheads="1"/>
                      </p:cNvPicPr>
                      <p:nvPr/>
                    </p:nvPicPr>
                    <p:blipFill>
                      <a:blip r:embed="rId4"/>
                      <a:srcRect/>
                      <a:stretch>
                        <a:fillRect/>
                      </a:stretch>
                    </p:blipFill>
                    <p:spPr bwMode="auto">
                      <a:xfrm>
                        <a:off x="739775" y="2417945"/>
                        <a:ext cx="5530850" cy="3033712"/>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AA59FDCA-B7DA-4512-8472-3328BFCA17CA}"/>
              </a:ext>
            </a:extLst>
          </p:cNvPr>
          <p:cNvSpPr txBox="1"/>
          <p:nvPr/>
        </p:nvSpPr>
        <p:spPr>
          <a:xfrm>
            <a:off x="3390183" y="5467061"/>
            <a:ext cx="5650301" cy="307777"/>
          </a:xfrm>
          <a:prstGeom prst="rect">
            <a:avLst/>
          </a:prstGeom>
          <a:noFill/>
        </p:spPr>
        <p:txBody>
          <a:bodyPr wrap="square" rtlCol="0">
            <a:spAutoFit/>
          </a:bodyPr>
          <a:lstStyle/>
          <a:p>
            <a:r>
              <a:rPr kumimoji="1" lang="en-US" altLang="zh-CN" sz="1400" dirty="0"/>
              <a:t>Delay comparison:  5GC and AS on ground Vs 5GC and AS on satellite</a:t>
            </a:r>
            <a:endParaRPr lang="en-US" sz="1400" dirty="0"/>
          </a:p>
        </p:txBody>
      </p:sp>
      <p:graphicFrame>
        <p:nvGraphicFramePr>
          <p:cNvPr id="6" name="对象 5"/>
          <p:cNvGraphicFramePr>
            <a:graphicFrameLocks noChangeAspect="1"/>
          </p:cNvGraphicFramePr>
          <p:nvPr>
            <p:extLst>
              <p:ext uri="{D42A27DB-BD31-4B8C-83A1-F6EECF244321}">
                <p14:modId xmlns:p14="http://schemas.microsoft.com/office/powerpoint/2010/main" val="1077677920"/>
              </p:ext>
            </p:extLst>
          </p:nvPr>
        </p:nvGraphicFramePr>
        <p:xfrm>
          <a:off x="6096000" y="2593022"/>
          <a:ext cx="5877214" cy="2683558"/>
        </p:xfrm>
        <a:graphic>
          <a:graphicData uri="http://schemas.openxmlformats.org/presentationml/2006/ole">
            <mc:AlternateContent xmlns:mc="http://schemas.openxmlformats.org/markup-compatibility/2006">
              <mc:Choice xmlns:v="urn:schemas-microsoft-com:vml" Requires="v">
                <p:oleObj spid="_x0000_s7275" name="Visio" r:id="rId5" imgW="7572342" imgH="3457614" progId="Visio.Drawing.15">
                  <p:embed/>
                </p:oleObj>
              </mc:Choice>
              <mc:Fallback>
                <p:oleObj name="Visio" r:id="rId5" imgW="7572342" imgH="3457614" progId="Visio.Drawing.15">
                  <p:embed/>
                  <p:pic>
                    <p:nvPicPr>
                      <p:cNvPr id="0" name=""/>
                      <p:cNvPicPr/>
                      <p:nvPr/>
                    </p:nvPicPr>
                    <p:blipFill>
                      <a:blip r:embed="rId6"/>
                      <a:stretch>
                        <a:fillRect/>
                      </a:stretch>
                    </p:blipFill>
                    <p:spPr>
                      <a:xfrm>
                        <a:off x="6096000" y="2593022"/>
                        <a:ext cx="5877214" cy="2683558"/>
                      </a:xfrm>
                      <a:prstGeom prst="rect">
                        <a:avLst/>
                      </a:prstGeom>
                    </p:spPr>
                  </p:pic>
                </p:oleObj>
              </mc:Fallback>
            </mc:AlternateContent>
          </a:graphicData>
        </a:graphic>
      </p:graphicFrame>
    </p:spTree>
    <p:extLst>
      <p:ext uri="{BB962C8B-B14F-4D97-AF65-F5344CB8AC3E}">
        <p14:creationId xmlns:p14="http://schemas.microsoft.com/office/powerpoint/2010/main" val="2128085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F6F296-E014-A14C-86AE-B91A504D7B4D}"/>
              </a:ext>
            </a:extLst>
          </p:cNvPr>
          <p:cNvSpPr>
            <a:spLocks noGrp="1"/>
          </p:cNvSpPr>
          <p:nvPr>
            <p:ph type="title"/>
          </p:nvPr>
        </p:nvSpPr>
        <p:spPr/>
        <p:txBody>
          <a:bodyPr>
            <a:normAutofit/>
          </a:bodyPr>
          <a:lstStyle/>
          <a:p>
            <a:r>
              <a:rPr kumimoji="1" lang="en-US" altLang="zh-CN" sz="3200" b="1" dirty="0">
                <a:solidFill>
                  <a:srgbClr val="7030A0"/>
                </a:solidFill>
                <a:effectLst>
                  <a:outerShdw blurRad="38100" dist="38100" dir="2700000" algn="tl">
                    <a:srgbClr val="000000">
                      <a:alpha val="43137"/>
                    </a:srgbClr>
                  </a:outerShdw>
                </a:effectLst>
              </a:rPr>
              <a:t>Example Use case </a:t>
            </a:r>
            <a:r>
              <a:rPr kumimoji="1" lang="en-US" altLang="zh-CN" sz="3200" b="1" dirty="0" smtClean="0">
                <a:solidFill>
                  <a:srgbClr val="7030A0"/>
                </a:solidFill>
                <a:effectLst>
                  <a:outerShdw blurRad="38100" dist="38100" dir="2700000" algn="tl">
                    <a:srgbClr val="000000">
                      <a:alpha val="43137"/>
                    </a:srgbClr>
                  </a:outerShdw>
                </a:effectLst>
              </a:rPr>
              <a:t>2-2: Call between UEs </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a:extLst>
              <a:ext uri="{FF2B5EF4-FFF2-40B4-BE49-F238E27FC236}">
                <a16:creationId xmlns:a16="http://schemas.microsoft.com/office/drawing/2014/main" id="{7575654C-795F-0149-8C44-6F68EA483D3A}"/>
              </a:ext>
            </a:extLst>
          </p:cNvPr>
          <p:cNvSpPr>
            <a:spLocks noGrp="1"/>
          </p:cNvSpPr>
          <p:nvPr>
            <p:ph idx="1"/>
          </p:nvPr>
        </p:nvSpPr>
        <p:spPr/>
        <p:txBody>
          <a:bodyPr>
            <a:normAutofit/>
          </a:bodyPr>
          <a:lstStyle/>
          <a:p>
            <a:pPr marL="228600" lvl="2">
              <a:spcBef>
                <a:spcPts val="1000"/>
              </a:spcBef>
            </a:pPr>
            <a:r>
              <a:rPr kumimoji="1" lang="en-US" altLang="zh-CN" sz="2800" dirty="0"/>
              <a:t>Call between 5G Satellite UEs under the same </a:t>
            </a:r>
            <a:r>
              <a:rPr kumimoji="1" lang="en-US" altLang="zh-CN" sz="2800" dirty="0" err="1"/>
              <a:t>gNB</a:t>
            </a:r>
            <a:r>
              <a:rPr kumimoji="1" lang="en-US" altLang="zh-CN" sz="2800" dirty="0"/>
              <a:t> coverage.</a:t>
            </a:r>
          </a:p>
          <a:p>
            <a:pPr marL="228600" lvl="2">
              <a:spcBef>
                <a:spcPts val="1000"/>
              </a:spcBef>
            </a:pPr>
            <a:r>
              <a:rPr kumimoji="1" lang="en-US" altLang="zh-CN" sz="2800" dirty="0"/>
              <a:t>Communication path between the two 5G Satellite UEs does not require going through the ground station, thus the UE to 5GC delay is largely reduced by removing feeder link delay and ISL link delay.</a:t>
            </a:r>
          </a:p>
          <a:p>
            <a:pPr lvl="1"/>
            <a:endParaRPr kumimoji="1" lang="en-US" altLang="zh-CN" dirty="0"/>
          </a:p>
        </p:txBody>
      </p:sp>
      <p:sp>
        <p:nvSpPr>
          <p:cNvPr id="4" name="页脚占位符 3">
            <a:extLst>
              <a:ext uri="{FF2B5EF4-FFF2-40B4-BE49-F238E27FC236}">
                <a16:creationId xmlns:a16="http://schemas.microsoft.com/office/drawing/2014/main" id="{158257AD-AC22-EF42-97F0-0F4767B04737}"/>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968255030"/>
              </p:ext>
            </p:extLst>
          </p:nvPr>
        </p:nvGraphicFramePr>
        <p:xfrm>
          <a:off x="1086929" y="2976120"/>
          <a:ext cx="5520905" cy="3019694"/>
        </p:xfrm>
        <a:graphic>
          <a:graphicData uri="http://schemas.openxmlformats.org/presentationml/2006/ole">
            <mc:AlternateContent xmlns:mc="http://schemas.openxmlformats.org/markup-compatibility/2006">
              <mc:Choice xmlns:v="urn:schemas-microsoft-com:vml" Requires="v">
                <p:oleObj spid="_x0000_s5327" name="Visio" r:id="rId3" imgW="7572342" imgH="3457614" progId="Visio.Drawing.15">
                  <p:embed/>
                </p:oleObj>
              </mc:Choice>
              <mc:Fallback>
                <p:oleObj name="Visio" r:id="rId3" imgW="7572342" imgH="3457614" progId="Visio.Drawing.15">
                  <p:embed/>
                  <p:pic>
                    <p:nvPicPr>
                      <p:cNvPr id="8" name="对象 7"/>
                      <p:cNvPicPr>
                        <a:picLocks noChangeAspect="1" noChangeArrowheads="1"/>
                      </p:cNvPicPr>
                      <p:nvPr/>
                    </p:nvPicPr>
                    <p:blipFill>
                      <a:blip r:embed="rId4"/>
                      <a:srcRect/>
                      <a:stretch>
                        <a:fillRect/>
                      </a:stretch>
                    </p:blipFill>
                    <p:spPr bwMode="auto">
                      <a:xfrm>
                        <a:off x="1086929" y="2976120"/>
                        <a:ext cx="5520905" cy="3019694"/>
                      </a:xfrm>
                      <a:prstGeom prst="rect">
                        <a:avLst/>
                      </a:prstGeom>
                      <a:noFill/>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936244602"/>
              </p:ext>
            </p:extLst>
          </p:nvPr>
        </p:nvGraphicFramePr>
        <p:xfrm>
          <a:off x="7024688" y="2898482"/>
          <a:ext cx="4468063" cy="2994803"/>
        </p:xfrm>
        <a:graphic>
          <a:graphicData uri="http://schemas.openxmlformats.org/presentationml/2006/ole">
            <mc:AlternateContent xmlns:mc="http://schemas.openxmlformats.org/markup-compatibility/2006">
              <mc:Choice xmlns:v="urn:schemas-microsoft-com:vml" Requires="v">
                <p:oleObj spid="_x0000_s5328" name="Visio" r:id="rId5" imgW="7572342" imgH="3457614" progId="Visio.Drawing.15">
                  <p:embed/>
                </p:oleObj>
              </mc:Choice>
              <mc:Fallback>
                <p:oleObj name="Visio" r:id="rId5" imgW="7572342" imgH="3457614" progId="Visio.Drawing.15">
                  <p:embed/>
                  <p:pic>
                    <p:nvPicPr>
                      <p:cNvPr id="6" name="对象 5"/>
                      <p:cNvPicPr>
                        <a:picLocks noChangeAspect="1" noChangeArrowheads="1"/>
                      </p:cNvPicPr>
                      <p:nvPr/>
                    </p:nvPicPr>
                    <p:blipFill>
                      <a:blip r:embed="rId6"/>
                      <a:srcRect/>
                      <a:stretch>
                        <a:fillRect/>
                      </a:stretch>
                    </p:blipFill>
                    <p:spPr bwMode="auto">
                      <a:xfrm>
                        <a:off x="7024688" y="2898482"/>
                        <a:ext cx="4468063" cy="2994803"/>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E3F4A7C1-A296-477B-A935-2C543A4177E5}"/>
              </a:ext>
            </a:extLst>
          </p:cNvPr>
          <p:cNvSpPr txBox="1"/>
          <p:nvPr/>
        </p:nvSpPr>
        <p:spPr>
          <a:xfrm>
            <a:off x="3390183" y="5885802"/>
            <a:ext cx="5650301" cy="307777"/>
          </a:xfrm>
          <a:prstGeom prst="rect">
            <a:avLst/>
          </a:prstGeom>
          <a:noFill/>
        </p:spPr>
        <p:txBody>
          <a:bodyPr wrap="square" rtlCol="0">
            <a:spAutoFit/>
          </a:bodyPr>
          <a:lstStyle/>
          <a:p>
            <a:r>
              <a:rPr kumimoji="1" lang="en-US" altLang="zh-CN" sz="1400" dirty="0"/>
              <a:t>Delay comparison:  5GC and AS on ground Vs 5GC and AS on satellite</a:t>
            </a:r>
            <a:endParaRPr lang="en-US" sz="1400" dirty="0"/>
          </a:p>
        </p:txBody>
      </p:sp>
    </p:spTree>
    <p:extLst>
      <p:ext uri="{BB962C8B-B14F-4D97-AF65-F5344CB8AC3E}">
        <p14:creationId xmlns:p14="http://schemas.microsoft.com/office/powerpoint/2010/main" val="3522070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F6F296-E014-A14C-86AE-B91A504D7B4D}"/>
              </a:ext>
            </a:extLst>
          </p:cNvPr>
          <p:cNvSpPr>
            <a:spLocks noGrp="1"/>
          </p:cNvSpPr>
          <p:nvPr>
            <p:ph type="title"/>
          </p:nvPr>
        </p:nvSpPr>
        <p:spPr/>
        <p:txBody>
          <a:bodyPr>
            <a:normAutofit/>
          </a:bodyPr>
          <a:lstStyle/>
          <a:p>
            <a:r>
              <a:rPr kumimoji="1" lang="en-US" altLang="zh-CN" sz="3200" b="1" dirty="0">
                <a:solidFill>
                  <a:srgbClr val="7030A0"/>
                </a:solidFill>
                <a:effectLst>
                  <a:outerShdw blurRad="38100" dist="38100" dir="2700000" algn="tl">
                    <a:srgbClr val="000000">
                      <a:alpha val="43137"/>
                    </a:srgbClr>
                  </a:outerShdw>
                </a:effectLst>
              </a:rPr>
              <a:t>Example Use case </a:t>
            </a:r>
            <a:r>
              <a:rPr kumimoji="1" lang="en-US" altLang="zh-CN" sz="3200" b="1" dirty="0" smtClean="0">
                <a:solidFill>
                  <a:srgbClr val="7030A0"/>
                </a:solidFill>
                <a:effectLst>
                  <a:outerShdw blurRad="38100" dist="38100" dir="2700000" algn="tl">
                    <a:srgbClr val="000000">
                      <a:alpha val="43137"/>
                    </a:srgbClr>
                  </a:outerShdw>
                </a:effectLst>
              </a:rPr>
              <a:t>3: Service access from isolated island </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a:extLst>
              <a:ext uri="{FF2B5EF4-FFF2-40B4-BE49-F238E27FC236}">
                <a16:creationId xmlns:a16="http://schemas.microsoft.com/office/drawing/2014/main" id="{7575654C-795F-0149-8C44-6F68EA483D3A}"/>
              </a:ext>
            </a:extLst>
          </p:cNvPr>
          <p:cNvSpPr>
            <a:spLocks noGrp="1"/>
          </p:cNvSpPr>
          <p:nvPr>
            <p:ph idx="1"/>
          </p:nvPr>
        </p:nvSpPr>
        <p:spPr>
          <a:xfrm>
            <a:off x="838200" y="1061972"/>
            <a:ext cx="10910977" cy="5053013"/>
          </a:xfrm>
        </p:spPr>
        <p:txBody>
          <a:bodyPr>
            <a:normAutofit/>
          </a:bodyPr>
          <a:lstStyle/>
          <a:p>
            <a:pPr marL="228600" lvl="2">
              <a:spcBef>
                <a:spcPts val="1000"/>
              </a:spcBef>
            </a:pPr>
            <a:r>
              <a:rPr kumimoji="1" lang="en-US" altLang="zh-CN" sz="2400" dirty="0"/>
              <a:t> Terrestrial Access network is deployed in an </a:t>
            </a:r>
            <a:r>
              <a:rPr kumimoji="1" lang="en-US" altLang="zh-CN" sz="2400" dirty="0" smtClean="0"/>
              <a:t>isolated island </a:t>
            </a:r>
            <a:r>
              <a:rPr kumimoji="1" lang="en-US" altLang="zh-CN" sz="2400" dirty="0"/>
              <a:t>to serve people living on the island, satellite backhaul is used to connect access network to 5GC and AS. </a:t>
            </a:r>
          </a:p>
          <a:p>
            <a:pPr marL="0" lvl="2" indent="0">
              <a:spcBef>
                <a:spcPts val="1000"/>
              </a:spcBef>
              <a:buNone/>
            </a:pPr>
            <a:endParaRPr kumimoji="1" lang="en-US" altLang="zh-CN" sz="2400" dirty="0"/>
          </a:p>
        </p:txBody>
      </p:sp>
      <p:sp>
        <p:nvSpPr>
          <p:cNvPr id="4" name="页脚占位符 3">
            <a:extLst>
              <a:ext uri="{FF2B5EF4-FFF2-40B4-BE49-F238E27FC236}">
                <a16:creationId xmlns:a16="http://schemas.microsoft.com/office/drawing/2014/main" id="{158257AD-AC22-EF42-97F0-0F4767B04737}"/>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835567959"/>
              </p:ext>
            </p:extLst>
          </p:nvPr>
        </p:nvGraphicFramePr>
        <p:xfrm>
          <a:off x="1141413" y="2352675"/>
          <a:ext cx="5180012" cy="3036888"/>
        </p:xfrm>
        <a:graphic>
          <a:graphicData uri="http://schemas.openxmlformats.org/presentationml/2006/ole">
            <mc:AlternateContent xmlns:mc="http://schemas.openxmlformats.org/markup-compatibility/2006">
              <mc:Choice xmlns:v="urn:schemas-microsoft-com:vml" Requires="v">
                <p:oleObj spid="_x0000_s9302" name="Visio" r:id="rId3" imgW="7581848" imgH="3467239" progId="Visio.Drawing.15">
                  <p:embed/>
                </p:oleObj>
              </mc:Choice>
              <mc:Fallback>
                <p:oleObj name="Visio" r:id="rId3" imgW="7581848" imgH="3467239" progId="Visio.Drawing.15">
                  <p:embed/>
                  <p:pic>
                    <p:nvPicPr>
                      <p:cNvPr id="5" name="对象 4"/>
                      <p:cNvPicPr>
                        <a:picLocks noChangeAspect="1" noChangeArrowheads="1"/>
                      </p:cNvPicPr>
                      <p:nvPr/>
                    </p:nvPicPr>
                    <p:blipFill>
                      <a:blip r:embed="rId4"/>
                      <a:srcRect/>
                      <a:stretch>
                        <a:fillRect/>
                      </a:stretch>
                    </p:blipFill>
                    <p:spPr bwMode="auto">
                      <a:xfrm>
                        <a:off x="1141413" y="2352675"/>
                        <a:ext cx="5180012" cy="3036888"/>
                      </a:xfrm>
                      <a:prstGeom prst="rect">
                        <a:avLst/>
                      </a:prstGeom>
                      <a:noFill/>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000331440"/>
              </p:ext>
            </p:extLst>
          </p:nvPr>
        </p:nvGraphicFramePr>
        <p:xfrm>
          <a:off x="6875463" y="2378075"/>
          <a:ext cx="4481512" cy="3011488"/>
        </p:xfrm>
        <a:graphic>
          <a:graphicData uri="http://schemas.openxmlformats.org/presentationml/2006/ole">
            <mc:AlternateContent xmlns:mc="http://schemas.openxmlformats.org/markup-compatibility/2006">
              <mc:Choice xmlns:v="urn:schemas-microsoft-com:vml" Requires="v">
                <p:oleObj spid="_x0000_s9303" name="Visio" r:id="rId5" imgW="7581848" imgH="3467239" progId="Visio.Drawing.15">
                  <p:embed/>
                </p:oleObj>
              </mc:Choice>
              <mc:Fallback>
                <p:oleObj name="Visio" r:id="rId5" imgW="7581848" imgH="3467239" progId="Visio.Drawing.15">
                  <p:embed/>
                  <p:pic>
                    <p:nvPicPr>
                      <p:cNvPr id="6" name="对象 5"/>
                      <p:cNvPicPr>
                        <a:picLocks noChangeAspect="1" noChangeArrowheads="1"/>
                      </p:cNvPicPr>
                      <p:nvPr/>
                    </p:nvPicPr>
                    <p:blipFill>
                      <a:blip r:embed="rId6"/>
                      <a:srcRect/>
                      <a:stretch>
                        <a:fillRect/>
                      </a:stretch>
                    </p:blipFill>
                    <p:spPr bwMode="auto">
                      <a:xfrm>
                        <a:off x="6875463" y="2378075"/>
                        <a:ext cx="4481512" cy="3011488"/>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C1BA6919-8CCE-4800-B88D-B0C50D82DA52}"/>
              </a:ext>
            </a:extLst>
          </p:cNvPr>
          <p:cNvSpPr txBox="1"/>
          <p:nvPr/>
        </p:nvSpPr>
        <p:spPr>
          <a:xfrm>
            <a:off x="3390183" y="5428608"/>
            <a:ext cx="5650301" cy="307777"/>
          </a:xfrm>
          <a:prstGeom prst="rect">
            <a:avLst/>
          </a:prstGeom>
          <a:noFill/>
        </p:spPr>
        <p:txBody>
          <a:bodyPr wrap="square" rtlCol="0">
            <a:spAutoFit/>
          </a:bodyPr>
          <a:lstStyle/>
          <a:p>
            <a:r>
              <a:rPr kumimoji="1" lang="en-US" altLang="zh-CN" sz="1400" dirty="0"/>
              <a:t>Delay comparison:  5GC and AS on ground Vs 5GC and AS on satellite</a:t>
            </a:r>
            <a:endParaRPr lang="en-US" sz="1400" dirty="0"/>
          </a:p>
        </p:txBody>
      </p:sp>
    </p:spTree>
    <p:extLst>
      <p:ext uri="{BB962C8B-B14F-4D97-AF65-F5344CB8AC3E}">
        <p14:creationId xmlns:p14="http://schemas.microsoft.com/office/powerpoint/2010/main" val="1358736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222250-2F38-E147-B44D-7C29F4B01C56}"/>
              </a:ext>
            </a:extLst>
          </p:cNvPr>
          <p:cNvSpPr>
            <a:spLocks noGrp="1"/>
          </p:cNvSpPr>
          <p:nvPr>
            <p:ph type="title"/>
          </p:nvPr>
        </p:nvSpPr>
        <p:spPr/>
        <p:txBody>
          <a:bodyPr>
            <a:normAutofit/>
          </a:bodyPr>
          <a:lstStyle/>
          <a:p>
            <a:r>
              <a:rPr kumimoji="1" lang="en-US" altLang="zh-CN" sz="3200" b="1" dirty="0">
                <a:solidFill>
                  <a:srgbClr val="7030A0"/>
                </a:solidFill>
                <a:effectLst>
                  <a:outerShdw blurRad="38100" dist="38100" dir="2700000" algn="tl">
                    <a:srgbClr val="000000">
                      <a:alpha val="43137"/>
                    </a:srgbClr>
                  </a:outerShdw>
                </a:effectLst>
              </a:rPr>
              <a:t>SA1 Rel-18 Study Proposal - Objectives</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a:extLst>
              <a:ext uri="{FF2B5EF4-FFF2-40B4-BE49-F238E27FC236}">
                <a16:creationId xmlns:a16="http://schemas.microsoft.com/office/drawing/2014/main" id="{7087A574-D9EE-8542-855D-87BEAD1F775D}"/>
              </a:ext>
            </a:extLst>
          </p:cNvPr>
          <p:cNvSpPr>
            <a:spLocks noGrp="1"/>
          </p:cNvSpPr>
          <p:nvPr>
            <p:ph idx="1"/>
          </p:nvPr>
        </p:nvSpPr>
        <p:spPr>
          <a:xfrm>
            <a:off x="838200" y="1123949"/>
            <a:ext cx="10515600" cy="5232401"/>
          </a:xfrm>
        </p:spPr>
        <p:txBody>
          <a:bodyPr>
            <a:normAutofit lnSpcReduction="10000"/>
          </a:bodyPr>
          <a:lstStyle/>
          <a:p>
            <a:pPr hangingPunct="0"/>
            <a:r>
              <a:rPr lang="en-GB" altLang="zh-CN" dirty="0"/>
              <a:t>This SID will study the use cases for supporting 5G delay sensitive services allowing Satellite access, including: </a:t>
            </a:r>
            <a:endParaRPr lang="zh-CN" altLang="zh-CN" dirty="0"/>
          </a:p>
          <a:p>
            <a:pPr lvl="1" hangingPunct="0"/>
            <a:r>
              <a:rPr lang="en-GB" altLang="zh-CN" dirty="0" smtClean="0"/>
              <a:t>Use </a:t>
            </a:r>
            <a:r>
              <a:rPr lang="en-GB" altLang="zh-CN" dirty="0"/>
              <a:t>cases for </a:t>
            </a:r>
            <a:r>
              <a:rPr lang="en-GB" altLang="zh-CN" dirty="0" err="1"/>
              <a:t>gNB</a:t>
            </a:r>
            <a:r>
              <a:rPr lang="en-GB" altLang="zh-CN" dirty="0"/>
              <a:t> on the satellite, and </a:t>
            </a:r>
            <a:r>
              <a:rPr lang="en-GB" altLang="zh-CN" dirty="0" smtClean="0"/>
              <a:t>components of 5GC and </a:t>
            </a:r>
            <a:r>
              <a:rPr lang="en-GB" altLang="zh-CN" dirty="0"/>
              <a:t>AS on </a:t>
            </a:r>
            <a:r>
              <a:rPr lang="en-GB" altLang="zh-CN" dirty="0" smtClean="0"/>
              <a:t>satellite</a:t>
            </a:r>
          </a:p>
          <a:p>
            <a:pPr lvl="1" hangingPunct="0"/>
            <a:r>
              <a:rPr lang="en-GB" altLang="zh-CN" dirty="0"/>
              <a:t>U</a:t>
            </a:r>
            <a:r>
              <a:rPr lang="en-GB" altLang="zh-CN" dirty="0" smtClean="0"/>
              <a:t>se </a:t>
            </a:r>
            <a:r>
              <a:rPr lang="en-GB" altLang="zh-CN" dirty="0"/>
              <a:t>cases for </a:t>
            </a:r>
            <a:r>
              <a:rPr lang="en-GB" altLang="zh-CN" dirty="0" err="1"/>
              <a:t>gNB</a:t>
            </a:r>
            <a:r>
              <a:rPr lang="en-GB" altLang="zh-CN" dirty="0"/>
              <a:t> on the ground, and components of 5GC and AS on </a:t>
            </a:r>
            <a:r>
              <a:rPr lang="en-GB" altLang="zh-CN" dirty="0" smtClean="0"/>
              <a:t>satellite </a:t>
            </a:r>
          </a:p>
          <a:p>
            <a:pPr marL="228600" lvl="1" hangingPunct="0">
              <a:spcBef>
                <a:spcPts val="1000"/>
              </a:spcBef>
            </a:pPr>
            <a:r>
              <a:rPr lang="en-GB" altLang="zh-CN" sz="2800" dirty="0" smtClean="0"/>
              <a:t>Identify </a:t>
            </a:r>
            <a:r>
              <a:rPr lang="en-GB" altLang="zh-CN" sz="2800" dirty="0"/>
              <a:t>potential requirements </a:t>
            </a:r>
            <a:r>
              <a:rPr lang="en-GB" altLang="zh-CN" sz="2800" dirty="0" smtClean="0"/>
              <a:t>of above </a:t>
            </a:r>
            <a:r>
              <a:rPr lang="en-GB" altLang="zh-CN" sz="2800" dirty="0"/>
              <a:t>use </a:t>
            </a:r>
            <a:r>
              <a:rPr lang="en-GB" altLang="zh-CN" sz="2800" dirty="0" smtClean="0"/>
              <a:t>cases, </a:t>
            </a:r>
            <a:r>
              <a:rPr lang="en-GB" altLang="zh-CN" sz="2800" dirty="0"/>
              <a:t>including but not limited to</a:t>
            </a:r>
          </a:p>
          <a:p>
            <a:pPr lvl="2" hangingPunct="0"/>
            <a:r>
              <a:rPr lang="en-US" altLang="zh-CN" dirty="0"/>
              <a:t>KPIs for specific </a:t>
            </a:r>
            <a:r>
              <a:rPr lang="en-US" altLang="zh-CN" dirty="0" smtClean="0"/>
              <a:t>applications/media etc.,</a:t>
            </a:r>
            <a:r>
              <a:rPr lang="en-GB" altLang="zh-CN" dirty="0" smtClean="0"/>
              <a:t> e.g. latency </a:t>
            </a:r>
          </a:p>
          <a:p>
            <a:pPr lvl="2" hangingPunct="0"/>
            <a:r>
              <a:rPr lang="en-US" altLang="zh-CN" dirty="0" smtClean="0"/>
              <a:t>Requirements </a:t>
            </a:r>
            <a:r>
              <a:rPr lang="en-US" altLang="zh-CN" dirty="0"/>
              <a:t>for enforcement of the </a:t>
            </a:r>
            <a:r>
              <a:rPr lang="en-US" altLang="zh-CN" dirty="0" smtClean="0"/>
              <a:t>specific applications/media etc.</a:t>
            </a:r>
            <a:endParaRPr lang="en-GB" altLang="zh-CN" dirty="0" smtClean="0"/>
          </a:p>
          <a:p>
            <a:pPr lvl="2" hangingPunct="0"/>
            <a:r>
              <a:rPr lang="en-GB" altLang="zh-CN" dirty="0" smtClean="0"/>
              <a:t>Security aspects</a:t>
            </a:r>
          </a:p>
          <a:p>
            <a:pPr lvl="2" hangingPunct="0"/>
            <a:r>
              <a:rPr lang="en-GB" altLang="zh-CN" dirty="0" smtClean="0"/>
              <a:t>Charging aspects</a:t>
            </a:r>
          </a:p>
          <a:p>
            <a:pPr lvl="2" hangingPunct="0"/>
            <a:r>
              <a:rPr lang="en-GB" altLang="zh-CN" dirty="0" smtClean="0"/>
              <a:t>Regulatory aspects,</a:t>
            </a:r>
            <a:r>
              <a:rPr lang="en-US" altLang="zh-CN" dirty="0" smtClean="0"/>
              <a:t> </a:t>
            </a:r>
            <a:r>
              <a:rPr lang="en-US" altLang="zh-CN" dirty="0"/>
              <a:t>if </a:t>
            </a:r>
            <a:r>
              <a:rPr lang="en-US" altLang="zh-CN" dirty="0" smtClean="0"/>
              <a:t>any, </a:t>
            </a:r>
            <a:r>
              <a:rPr lang="en-US" altLang="zh-CN" dirty="0"/>
              <a:t>for the use cases above</a:t>
            </a:r>
            <a:endParaRPr lang="en-GB" altLang="zh-CN" dirty="0"/>
          </a:p>
          <a:p>
            <a:pPr hangingPunct="0"/>
            <a:r>
              <a:rPr lang="en-GB" altLang="zh-CN" dirty="0" smtClean="0"/>
              <a:t>Evaluate </a:t>
            </a:r>
            <a:r>
              <a:rPr lang="en-GB" altLang="zh-CN" dirty="0"/>
              <a:t>the gap between the </a:t>
            </a:r>
            <a:r>
              <a:rPr lang="en-GB" altLang="zh-CN" dirty="0" smtClean="0"/>
              <a:t>identified potential requirements </a:t>
            </a:r>
            <a:r>
              <a:rPr lang="en-GB" altLang="zh-CN" dirty="0"/>
              <a:t>and </a:t>
            </a:r>
            <a:r>
              <a:rPr lang="en-GB" altLang="zh-CN" dirty="0" smtClean="0"/>
              <a:t>the existing </a:t>
            </a:r>
            <a:r>
              <a:rPr lang="en-GB" altLang="zh-CN" dirty="0"/>
              <a:t>requirements. </a:t>
            </a:r>
            <a:endParaRPr lang="zh-CN" altLang="zh-CN" dirty="0"/>
          </a:p>
          <a:p>
            <a:pPr lvl="2" hangingPunct="0"/>
            <a:endParaRPr lang="zh-CN" altLang="zh-CN" dirty="0"/>
          </a:p>
          <a:p>
            <a:endParaRPr kumimoji="1" lang="zh-CN" altLang="en-US" dirty="0"/>
          </a:p>
        </p:txBody>
      </p:sp>
      <p:sp>
        <p:nvSpPr>
          <p:cNvPr id="4" name="页脚占位符 3">
            <a:extLst>
              <a:ext uri="{FF2B5EF4-FFF2-40B4-BE49-F238E27FC236}">
                <a16:creationId xmlns:a16="http://schemas.microsoft.com/office/drawing/2014/main" id="{0C02219A-33E7-3640-8A14-6714C29216D8}"/>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Tree>
    <p:extLst>
      <p:ext uri="{BB962C8B-B14F-4D97-AF65-F5344CB8AC3E}">
        <p14:creationId xmlns:p14="http://schemas.microsoft.com/office/powerpoint/2010/main" val="4181192556"/>
      </p:ext>
    </p:extLst>
  </p:cSld>
  <p:clrMapOvr>
    <a:masterClrMapping/>
  </p:clrMapOvr>
</p:sld>
</file>

<file path=ppt/theme/theme1.xml><?xml version="1.0" encoding="utf-8"?>
<a:theme xmlns:a="http://schemas.openxmlformats.org/drawingml/2006/main" name="标准与新技术部_个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0" id="{89EAB16B-74D9-5B40-A87A-39FFF650AEF8}" vid="{E471E674-6C14-5249-8828-2E9A3B1427A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标准与新技术部_个人</Template>
  <TotalTime>4948</TotalTime>
  <Words>787</Words>
  <Application>Microsoft Office PowerPoint</Application>
  <PresentationFormat>宽屏</PresentationFormat>
  <Paragraphs>84</Paragraphs>
  <Slides>9</Slides>
  <Notes>0</Notes>
  <HiddenSlides>0</HiddenSlides>
  <MMClips>0</MMClips>
  <ScaleCrop>false</ScaleCrop>
  <HeadingPairs>
    <vt:vector size="8" baseType="variant">
      <vt:variant>
        <vt:lpstr>已用的字体</vt:lpstr>
      </vt:variant>
      <vt:variant>
        <vt:i4>3</vt:i4>
      </vt:variant>
      <vt:variant>
        <vt:lpstr>主题</vt:lpstr>
      </vt:variant>
      <vt:variant>
        <vt:i4>1</vt:i4>
      </vt:variant>
      <vt:variant>
        <vt:lpstr>嵌入 OLE 服务器</vt:lpstr>
      </vt:variant>
      <vt:variant>
        <vt:i4>1</vt:i4>
      </vt:variant>
      <vt:variant>
        <vt:lpstr>幻灯片标题</vt:lpstr>
      </vt:variant>
      <vt:variant>
        <vt:i4>9</vt:i4>
      </vt:variant>
    </vt:vector>
  </HeadingPairs>
  <TitlesOfParts>
    <vt:vector size="14" baseType="lpstr">
      <vt:lpstr>等线</vt:lpstr>
      <vt:lpstr>等线 Light</vt:lpstr>
      <vt:lpstr>Arial</vt:lpstr>
      <vt:lpstr>标准与新技术部_个人</vt:lpstr>
      <vt:lpstr>Visio</vt:lpstr>
      <vt:lpstr>Feasibility Study on supporting 5G delay sensitive services allowing satellite access</vt:lpstr>
      <vt:lpstr>Motivation (1/2)</vt:lpstr>
      <vt:lpstr>Motivation (2/2)</vt:lpstr>
      <vt:lpstr>Example Use case 1-1: Mobile surveillance and analysis</vt:lpstr>
      <vt:lpstr>Example Use case 1-2:  Gaming&amp;Stocking trading</vt:lpstr>
      <vt:lpstr>Example Use case 2-1: UAV C2 control </vt:lpstr>
      <vt:lpstr>Example Use case 2-2: Call between UEs </vt:lpstr>
      <vt:lpstr>Example Use case 3: Service access from isolated island </vt:lpstr>
      <vt:lpstr>SA1 Rel-18 Study Proposal - Objectives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 Lei</dc:creator>
  <cp:lastModifiedBy>Dong CHEN (Xiaomi)</cp:lastModifiedBy>
  <cp:revision>251</cp:revision>
  <dcterms:created xsi:type="dcterms:W3CDTF">2020-04-08T07:55:47Z</dcterms:created>
  <dcterms:modified xsi:type="dcterms:W3CDTF">2020-08-14T10:08:17Z</dcterms:modified>
</cp:coreProperties>
</file>