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57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el Bahr (Siemens)" initials="m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9"/>
  </p:normalViewPr>
  <p:slideViewPr>
    <p:cSldViewPr>
      <p:cViewPr varScale="1">
        <p:scale>
          <a:sx n="67" d="100"/>
          <a:sy n="67" d="100"/>
        </p:scale>
        <p:origin x="-10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26/01/2018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3GPP TSG-SA WG1 Meeting #81	</a:t>
            </a:r>
            <a:r>
              <a:rPr lang="en-GB" sz="3200" b="1" smtClean="0"/>
              <a:t>/ </a:t>
            </a:r>
            <a:r>
              <a:rPr lang="en-GB" sz="3200" b="1" smtClean="0"/>
              <a:t>S1-180182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b="1" dirty="0" smtClean="0"/>
              <a:t>Fukuoka, Japan, 5</a:t>
            </a:r>
            <a:r>
              <a:rPr lang="en-GB" sz="3200" b="1" baseline="30000" dirty="0" smtClean="0"/>
              <a:t>th </a:t>
            </a:r>
            <a:r>
              <a:rPr lang="en-GB" sz="3200" b="1" dirty="0" smtClean="0"/>
              <a:t>– 9</a:t>
            </a:r>
            <a:r>
              <a:rPr lang="en-GB" sz="3200" b="1" baseline="30000" dirty="0" smtClean="0"/>
              <a:t>th</a:t>
            </a:r>
            <a:r>
              <a:rPr lang="en-GB" sz="3200" b="1" dirty="0" smtClean="0"/>
              <a:t> February 2018</a:t>
            </a:r>
            <a:endParaRPr lang="en-GB" sz="3200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Making the Case for a Work Item on service requirements for enabling cyber-physical control applications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4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AG, Qualcomm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Contact:	Joachim W. Walewski (joachim.walewski@siemens.com) 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In this contribution we make the case for why SA1 should agree on a work item addressing the enablement of cyber-physical control applications in vertical domains. This contribution supports our related WID proposal (cyber CAV, S1-180178).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First off: what we talk about when we talk about cyber-physical control applications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Cyber-physical systems: systems that include engineered, interacting networks of physical and computational components.</a:t>
            </a:r>
          </a:p>
          <a:p>
            <a:r>
              <a:rPr lang="en-GB" dirty="0" smtClean="0"/>
              <a:t>Control applications: applications that control physical processes.</a:t>
            </a:r>
            <a:endParaRPr lang="en-GB" dirty="0"/>
          </a:p>
        </p:txBody>
      </p:sp>
      <p:pic>
        <p:nvPicPr>
          <p:cNvPr id="1026" name="Picture 2" descr="https://iitk.ac.in/ee/ControlOfCyberPhysicalSystems/pics/Cyber-Physical-Systems_CP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80431"/>
            <a:ext cx="4038600" cy="3365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86276" y="5877272"/>
            <a:ext cx="2457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© Indian Institute of Technology Kanpur </a:t>
            </a:r>
            <a:endParaRPr lang="en-GB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Background</a:t>
            </a:r>
            <a:endParaRPr lang="en-GB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First cyber-physical control use cases addressed in TS 22.261: list of performance requirements</a:t>
            </a:r>
            <a:endParaRPr lang="en-GB" sz="2000" dirty="0" smtClean="0"/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Several interesting use cases not included (see S1-170364, section 7.3)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Many general automation requirements not included (see S1-170364, section 7.5)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Only a small set of verticals addressed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Automation-related security requirements not included (see S1-170365)</a:t>
            </a:r>
          </a:p>
          <a:p>
            <a:pPr eaLnBrk="1" hangingPunct="1"/>
            <a:r>
              <a:rPr lang="en-GB" sz="2400" dirty="0" smtClean="0">
                <a:sym typeface="Wingdings" pitchFamily="2" charset="2"/>
              </a:rPr>
              <a:t>Two studies started in response to the identified “delta”: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FS_CAV	  TR 22.804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FS_5GLAN  TR 22.821</a:t>
            </a:r>
          </a:p>
          <a:p>
            <a:pPr eaLnBrk="1" hangingPunct="1"/>
            <a:r>
              <a:rPr lang="en-GB" sz="2400" dirty="0" smtClean="0">
                <a:sym typeface="Wingdings" pitchFamily="2" charset="2"/>
              </a:rPr>
              <a:t>Both studies to be finalised during 3GPPSA1#81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 for a new work item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400" dirty="0" smtClean="0"/>
              <a:t>Both FS_CAV and FS_5GLAN produced significant, rich TRs</a:t>
            </a:r>
          </a:p>
          <a:p>
            <a:r>
              <a:rPr lang="en-GB" sz="2400" dirty="0" smtClean="0"/>
              <a:t>New verticals (rail-bound mass transit, power generation …)</a:t>
            </a:r>
          </a:p>
          <a:p>
            <a:r>
              <a:rPr lang="en-GB" sz="2400" dirty="0" smtClean="0"/>
              <a:t>New service parameters (update time; communication service reliability …) and better understanding of already introduced parameters (jitter/timeliness; communication service availability, survival time …)</a:t>
            </a:r>
          </a:p>
          <a:p>
            <a:r>
              <a:rPr lang="en-GB" sz="2400" dirty="0" smtClean="0"/>
              <a:t>New aspects of 5G systems identified</a:t>
            </a:r>
          </a:p>
          <a:p>
            <a:pPr lvl="1"/>
            <a:r>
              <a:rPr lang="en-GB" sz="2000" dirty="0" smtClean="0"/>
              <a:t>Dependability assurance </a:t>
            </a:r>
          </a:p>
          <a:p>
            <a:pPr lvl="2"/>
            <a:r>
              <a:rPr lang="en-GB" sz="1600" dirty="0" smtClean="0"/>
              <a:t>User-oriented service monitoring including QoS and security</a:t>
            </a:r>
          </a:p>
          <a:p>
            <a:pPr lvl="1"/>
            <a:r>
              <a:rPr lang="en-GB" sz="2000" dirty="0" smtClean="0"/>
              <a:t>Support of IEEE 802.1 functionalities for real-time Ethernet</a:t>
            </a:r>
          </a:p>
          <a:p>
            <a:pPr lvl="1"/>
            <a:endParaRPr lang="en-GB" sz="18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is FS_5GLAN included?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40362"/>
          </a:xfrm>
        </p:spPr>
        <p:txBody>
          <a:bodyPr/>
          <a:lstStyle/>
          <a:p>
            <a:r>
              <a:rPr lang="en-GB" sz="2800" dirty="0"/>
              <a:t>FS_5GLAN has 26 use cases across residential, enterprise, and industrial </a:t>
            </a:r>
            <a:r>
              <a:rPr lang="en-GB" sz="2800" dirty="0" smtClean="0"/>
              <a:t>LANs</a:t>
            </a:r>
            <a:endParaRPr lang="en-GB" sz="2800" dirty="0"/>
          </a:p>
          <a:p>
            <a:pPr lvl="1"/>
            <a:r>
              <a:rPr lang="en-GB" sz="2400" dirty="0"/>
              <a:t>Hard real time KPIs </a:t>
            </a:r>
            <a:r>
              <a:rPr lang="en-GB" sz="2400" dirty="0" smtClean="0"/>
              <a:t>from industrial </a:t>
            </a:r>
            <a:r>
              <a:rPr lang="en-GB" sz="2400" dirty="0"/>
              <a:t>applications</a:t>
            </a:r>
          </a:p>
          <a:p>
            <a:r>
              <a:rPr lang="en-GB" sz="2800" dirty="0" smtClean="0"/>
              <a:t>5G must consider integration of 5G technology with existing eco systems in industries, critical infrastructure, etc.</a:t>
            </a:r>
          </a:p>
          <a:p>
            <a:pPr lvl="1"/>
            <a:r>
              <a:rPr lang="en-GB" sz="2400" dirty="0" smtClean="0"/>
              <a:t>Current systems use industrial field buses</a:t>
            </a:r>
          </a:p>
          <a:p>
            <a:pPr lvl="2"/>
            <a:r>
              <a:rPr lang="en-GB" sz="2000" dirty="0" smtClean="0"/>
              <a:t>“Modern” variant: Ethernet-based field buses (</a:t>
            </a:r>
            <a:r>
              <a:rPr lang="en-GB" sz="2000" dirty="0" err="1" smtClean="0"/>
              <a:t>EtherCAT</a:t>
            </a:r>
            <a:r>
              <a:rPr lang="en-GB" sz="2000" dirty="0" smtClean="0"/>
              <a:t>, PROFINET, </a:t>
            </a:r>
            <a:r>
              <a:rPr lang="en-GB" sz="2000" dirty="0" err="1" smtClean="0"/>
              <a:t>Sercos</a:t>
            </a:r>
            <a:r>
              <a:rPr lang="en-GB" sz="2000" dirty="0" smtClean="0"/>
              <a:t> …)</a:t>
            </a:r>
          </a:p>
          <a:p>
            <a:pPr lvl="2"/>
            <a:r>
              <a:rPr lang="en-GB" sz="2000" dirty="0" smtClean="0"/>
              <a:t>5G has to work with existing (Ethernet-based) field buses</a:t>
            </a:r>
          </a:p>
          <a:p>
            <a:r>
              <a:rPr lang="en-GB" sz="2800" dirty="0" smtClean="0"/>
              <a:t>Thus: real-time-Ethernet aspects addressed in FS_5GLAN should be included in </a:t>
            </a:r>
            <a:r>
              <a:rPr lang="en-GB" sz="2800" dirty="0" err="1" smtClean="0"/>
              <a:t>cyberCAV</a:t>
            </a:r>
            <a:r>
              <a:rPr lang="en-GB" sz="2800" dirty="0" smtClean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Objectives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Identify service requirements for cyber-physical control</a:t>
            </a:r>
          </a:p>
          <a:p>
            <a:pPr lvl="1"/>
            <a:r>
              <a:rPr lang="en-GB" sz="2400" dirty="0" smtClean="0"/>
              <a:t>Use studies as input:</a:t>
            </a:r>
          </a:p>
          <a:p>
            <a:pPr lvl="2"/>
            <a:r>
              <a:rPr lang="en-US" sz="2000" dirty="0" smtClean="0"/>
              <a:t>TR 22.804 (FS_CAV)</a:t>
            </a:r>
          </a:p>
          <a:p>
            <a:pPr lvl="2"/>
            <a:r>
              <a:rPr lang="en-US" sz="2000" dirty="0" smtClean="0"/>
              <a:t>TR 22.821 (FS_5GLAN)</a:t>
            </a:r>
          </a:p>
          <a:p>
            <a:pPr lvl="1"/>
            <a:r>
              <a:rPr lang="en-GB" sz="2800" dirty="0" smtClean="0"/>
              <a:t>What of above requirements already covered by 4G specifications and current 5G requirements? </a:t>
            </a:r>
            <a:r>
              <a:rPr lang="en-GB" sz="2800" dirty="0" smtClean="0">
                <a:sym typeface="Wingdings" pitchFamily="2" charset="2"/>
              </a:rPr>
              <a:t> translate gaps into further 5G service requirements</a:t>
            </a:r>
          </a:p>
          <a:p>
            <a:r>
              <a:rPr lang="en-GB" sz="2800" dirty="0" smtClean="0">
                <a:sym typeface="Wingdings" pitchFamily="2" charset="2"/>
              </a:rPr>
              <a:t>Note: QoS assurance covered in other WID (</a:t>
            </a:r>
            <a:r>
              <a:rPr lang="en-GB" sz="2800" dirty="0" smtClean="0"/>
              <a:t>S1-180167)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Expected output and time scale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000" dirty="0" smtClean="0"/>
              <a:t>TS 22.XYZ – Service requirements for enabling cyber-physical control applications</a:t>
            </a:r>
          </a:p>
          <a:p>
            <a:r>
              <a:rPr lang="en-GB" sz="2000" dirty="0" smtClean="0"/>
              <a:t>End-to-end performance requirements of cyber-physical control applications in vertical domains</a:t>
            </a:r>
          </a:p>
          <a:p>
            <a:r>
              <a:rPr lang="en-GB" sz="2000" dirty="0" smtClean="0"/>
              <a:t>Service requirements of cyber-physical control applications in vertical domains. Relevant facets are</a:t>
            </a:r>
          </a:p>
          <a:p>
            <a:pPr lvl="1"/>
            <a:r>
              <a:rPr lang="en-US" sz="1600" dirty="0" smtClean="0"/>
              <a:t>5G LAN service support for vertical control applications (including mobility management consideration in vertical domains’ local network)</a:t>
            </a:r>
            <a:endParaRPr lang="en-GB" sz="1600" dirty="0" smtClean="0"/>
          </a:p>
          <a:p>
            <a:pPr lvl="1"/>
            <a:r>
              <a:rPr lang="en-GB" sz="1600" dirty="0" smtClean="0"/>
              <a:t>Ethernet functionalities for enabling real-time Ethernet connectivity over 5G systems</a:t>
            </a:r>
          </a:p>
          <a:p>
            <a:pPr lvl="1"/>
            <a:r>
              <a:rPr lang="en-GB" sz="1600" dirty="0" smtClean="0"/>
              <a:t>Service exposure enhancements</a:t>
            </a:r>
          </a:p>
          <a:p>
            <a:pPr lvl="1"/>
            <a:r>
              <a:rPr lang="en-GB" sz="1600" dirty="0" smtClean="0"/>
              <a:t>Security and privacy</a:t>
            </a:r>
          </a:p>
          <a:p>
            <a:r>
              <a:rPr lang="en-GB" sz="2000" dirty="0" smtClean="0"/>
              <a:t>Service requirements for supporting both stand-alone operation of private networks and interworking between public and private networks for cyber-physical control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Appendix</a:t>
            </a: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 22.261, Table 7.2.2-1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" y="1485900"/>
            <a:ext cx="8255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Office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3GPP TSG-SA WG1 Meeting #81 / S1-180182  Fukuoka, Japan, 5th – 9th February 2018</vt:lpstr>
      <vt:lpstr>First off: what we talk about when we talk about cyber-physical control applications</vt:lpstr>
      <vt:lpstr>Background</vt:lpstr>
      <vt:lpstr>Justification for a new work item</vt:lpstr>
      <vt:lpstr>Why is FS_5GLAN included?</vt:lpstr>
      <vt:lpstr>Objectives</vt:lpstr>
      <vt:lpstr>Expected output and time scale</vt:lpstr>
      <vt:lpstr>Appendix</vt:lpstr>
      <vt:lpstr>TS 22.261, Table 7.2.2-1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lastModifiedBy>Joachim W. Walewski</cp:lastModifiedBy>
  <cp:revision>138</cp:revision>
  <dcterms:created xsi:type="dcterms:W3CDTF">2017-02-06T10:41:14Z</dcterms:created>
  <dcterms:modified xsi:type="dcterms:W3CDTF">2018-01-26T18:38:07Z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-688484744</vt:i4>
  </property>
  <property fmtid="{D5CDD505-2E9C-101B-9397-08002B2CF9AE}" pid="3" name="_NewReviewCycle">
    <vt:lpwstr/>
  </property>
  <property fmtid="{D5CDD505-2E9C-101B-9397-08002B2CF9AE}" pid="4" name="_EmailSubject">
    <vt:lpwstr>[3GPP] SA1 WID on URLLC</vt:lpwstr>
  </property>
  <property fmtid="{D5CDD505-2E9C-101B-9397-08002B2CF9AE}" pid="5" name="_AuthorEmail">
    <vt:lpwstr>bahr@siemens.com</vt:lpwstr>
  </property>
  <property fmtid="{D5CDD505-2E9C-101B-9397-08002B2CF9AE}" pid="6" name="_AuthorEmailDisplayName">
    <vt:lpwstr>Bahr, Michael (CT RDA IOT WLN-DE)</vt:lpwstr>
  </property>
  <property fmtid="{D5CDD505-2E9C-101B-9397-08002B2CF9AE}" pid="7" name="_PreviousAdHocReviewCycleID">
    <vt:i4>2093442156</vt:i4>
  </property>
</Properties>
</file>