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10"/>
  </p:notesMasterIdLst>
  <p:handoutMasterIdLst>
    <p:handoutMasterId r:id="rId11"/>
  </p:handoutMasterIdLst>
  <p:sldIdLst>
    <p:sldId id="303" r:id="rId3"/>
    <p:sldId id="707" r:id="rId4"/>
    <p:sldId id="723" r:id="rId5"/>
    <p:sldId id="727" r:id="rId6"/>
    <p:sldId id="704" r:id="rId7"/>
    <p:sldId id="725" r:id="rId8"/>
    <p:sldId id="724"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5pPr>
    <a:lvl6pPr marL="2286000" algn="l" defTabSz="914400" rtl="0" eaLnBrk="1" latinLnBrk="0" hangingPunct="1">
      <a:defRPr sz="1000" kern="1200">
        <a:solidFill>
          <a:schemeClr val="tx1"/>
        </a:solidFill>
        <a:latin typeface="Arial" pitchFamily="34" charset="0"/>
        <a:ea typeface="+mn-ea"/>
        <a:cs typeface="Arial" pitchFamily="34" charset="0"/>
      </a:defRPr>
    </a:lvl6pPr>
    <a:lvl7pPr marL="2743200" algn="l" defTabSz="914400" rtl="0" eaLnBrk="1" latinLnBrk="0" hangingPunct="1">
      <a:defRPr sz="1000" kern="1200">
        <a:solidFill>
          <a:schemeClr val="tx1"/>
        </a:solidFill>
        <a:latin typeface="Arial" pitchFamily="34" charset="0"/>
        <a:ea typeface="+mn-ea"/>
        <a:cs typeface="Arial" pitchFamily="34" charset="0"/>
      </a:defRPr>
    </a:lvl7pPr>
    <a:lvl8pPr marL="3200400" algn="l" defTabSz="914400" rtl="0" eaLnBrk="1" latinLnBrk="0" hangingPunct="1">
      <a:defRPr sz="1000" kern="1200">
        <a:solidFill>
          <a:schemeClr val="tx1"/>
        </a:solidFill>
        <a:latin typeface="Arial" pitchFamily="34" charset="0"/>
        <a:ea typeface="+mn-ea"/>
        <a:cs typeface="Arial" pitchFamily="34" charset="0"/>
      </a:defRPr>
    </a:lvl8pPr>
    <a:lvl9pPr marL="3657600" algn="l" defTabSz="914400" rtl="0" eaLnBrk="1" latinLnBrk="0" hangingPunct="1">
      <a:defRPr sz="10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91" autoAdjust="0"/>
    <p:restoredTop sz="94625" autoAdjust="0"/>
  </p:normalViewPr>
  <p:slideViewPr>
    <p:cSldViewPr snapToGrid="0">
      <p:cViewPr>
        <p:scale>
          <a:sx n="96" d="100"/>
          <a:sy n="96" d="100"/>
        </p:scale>
        <p:origin x="-1392" y="-4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EC0193-4DA3-427A-B6FD-D5CBCF97379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3BB58BC7-6701-4C22-B2A9-62889CD9AC94}">
      <dgm:prSet custT="1"/>
      <dgm:spPr/>
      <dgm:t>
        <a:bodyPr/>
        <a:lstStyle/>
        <a:p>
          <a:pPr algn="l" rtl="0"/>
          <a:r>
            <a:rPr lang="en-GB" sz="1200" b="1" dirty="0" smtClean="0"/>
            <a:t>UC 5.5: Mobile broadband for indoor scenario</a:t>
          </a:r>
          <a:endParaRPr lang="en-GB" sz="1200" b="1" dirty="0"/>
        </a:p>
      </dgm:t>
    </dgm:pt>
    <dgm:pt modelId="{245856C2-16A6-4182-9268-C8C528BE5BC0}" type="parTrans" cxnId="{09E0FD1D-237C-4032-858B-44F05150B408}">
      <dgm:prSet/>
      <dgm:spPr/>
      <dgm:t>
        <a:bodyPr/>
        <a:lstStyle/>
        <a:p>
          <a:endParaRPr lang="en-GB"/>
        </a:p>
      </dgm:t>
    </dgm:pt>
    <dgm:pt modelId="{52C865C2-B474-4AC0-B3E3-509872451EC2}" type="sibTrans" cxnId="{09E0FD1D-237C-4032-858B-44F05150B408}">
      <dgm:prSet/>
      <dgm:spPr/>
      <dgm:t>
        <a:bodyPr/>
        <a:lstStyle/>
        <a:p>
          <a:endParaRPr lang="en-GB"/>
        </a:p>
      </dgm:t>
    </dgm:pt>
    <dgm:pt modelId="{ACF25AD5-1379-488E-8A60-D2AC97D85CB2}">
      <dgm:prSet custT="1"/>
      <dgm:spPr/>
      <dgm:t>
        <a:bodyPr/>
        <a:lstStyle/>
        <a:p>
          <a:pPr algn="l" rtl="0"/>
          <a:r>
            <a:rPr lang="en-GB" sz="1200" b="1" smtClean="0"/>
            <a:t>UC 5.6: Mobile broadband for hotspots scenario</a:t>
          </a:r>
          <a:endParaRPr lang="en-GB" sz="1200" b="1"/>
        </a:p>
      </dgm:t>
    </dgm:pt>
    <dgm:pt modelId="{6669F2C3-86A9-4DDB-AD98-46A675594150}" type="parTrans" cxnId="{3F6721B7-AA68-427A-8F9C-ED8BFEF855F3}">
      <dgm:prSet/>
      <dgm:spPr/>
      <dgm:t>
        <a:bodyPr/>
        <a:lstStyle/>
        <a:p>
          <a:endParaRPr lang="en-GB"/>
        </a:p>
      </dgm:t>
    </dgm:pt>
    <dgm:pt modelId="{F014A9CA-DE1F-4199-BDD4-162CD43A62D6}" type="sibTrans" cxnId="{3F6721B7-AA68-427A-8F9C-ED8BFEF855F3}">
      <dgm:prSet/>
      <dgm:spPr/>
      <dgm:t>
        <a:bodyPr/>
        <a:lstStyle/>
        <a:p>
          <a:endParaRPr lang="en-GB"/>
        </a:p>
      </dgm:t>
    </dgm:pt>
    <dgm:pt modelId="{B270BDCF-FBE2-42F0-8047-2B5F0FF8FB71}">
      <dgm:prSet custT="1"/>
      <dgm:spPr/>
      <dgm:t>
        <a:bodyPr/>
        <a:lstStyle/>
        <a:p>
          <a:pPr algn="l" rtl="0"/>
          <a:r>
            <a:rPr lang="en-GB" sz="1200" b="1" smtClean="0"/>
            <a:t>UC 5.7: On-demand networking</a:t>
          </a:r>
          <a:endParaRPr lang="en-GB" sz="1200" b="1"/>
        </a:p>
      </dgm:t>
    </dgm:pt>
    <dgm:pt modelId="{34FEEDEB-0AA0-4603-A849-C5639B9046EF}" type="parTrans" cxnId="{C927852A-542F-4DBA-AA7D-8095D1F17B37}">
      <dgm:prSet/>
      <dgm:spPr/>
      <dgm:t>
        <a:bodyPr/>
        <a:lstStyle/>
        <a:p>
          <a:endParaRPr lang="en-GB"/>
        </a:p>
      </dgm:t>
    </dgm:pt>
    <dgm:pt modelId="{B86339BF-4F9B-4680-A4D6-1BEA5A979E10}" type="sibTrans" cxnId="{C927852A-542F-4DBA-AA7D-8095D1F17B37}">
      <dgm:prSet/>
      <dgm:spPr/>
      <dgm:t>
        <a:bodyPr/>
        <a:lstStyle/>
        <a:p>
          <a:endParaRPr lang="en-GB"/>
        </a:p>
      </dgm:t>
    </dgm:pt>
    <dgm:pt modelId="{ABA6E159-6A6E-42CB-BCAF-7AC341F616DD}">
      <dgm:prSet custT="1"/>
      <dgm:spPr/>
      <dgm:t>
        <a:bodyPr/>
        <a:lstStyle/>
        <a:p>
          <a:pPr algn="l" rtl="0"/>
          <a:r>
            <a:rPr lang="en-GB" sz="1200" b="1" dirty="0" smtClean="0"/>
            <a:t>UC 5.10: Mobile broadband services with seamless wide-area coverage</a:t>
          </a:r>
          <a:endParaRPr lang="en-GB" sz="1200" b="1" dirty="0"/>
        </a:p>
      </dgm:t>
    </dgm:pt>
    <dgm:pt modelId="{803F3D93-4310-457D-A861-1F8568F13F71}" type="parTrans" cxnId="{D2991FF3-93F8-4699-9A2E-20BDF129A8A1}">
      <dgm:prSet/>
      <dgm:spPr/>
      <dgm:t>
        <a:bodyPr/>
        <a:lstStyle/>
        <a:p>
          <a:endParaRPr lang="en-GB"/>
        </a:p>
      </dgm:t>
    </dgm:pt>
    <dgm:pt modelId="{3ADF860B-2D23-4F76-B239-4F8F0911C5BB}" type="sibTrans" cxnId="{D2991FF3-93F8-4699-9A2E-20BDF129A8A1}">
      <dgm:prSet/>
      <dgm:spPr/>
      <dgm:t>
        <a:bodyPr/>
        <a:lstStyle/>
        <a:p>
          <a:endParaRPr lang="en-GB"/>
        </a:p>
      </dgm:t>
    </dgm:pt>
    <dgm:pt modelId="{B47F5503-4FA9-4F20-AD8D-5644D664A9AF}">
      <dgm:prSet custT="1"/>
      <dgm:spPr/>
      <dgm:t>
        <a:bodyPr/>
        <a:lstStyle/>
        <a:p>
          <a:pPr algn="l" rtl="0"/>
          <a:r>
            <a:rPr lang="en-GB" sz="1200" b="1" smtClean="0"/>
            <a:t>UC 5.11: Virtual presence</a:t>
          </a:r>
          <a:endParaRPr lang="en-GB" sz="1200" b="1"/>
        </a:p>
      </dgm:t>
    </dgm:pt>
    <dgm:pt modelId="{59BCF8D7-8B15-4984-A78F-EFB744C833AD}" type="parTrans" cxnId="{CE4FFD18-1D22-4FD6-888D-BE93B52412AA}">
      <dgm:prSet/>
      <dgm:spPr/>
      <dgm:t>
        <a:bodyPr/>
        <a:lstStyle/>
        <a:p>
          <a:endParaRPr lang="en-GB"/>
        </a:p>
      </dgm:t>
    </dgm:pt>
    <dgm:pt modelId="{C9BA77A3-1BDE-4218-A08D-1C09EC778CA0}" type="sibTrans" cxnId="{CE4FFD18-1D22-4FD6-888D-BE93B52412AA}">
      <dgm:prSet/>
      <dgm:spPr/>
      <dgm:t>
        <a:bodyPr/>
        <a:lstStyle/>
        <a:p>
          <a:endParaRPr lang="en-GB"/>
        </a:p>
      </dgm:t>
    </dgm:pt>
    <dgm:pt modelId="{CCE514BE-55BA-48E7-97B0-08E9E9110390}">
      <dgm:prSet custT="1"/>
      <dgm:spPr/>
      <dgm:t>
        <a:bodyPr/>
        <a:lstStyle/>
        <a:p>
          <a:pPr algn="l" rtl="0"/>
          <a:r>
            <a:rPr lang="en-GB" sz="1200" b="1" smtClean="0"/>
            <a:t>UC 5.29: Higher user mobility</a:t>
          </a:r>
          <a:endParaRPr lang="en-GB" sz="1200" b="1"/>
        </a:p>
      </dgm:t>
    </dgm:pt>
    <dgm:pt modelId="{F46AB8EA-EA47-4B4A-9D19-AC990715F457}" type="parTrans" cxnId="{2BC63D23-99BC-46C2-A05C-FFC823DF5AAE}">
      <dgm:prSet/>
      <dgm:spPr/>
      <dgm:t>
        <a:bodyPr/>
        <a:lstStyle/>
        <a:p>
          <a:endParaRPr lang="en-GB"/>
        </a:p>
      </dgm:t>
    </dgm:pt>
    <dgm:pt modelId="{1D31CE41-33F5-4DF1-9977-3DEC4424B2F6}" type="sibTrans" cxnId="{2BC63D23-99BC-46C2-A05C-FFC823DF5AAE}">
      <dgm:prSet/>
      <dgm:spPr/>
      <dgm:t>
        <a:bodyPr/>
        <a:lstStyle/>
        <a:p>
          <a:endParaRPr lang="en-GB"/>
        </a:p>
      </dgm:t>
    </dgm:pt>
    <dgm:pt modelId="{8B867C25-E674-4F3B-AB1D-7BB1320FE143}">
      <dgm:prSet custT="1"/>
      <dgm:spPr/>
      <dgm:t>
        <a:bodyPr/>
        <a:lstStyle/>
        <a:p>
          <a:pPr algn="l" rtl="0"/>
          <a:r>
            <a:rPr lang="en-GB" sz="1200" b="1" dirty="0" smtClean="0"/>
            <a:t>UC 5.30: Connectivity everywhere</a:t>
          </a:r>
          <a:endParaRPr lang="en-GB" sz="1200" b="1" dirty="0"/>
        </a:p>
      </dgm:t>
    </dgm:pt>
    <dgm:pt modelId="{FCE7C343-55EB-44A7-A697-3546D3F7741B}" type="parTrans" cxnId="{49AFA6FE-DA7E-478C-B216-229786FA20DF}">
      <dgm:prSet/>
      <dgm:spPr/>
      <dgm:t>
        <a:bodyPr/>
        <a:lstStyle/>
        <a:p>
          <a:endParaRPr lang="en-GB"/>
        </a:p>
      </dgm:t>
    </dgm:pt>
    <dgm:pt modelId="{27A5E7E9-F520-4994-88AA-27D58ABAC5C8}" type="sibTrans" cxnId="{49AFA6FE-DA7E-478C-B216-229786FA20DF}">
      <dgm:prSet/>
      <dgm:spPr/>
      <dgm:t>
        <a:bodyPr/>
        <a:lstStyle/>
        <a:p>
          <a:endParaRPr lang="en-GB"/>
        </a:p>
      </dgm:t>
    </dgm:pt>
    <dgm:pt modelId="{99BF29B8-2462-4FC2-A076-D34611D717CC}">
      <dgm:prSet custT="1"/>
      <dgm:spPr/>
      <dgm:t>
        <a:bodyPr/>
        <a:lstStyle/>
        <a:p>
          <a:pPr algn="l" rtl="0"/>
          <a:r>
            <a:rPr lang="en-GB" sz="1200" b="1" dirty="0" smtClean="0"/>
            <a:t>UC 5.32: Improvement of network capabilities for vehicular case</a:t>
          </a:r>
          <a:endParaRPr lang="en-GB" sz="1200" b="1" dirty="0"/>
        </a:p>
      </dgm:t>
    </dgm:pt>
    <dgm:pt modelId="{FB861014-E1F2-4079-BD8E-D996B2E633AD}" type="parTrans" cxnId="{7C5D5F4F-F8D3-4144-B4AF-E20D0199B15A}">
      <dgm:prSet/>
      <dgm:spPr/>
      <dgm:t>
        <a:bodyPr/>
        <a:lstStyle/>
        <a:p>
          <a:endParaRPr lang="en-GB"/>
        </a:p>
      </dgm:t>
    </dgm:pt>
    <dgm:pt modelId="{AF941C7F-11DD-4E38-92B5-B0985127C43B}" type="sibTrans" cxnId="{7C5D5F4F-F8D3-4144-B4AF-E20D0199B15A}">
      <dgm:prSet/>
      <dgm:spPr/>
      <dgm:t>
        <a:bodyPr/>
        <a:lstStyle/>
        <a:p>
          <a:endParaRPr lang="en-GB"/>
        </a:p>
      </dgm:t>
    </dgm:pt>
    <dgm:pt modelId="{42644B08-5A35-4514-865A-41803948EF5C}">
      <dgm:prSet custT="1"/>
      <dgm:spPr/>
      <dgm:t>
        <a:bodyPr/>
        <a:lstStyle/>
        <a:p>
          <a:pPr algn="l" rtl="0"/>
          <a:r>
            <a:rPr lang="en-GB" sz="1200" b="1" smtClean="0"/>
            <a:t>UC 5.53: Vehicular Internet &amp; infotainment</a:t>
          </a:r>
          <a:endParaRPr lang="en-GB" sz="1200" b="1"/>
        </a:p>
      </dgm:t>
    </dgm:pt>
    <dgm:pt modelId="{32687354-2E68-49DB-A18A-37DA49D3585B}" type="parTrans" cxnId="{E192A3F6-6BD5-4E7F-837A-54B4BD6960DA}">
      <dgm:prSet/>
      <dgm:spPr/>
      <dgm:t>
        <a:bodyPr/>
        <a:lstStyle/>
        <a:p>
          <a:endParaRPr lang="en-GB"/>
        </a:p>
      </dgm:t>
    </dgm:pt>
    <dgm:pt modelId="{56A0E37B-607E-4E28-816F-B5687E71DB35}" type="sibTrans" cxnId="{E192A3F6-6BD5-4E7F-837A-54B4BD6960DA}">
      <dgm:prSet/>
      <dgm:spPr/>
      <dgm:t>
        <a:bodyPr/>
        <a:lstStyle/>
        <a:p>
          <a:endParaRPr lang="en-GB"/>
        </a:p>
      </dgm:t>
    </dgm:pt>
    <dgm:pt modelId="{D7812EB2-DB38-49A2-91D4-261E26896628}" type="pres">
      <dgm:prSet presAssocID="{73EC0193-4DA3-427A-B6FD-D5CBCF97379C}" presName="Name0" presStyleCnt="0">
        <dgm:presLayoutVars>
          <dgm:dir/>
          <dgm:animLvl val="lvl"/>
          <dgm:resizeHandles val="exact"/>
        </dgm:presLayoutVars>
      </dgm:prSet>
      <dgm:spPr/>
      <dgm:t>
        <a:bodyPr/>
        <a:lstStyle/>
        <a:p>
          <a:endParaRPr lang="en-GB"/>
        </a:p>
      </dgm:t>
    </dgm:pt>
    <dgm:pt modelId="{9F1D3AC1-52C7-4C85-BD0D-5F91839886B1}" type="pres">
      <dgm:prSet presAssocID="{3BB58BC7-6701-4C22-B2A9-62889CD9AC94}" presName="linNode" presStyleCnt="0"/>
      <dgm:spPr/>
    </dgm:pt>
    <dgm:pt modelId="{0AEC050A-6384-4076-81D2-68A443020639}" type="pres">
      <dgm:prSet presAssocID="{3BB58BC7-6701-4C22-B2A9-62889CD9AC94}" presName="parentText" presStyleLbl="node1" presStyleIdx="0" presStyleCnt="9" custScaleX="263285">
        <dgm:presLayoutVars>
          <dgm:chMax val="1"/>
          <dgm:bulletEnabled val="1"/>
        </dgm:presLayoutVars>
      </dgm:prSet>
      <dgm:spPr/>
      <dgm:t>
        <a:bodyPr/>
        <a:lstStyle/>
        <a:p>
          <a:endParaRPr lang="en-GB"/>
        </a:p>
      </dgm:t>
    </dgm:pt>
    <dgm:pt modelId="{042B8054-46CA-44CD-A3B0-B646CB1F84C2}" type="pres">
      <dgm:prSet presAssocID="{52C865C2-B474-4AC0-B3E3-509872451EC2}" presName="sp" presStyleCnt="0"/>
      <dgm:spPr/>
    </dgm:pt>
    <dgm:pt modelId="{BE405AF2-A072-4C37-A390-7E4A8670CFA5}" type="pres">
      <dgm:prSet presAssocID="{ACF25AD5-1379-488E-8A60-D2AC97D85CB2}" presName="linNode" presStyleCnt="0"/>
      <dgm:spPr/>
    </dgm:pt>
    <dgm:pt modelId="{21D1DFFF-89D5-4F59-BD12-847924EDFC1B}" type="pres">
      <dgm:prSet presAssocID="{ACF25AD5-1379-488E-8A60-D2AC97D85CB2}" presName="parentText" presStyleLbl="node1" presStyleIdx="1" presStyleCnt="9" custScaleX="263285">
        <dgm:presLayoutVars>
          <dgm:chMax val="1"/>
          <dgm:bulletEnabled val="1"/>
        </dgm:presLayoutVars>
      </dgm:prSet>
      <dgm:spPr/>
      <dgm:t>
        <a:bodyPr/>
        <a:lstStyle/>
        <a:p>
          <a:endParaRPr lang="en-GB"/>
        </a:p>
      </dgm:t>
    </dgm:pt>
    <dgm:pt modelId="{2DA920C6-619E-48EC-B9B6-2E0F2825BCD9}" type="pres">
      <dgm:prSet presAssocID="{F014A9CA-DE1F-4199-BDD4-162CD43A62D6}" presName="sp" presStyleCnt="0"/>
      <dgm:spPr/>
    </dgm:pt>
    <dgm:pt modelId="{408C696A-C6DB-4260-85D5-8FCC5A24F6B7}" type="pres">
      <dgm:prSet presAssocID="{B270BDCF-FBE2-42F0-8047-2B5F0FF8FB71}" presName="linNode" presStyleCnt="0"/>
      <dgm:spPr/>
    </dgm:pt>
    <dgm:pt modelId="{62EEF05E-96A8-4746-BA24-4641C6F0F153}" type="pres">
      <dgm:prSet presAssocID="{B270BDCF-FBE2-42F0-8047-2B5F0FF8FB71}" presName="parentText" presStyleLbl="node1" presStyleIdx="2" presStyleCnt="9" custScaleX="263285">
        <dgm:presLayoutVars>
          <dgm:chMax val="1"/>
          <dgm:bulletEnabled val="1"/>
        </dgm:presLayoutVars>
      </dgm:prSet>
      <dgm:spPr/>
      <dgm:t>
        <a:bodyPr/>
        <a:lstStyle/>
        <a:p>
          <a:endParaRPr lang="en-GB"/>
        </a:p>
      </dgm:t>
    </dgm:pt>
    <dgm:pt modelId="{66246938-51EC-412C-9A9F-09B9C39E2131}" type="pres">
      <dgm:prSet presAssocID="{B86339BF-4F9B-4680-A4D6-1BEA5A979E10}" presName="sp" presStyleCnt="0"/>
      <dgm:spPr/>
    </dgm:pt>
    <dgm:pt modelId="{966741A7-D333-4B80-A0C8-1E4D43F62BB1}" type="pres">
      <dgm:prSet presAssocID="{ABA6E159-6A6E-42CB-BCAF-7AC341F616DD}" presName="linNode" presStyleCnt="0"/>
      <dgm:spPr/>
    </dgm:pt>
    <dgm:pt modelId="{4DAF0E39-63FB-437B-9BB7-FA64BEAB9C3D}" type="pres">
      <dgm:prSet presAssocID="{ABA6E159-6A6E-42CB-BCAF-7AC341F616DD}" presName="parentText" presStyleLbl="node1" presStyleIdx="3" presStyleCnt="9" custScaleX="263285">
        <dgm:presLayoutVars>
          <dgm:chMax val="1"/>
          <dgm:bulletEnabled val="1"/>
        </dgm:presLayoutVars>
      </dgm:prSet>
      <dgm:spPr/>
      <dgm:t>
        <a:bodyPr/>
        <a:lstStyle/>
        <a:p>
          <a:endParaRPr lang="en-GB"/>
        </a:p>
      </dgm:t>
    </dgm:pt>
    <dgm:pt modelId="{0AD7FDCE-A2C9-461E-867C-D89D764B8485}" type="pres">
      <dgm:prSet presAssocID="{3ADF860B-2D23-4F76-B239-4F8F0911C5BB}" presName="sp" presStyleCnt="0"/>
      <dgm:spPr/>
    </dgm:pt>
    <dgm:pt modelId="{751C69CB-A242-4832-9C9B-3B573B46A883}" type="pres">
      <dgm:prSet presAssocID="{B47F5503-4FA9-4F20-AD8D-5644D664A9AF}" presName="linNode" presStyleCnt="0"/>
      <dgm:spPr/>
    </dgm:pt>
    <dgm:pt modelId="{82465583-9C4A-47F8-BE4C-34797AAAA140}" type="pres">
      <dgm:prSet presAssocID="{B47F5503-4FA9-4F20-AD8D-5644D664A9AF}" presName="parentText" presStyleLbl="node1" presStyleIdx="4" presStyleCnt="9" custScaleX="263285">
        <dgm:presLayoutVars>
          <dgm:chMax val="1"/>
          <dgm:bulletEnabled val="1"/>
        </dgm:presLayoutVars>
      </dgm:prSet>
      <dgm:spPr/>
      <dgm:t>
        <a:bodyPr/>
        <a:lstStyle/>
        <a:p>
          <a:endParaRPr lang="en-GB"/>
        </a:p>
      </dgm:t>
    </dgm:pt>
    <dgm:pt modelId="{3889B099-5554-4968-88EF-7FEE78B10527}" type="pres">
      <dgm:prSet presAssocID="{C9BA77A3-1BDE-4218-A08D-1C09EC778CA0}" presName="sp" presStyleCnt="0"/>
      <dgm:spPr/>
    </dgm:pt>
    <dgm:pt modelId="{C2B54738-D89D-4B86-B0E6-75856827AF50}" type="pres">
      <dgm:prSet presAssocID="{CCE514BE-55BA-48E7-97B0-08E9E9110390}" presName="linNode" presStyleCnt="0"/>
      <dgm:spPr/>
    </dgm:pt>
    <dgm:pt modelId="{4015FDF2-6E6B-4BBA-BC10-463EF28CE63D}" type="pres">
      <dgm:prSet presAssocID="{CCE514BE-55BA-48E7-97B0-08E9E9110390}" presName="parentText" presStyleLbl="node1" presStyleIdx="5" presStyleCnt="9" custScaleX="263285">
        <dgm:presLayoutVars>
          <dgm:chMax val="1"/>
          <dgm:bulletEnabled val="1"/>
        </dgm:presLayoutVars>
      </dgm:prSet>
      <dgm:spPr/>
      <dgm:t>
        <a:bodyPr/>
        <a:lstStyle/>
        <a:p>
          <a:endParaRPr lang="en-GB"/>
        </a:p>
      </dgm:t>
    </dgm:pt>
    <dgm:pt modelId="{ADDF48EE-9F1A-4190-8B11-DBD2AB9BFCC1}" type="pres">
      <dgm:prSet presAssocID="{1D31CE41-33F5-4DF1-9977-3DEC4424B2F6}" presName="sp" presStyleCnt="0"/>
      <dgm:spPr/>
    </dgm:pt>
    <dgm:pt modelId="{A4B41CFE-B3F3-439F-9F41-0378F18F5A84}" type="pres">
      <dgm:prSet presAssocID="{8B867C25-E674-4F3B-AB1D-7BB1320FE143}" presName="linNode" presStyleCnt="0"/>
      <dgm:spPr/>
    </dgm:pt>
    <dgm:pt modelId="{175C8750-3D81-448A-9E67-20CAF8F8ECB3}" type="pres">
      <dgm:prSet presAssocID="{8B867C25-E674-4F3B-AB1D-7BB1320FE143}" presName="parentText" presStyleLbl="node1" presStyleIdx="6" presStyleCnt="9" custScaleX="263285">
        <dgm:presLayoutVars>
          <dgm:chMax val="1"/>
          <dgm:bulletEnabled val="1"/>
        </dgm:presLayoutVars>
      </dgm:prSet>
      <dgm:spPr/>
      <dgm:t>
        <a:bodyPr/>
        <a:lstStyle/>
        <a:p>
          <a:endParaRPr lang="en-GB"/>
        </a:p>
      </dgm:t>
    </dgm:pt>
    <dgm:pt modelId="{09555DC6-2999-4E9A-BA2A-6A0DF79D785C}" type="pres">
      <dgm:prSet presAssocID="{27A5E7E9-F520-4994-88AA-27D58ABAC5C8}" presName="sp" presStyleCnt="0"/>
      <dgm:spPr/>
    </dgm:pt>
    <dgm:pt modelId="{5C407FF3-FE74-4C2F-967C-123720CACB7F}" type="pres">
      <dgm:prSet presAssocID="{99BF29B8-2462-4FC2-A076-D34611D717CC}" presName="linNode" presStyleCnt="0"/>
      <dgm:spPr/>
    </dgm:pt>
    <dgm:pt modelId="{425EC0FB-EC6D-4628-A683-DD6CE608ACFA}" type="pres">
      <dgm:prSet presAssocID="{99BF29B8-2462-4FC2-A076-D34611D717CC}" presName="parentText" presStyleLbl="node1" presStyleIdx="7" presStyleCnt="9" custScaleX="263285">
        <dgm:presLayoutVars>
          <dgm:chMax val="1"/>
          <dgm:bulletEnabled val="1"/>
        </dgm:presLayoutVars>
      </dgm:prSet>
      <dgm:spPr/>
      <dgm:t>
        <a:bodyPr/>
        <a:lstStyle/>
        <a:p>
          <a:endParaRPr lang="en-GB"/>
        </a:p>
      </dgm:t>
    </dgm:pt>
    <dgm:pt modelId="{59C1E914-18E2-4254-A573-C321DCB1E01D}" type="pres">
      <dgm:prSet presAssocID="{AF941C7F-11DD-4E38-92B5-B0985127C43B}" presName="sp" presStyleCnt="0"/>
      <dgm:spPr/>
    </dgm:pt>
    <dgm:pt modelId="{AFE5E819-323A-4398-9AC5-E571D5F7EEAB}" type="pres">
      <dgm:prSet presAssocID="{42644B08-5A35-4514-865A-41803948EF5C}" presName="linNode" presStyleCnt="0"/>
      <dgm:spPr/>
    </dgm:pt>
    <dgm:pt modelId="{BC4EE1D2-04DD-46D7-94F1-A166734377E7}" type="pres">
      <dgm:prSet presAssocID="{42644B08-5A35-4514-865A-41803948EF5C}" presName="parentText" presStyleLbl="node1" presStyleIdx="8" presStyleCnt="9" custScaleX="263285">
        <dgm:presLayoutVars>
          <dgm:chMax val="1"/>
          <dgm:bulletEnabled val="1"/>
        </dgm:presLayoutVars>
      </dgm:prSet>
      <dgm:spPr/>
      <dgm:t>
        <a:bodyPr/>
        <a:lstStyle/>
        <a:p>
          <a:endParaRPr lang="en-GB"/>
        </a:p>
      </dgm:t>
    </dgm:pt>
  </dgm:ptLst>
  <dgm:cxnLst>
    <dgm:cxn modelId="{E396E8A3-0E55-420E-A5CC-04B4F9416A8C}" type="presOf" srcId="{B270BDCF-FBE2-42F0-8047-2B5F0FF8FB71}" destId="{62EEF05E-96A8-4746-BA24-4641C6F0F153}" srcOrd="0" destOrd="0" presId="urn:microsoft.com/office/officeart/2005/8/layout/vList5"/>
    <dgm:cxn modelId="{B3047480-508E-49C0-ADD7-756DC501D8F7}" type="presOf" srcId="{8B867C25-E674-4F3B-AB1D-7BB1320FE143}" destId="{175C8750-3D81-448A-9E67-20CAF8F8ECB3}" srcOrd="0" destOrd="0" presId="urn:microsoft.com/office/officeart/2005/8/layout/vList5"/>
    <dgm:cxn modelId="{C927852A-542F-4DBA-AA7D-8095D1F17B37}" srcId="{73EC0193-4DA3-427A-B6FD-D5CBCF97379C}" destId="{B270BDCF-FBE2-42F0-8047-2B5F0FF8FB71}" srcOrd="2" destOrd="0" parTransId="{34FEEDEB-0AA0-4603-A849-C5639B9046EF}" sibTransId="{B86339BF-4F9B-4680-A4D6-1BEA5A979E10}"/>
    <dgm:cxn modelId="{09E0FD1D-237C-4032-858B-44F05150B408}" srcId="{73EC0193-4DA3-427A-B6FD-D5CBCF97379C}" destId="{3BB58BC7-6701-4C22-B2A9-62889CD9AC94}" srcOrd="0" destOrd="0" parTransId="{245856C2-16A6-4182-9268-C8C528BE5BC0}" sibTransId="{52C865C2-B474-4AC0-B3E3-509872451EC2}"/>
    <dgm:cxn modelId="{2BC63D23-99BC-46C2-A05C-FFC823DF5AAE}" srcId="{73EC0193-4DA3-427A-B6FD-D5CBCF97379C}" destId="{CCE514BE-55BA-48E7-97B0-08E9E9110390}" srcOrd="5" destOrd="0" parTransId="{F46AB8EA-EA47-4B4A-9D19-AC990715F457}" sibTransId="{1D31CE41-33F5-4DF1-9977-3DEC4424B2F6}"/>
    <dgm:cxn modelId="{D2991FF3-93F8-4699-9A2E-20BDF129A8A1}" srcId="{73EC0193-4DA3-427A-B6FD-D5CBCF97379C}" destId="{ABA6E159-6A6E-42CB-BCAF-7AC341F616DD}" srcOrd="3" destOrd="0" parTransId="{803F3D93-4310-457D-A861-1F8568F13F71}" sibTransId="{3ADF860B-2D23-4F76-B239-4F8F0911C5BB}"/>
    <dgm:cxn modelId="{1068AFA0-6573-4887-AF68-F8B8ED924B9F}" type="presOf" srcId="{73EC0193-4DA3-427A-B6FD-D5CBCF97379C}" destId="{D7812EB2-DB38-49A2-91D4-261E26896628}" srcOrd="0" destOrd="0" presId="urn:microsoft.com/office/officeart/2005/8/layout/vList5"/>
    <dgm:cxn modelId="{EC6E5AF2-DB61-4A08-A2E3-742F2D733BED}" type="presOf" srcId="{ABA6E159-6A6E-42CB-BCAF-7AC341F616DD}" destId="{4DAF0E39-63FB-437B-9BB7-FA64BEAB9C3D}" srcOrd="0" destOrd="0" presId="urn:microsoft.com/office/officeart/2005/8/layout/vList5"/>
    <dgm:cxn modelId="{6F622F56-03A2-4855-A490-63E52A6CBA54}" type="presOf" srcId="{3BB58BC7-6701-4C22-B2A9-62889CD9AC94}" destId="{0AEC050A-6384-4076-81D2-68A443020639}" srcOrd="0" destOrd="0" presId="urn:microsoft.com/office/officeart/2005/8/layout/vList5"/>
    <dgm:cxn modelId="{F08DB602-4CCB-4CF5-889A-FA448B5C66B2}" type="presOf" srcId="{ACF25AD5-1379-488E-8A60-D2AC97D85CB2}" destId="{21D1DFFF-89D5-4F59-BD12-847924EDFC1B}" srcOrd="0" destOrd="0" presId="urn:microsoft.com/office/officeart/2005/8/layout/vList5"/>
    <dgm:cxn modelId="{E192A3F6-6BD5-4E7F-837A-54B4BD6960DA}" srcId="{73EC0193-4DA3-427A-B6FD-D5CBCF97379C}" destId="{42644B08-5A35-4514-865A-41803948EF5C}" srcOrd="8" destOrd="0" parTransId="{32687354-2E68-49DB-A18A-37DA49D3585B}" sibTransId="{56A0E37B-607E-4E28-816F-B5687E71DB35}"/>
    <dgm:cxn modelId="{3CFD0370-8362-4936-8DDE-286CE21CA409}" type="presOf" srcId="{B47F5503-4FA9-4F20-AD8D-5644D664A9AF}" destId="{82465583-9C4A-47F8-BE4C-34797AAAA140}" srcOrd="0" destOrd="0" presId="urn:microsoft.com/office/officeart/2005/8/layout/vList5"/>
    <dgm:cxn modelId="{CE4FFD18-1D22-4FD6-888D-BE93B52412AA}" srcId="{73EC0193-4DA3-427A-B6FD-D5CBCF97379C}" destId="{B47F5503-4FA9-4F20-AD8D-5644D664A9AF}" srcOrd="4" destOrd="0" parTransId="{59BCF8D7-8B15-4984-A78F-EFB744C833AD}" sibTransId="{C9BA77A3-1BDE-4218-A08D-1C09EC778CA0}"/>
    <dgm:cxn modelId="{E845D161-E0F7-41E8-9E62-876EBBEAD1FA}" type="presOf" srcId="{CCE514BE-55BA-48E7-97B0-08E9E9110390}" destId="{4015FDF2-6E6B-4BBA-BC10-463EF28CE63D}" srcOrd="0" destOrd="0" presId="urn:microsoft.com/office/officeart/2005/8/layout/vList5"/>
    <dgm:cxn modelId="{9BCB0A5B-FCF0-44BE-B4E1-876177F52501}" type="presOf" srcId="{42644B08-5A35-4514-865A-41803948EF5C}" destId="{BC4EE1D2-04DD-46D7-94F1-A166734377E7}" srcOrd="0" destOrd="0" presId="urn:microsoft.com/office/officeart/2005/8/layout/vList5"/>
    <dgm:cxn modelId="{3F6721B7-AA68-427A-8F9C-ED8BFEF855F3}" srcId="{73EC0193-4DA3-427A-B6FD-D5CBCF97379C}" destId="{ACF25AD5-1379-488E-8A60-D2AC97D85CB2}" srcOrd="1" destOrd="0" parTransId="{6669F2C3-86A9-4DDB-AD98-46A675594150}" sibTransId="{F014A9CA-DE1F-4199-BDD4-162CD43A62D6}"/>
    <dgm:cxn modelId="{B7D67333-75B2-435D-A5D1-5E4464388E2D}" type="presOf" srcId="{99BF29B8-2462-4FC2-A076-D34611D717CC}" destId="{425EC0FB-EC6D-4628-A683-DD6CE608ACFA}" srcOrd="0" destOrd="0" presId="urn:microsoft.com/office/officeart/2005/8/layout/vList5"/>
    <dgm:cxn modelId="{7C5D5F4F-F8D3-4144-B4AF-E20D0199B15A}" srcId="{73EC0193-4DA3-427A-B6FD-D5CBCF97379C}" destId="{99BF29B8-2462-4FC2-A076-D34611D717CC}" srcOrd="7" destOrd="0" parTransId="{FB861014-E1F2-4079-BD8E-D996B2E633AD}" sibTransId="{AF941C7F-11DD-4E38-92B5-B0985127C43B}"/>
    <dgm:cxn modelId="{49AFA6FE-DA7E-478C-B216-229786FA20DF}" srcId="{73EC0193-4DA3-427A-B6FD-D5CBCF97379C}" destId="{8B867C25-E674-4F3B-AB1D-7BB1320FE143}" srcOrd="6" destOrd="0" parTransId="{FCE7C343-55EB-44A7-A697-3546D3F7741B}" sibTransId="{27A5E7E9-F520-4994-88AA-27D58ABAC5C8}"/>
    <dgm:cxn modelId="{D831F0A3-7006-4DEE-9481-DBBF0D870761}" type="presParOf" srcId="{D7812EB2-DB38-49A2-91D4-261E26896628}" destId="{9F1D3AC1-52C7-4C85-BD0D-5F91839886B1}" srcOrd="0" destOrd="0" presId="urn:microsoft.com/office/officeart/2005/8/layout/vList5"/>
    <dgm:cxn modelId="{ADABAAC9-5EA8-4AB9-9149-403547C346A8}" type="presParOf" srcId="{9F1D3AC1-52C7-4C85-BD0D-5F91839886B1}" destId="{0AEC050A-6384-4076-81D2-68A443020639}" srcOrd="0" destOrd="0" presId="urn:microsoft.com/office/officeart/2005/8/layout/vList5"/>
    <dgm:cxn modelId="{EC7269E1-EC87-4245-84BC-E8F7EF54FAD7}" type="presParOf" srcId="{D7812EB2-DB38-49A2-91D4-261E26896628}" destId="{042B8054-46CA-44CD-A3B0-B646CB1F84C2}" srcOrd="1" destOrd="0" presId="urn:microsoft.com/office/officeart/2005/8/layout/vList5"/>
    <dgm:cxn modelId="{F55F4E85-8283-44E6-A261-4FA088D082F3}" type="presParOf" srcId="{D7812EB2-DB38-49A2-91D4-261E26896628}" destId="{BE405AF2-A072-4C37-A390-7E4A8670CFA5}" srcOrd="2" destOrd="0" presId="urn:microsoft.com/office/officeart/2005/8/layout/vList5"/>
    <dgm:cxn modelId="{549CFE84-EA97-45AB-B472-8B9FF1E15872}" type="presParOf" srcId="{BE405AF2-A072-4C37-A390-7E4A8670CFA5}" destId="{21D1DFFF-89D5-4F59-BD12-847924EDFC1B}" srcOrd="0" destOrd="0" presId="urn:microsoft.com/office/officeart/2005/8/layout/vList5"/>
    <dgm:cxn modelId="{6675A5FB-2D13-4334-99F2-368A518DD2DA}" type="presParOf" srcId="{D7812EB2-DB38-49A2-91D4-261E26896628}" destId="{2DA920C6-619E-48EC-B9B6-2E0F2825BCD9}" srcOrd="3" destOrd="0" presId="urn:microsoft.com/office/officeart/2005/8/layout/vList5"/>
    <dgm:cxn modelId="{FA51A65D-F49C-4896-91E2-81BF0E58E19B}" type="presParOf" srcId="{D7812EB2-DB38-49A2-91D4-261E26896628}" destId="{408C696A-C6DB-4260-85D5-8FCC5A24F6B7}" srcOrd="4" destOrd="0" presId="urn:microsoft.com/office/officeart/2005/8/layout/vList5"/>
    <dgm:cxn modelId="{718E1ABB-7896-46E5-A763-E0F02B70CA89}" type="presParOf" srcId="{408C696A-C6DB-4260-85D5-8FCC5A24F6B7}" destId="{62EEF05E-96A8-4746-BA24-4641C6F0F153}" srcOrd="0" destOrd="0" presId="urn:microsoft.com/office/officeart/2005/8/layout/vList5"/>
    <dgm:cxn modelId="{D2DACE7E-3955-4635-95FA-1B5BEFE8288C}" type="presParOf" srcId="{D7812EB2-DB38-49A2-91D4-261E26896628}" destId="{66246938-51EC-412C-9A9F-09B9C39E2131}" srcOrd="5" destOrd="0" presId="urn:microsoft.com/office/officeart/2005/8/layout/vList5"/>
    <dgm:cxn modelId="{5CAACA69-CB28-4346-A745-9D5DC4640203}" type="presParOf" srcId="{D7812EB2-DB38-49A2-91D4-261E26896628}" destId="{966741A7-D333-4B80-A0C8-1E4D43F62BB1}" srcOrd="6" destOrd="0" presId="urn:microsoft.com/office/officeart/2005/8/layout/vList5"/>
    <dgm:cxn modelId="{F506BD75-04BB-40A9-997D-6CD1BC0C9787}" type="presParOf" srcId="{966741A7-D333-4B80-A0C8-1E4D43F62BB1}" destId="{4DAF0E39-63FB-437B-9BB7-FA64BEAB9C3D}" srcOrd="0" destOrd="0" presId="urn:microsoft.com/office/officeart/2005/8/layout/vList5"/>
    <dgm:cxn modelId="{F2C5E33C-2291-4B52-B019-D74DFDB444B3}" type="presParOf" srcId="{D7812EB2-DB38-49A2-91D4-261E26896628}" destId="{0AD7FDCE-A2C9-461E-867C-D89D764B8485}" srcOrd="7" destOrd="0" presId="urn:microsoft.com/office/officeart/2005/8/layout/vList5"/>
    <dgm:cxn modelId="{0D7C43C9-5A53-4EFA-A223-97AC08CA1982}" type="presParOf" srcId="{D7812EB2-DB38-49A2-91D4-261E26896628}" destId="{751C69CB-A242-4832-9C9B-3B573B46A883}" srcOrd="8" destOrd="0" presId="urn:microsoft.com/office/officeart/2005/8/layout/vList5"/>
    <dgm:cxn modelId="{874C16D6-857B-4E36-9740-73F22D12ECBE}" type="presParOf" srcId="{751C69CB-A242-4832-9C9B-3B573B46A883}" destId="{82465583-9C4A-47F8-BE4C-34797AAAA140}" srcOrd="0" destOrd="0" presId="urn:microsoft.com/office/officeart/2005/8/layout/vList5"/>
    <dgm:cxn modelId="{765A041B-386B-4D6A-A35D-66763F6A6BA0}" type="presParOf" srcId="{D7812EB2-DB38-49A2-91D4-261E26896628}" destId="{3889B099-5554-4968-88EF-7FEE78B10527}" srcOrd="9" destOrd="0" presId="urn:microsoft.com/office/officeart/2005/8/layout/vList5"/>
    <dgm:cxn modelId="{7314B564-297C-49F0-9405-DBB2D87E7268}" type="presParOf" srcId="{D7812EB2-DB38-49A2-91D4-261E26896628}" destId="{C2B54738-D89D-4B86-B0E6-75856827AF50}" srcOrd="10" destOrd="0" presId="urn:microsoft.com/office/officeart/2005/8/layout/vList5"/>
    <dgm:cxn modelId="{106C9971-AE94-442B-AF40-79515D662D93}" type="presParOf" srcId="{C2B54738-D89D-4B86-B0E6-75856827AF50}" destId="{4015FDF2-6E6B-4BBA-BC10-463EF28CE63D}" srcOrd="0" destOrd="0" presId="urn:microsoft.com/office/officeart/2005/8/layout/vList5"/>
    <dgm:cxn modelId="{9F5C08AD-C5E2-4D68-BFB7-A3CE62875030}" type="presParOf" srcId="{D7812EB2-DB38-49A2-91D4-261E26896628}" destId="{ADDF48EE-9F1A-4190-8B11-DBD2AB9BFCC1}" srcOrd="11" destOrd="0" presId="urn:microsoft.com/office/officeart/2005/8/layout/vList5"/>
    <dgm:cxn modelId="{2C09ACDB-ACB4-43E5-856A-963BE4015659}" type="presParOf" srcId="{D7812EB2-DB38-49A2-91D4-261E26896628}" destId="{A4B41CFE-B3F3-439F-9F41-0378F18F5A84}" srcOrd="12" destOrd="0" presId="urn:microsoft.com/office/officeart/2005/8/layout/vList5"/>
    <dgm:cxn modelId="{B3A63F96-E82B-4F06-8A69-47694DBD5EBB}" type="presParOf" srcId="{A4B41CFE-B3F3-439F-9F41-0378F18F5A84}" destId="{175C8750-3D81-448A-9E67-20CAF8F8ECB3}" srcOrd="0" destOrd="0" presId="urn:microsoft.com/office/officeart/2005/8/layout/vList5"/>
    <dgm:cxn modelId="{7B6B39D8-DD6E-4A2D-A381-C9B4305378FD}" type="presParOf" srcId="{D7812EB2-DB38-49A2-91D4-261E26896628}" destId="{09555DC6-2999-4E9A-BA2A-6A0DF79D785C}" srcOrd="13" destOrd="0" presId="urn:microsoft.com/office/officeart/2005/8/layout/vList5"/>
    <dgm:cxn modelId="{8CB2375B-A0F1-4644-926B-61F98E1D0F67}" type="presParOf" srcId="{D7812EB2-DB38-49A2-91D4-261E26896628}" destId="{5C407FF3-FE74-4C2F-967C-123720CACB7F}" srcOrd="14" destOrd="0" presId="urn:microsoft.com/office/officeart/2005/8/layout/vList5"/>
    <dgm:cxn modelId="{FF948036-9F33-4C78-B3E2-24DB2FD95C4C}" type="presParOf" srcId="{5C407FF3-FE74-4C2F-967C-123720CACB7F}" destId="{425EC0FB-EC6D-4628-A683-DD6CE608ACFA}" srcOrd="0" destOrd="0" presId="urn:microsoft.com/office/officeart/2005/8/layout/vList5"/>
    <dgm:cxn modelId="{17B143C2-1629-48E7-9DDC-BE8C140F233C}" type="presParOf" srcId="{D7812EB2-DB38-49A2-91D4-261E26896628}" destId="{59C1E914-18E2-4254-A573-C321DCB1E01D}" srcOrd="15" destOrd="0" presId="urn:microsoft.com/office/officeart/2005/8/layout/vList5"/>
    <dgm:cxn modelId="{3E36A759-FE72-42FE-B2F7-ACA6FF99B3DF}" type="presParOf" srcId="{D7812EB2-DB38-49A2-91D4-261E26896628}" destId="{AFE5E819-323A-4398-9AC5-E571D5F7EEAB}" srcOrd="16" destOrd="0" presId="urn:microsoft.com/office/officeart/2005/8/layout/vList5"/>
    <dgm:cxn modelId="{BDAA97DA-57E1-4306-9F6E-33ABC31B4E58}" type="presParOf" srcId="{AFE5E819-323A-4398-9AC5-E571D5F7EEAB}" destId="{BC4EE1D2-04DD-46D7-94F1-A166734377E7}" srcOrd="0" destOrd="0" presId="urn:microsoft.com/office/officeart/2005/8/layout/vList5"/>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EC050A-6384-4076-81D2-68A443020639}">
      <dsp:nvSpPr>
        <dsp:cNvPr id="0" name=""/>
        <dsp:cNvSpPr/>
      </dsp:nvSpPr>
      <dsp:spPr>
        <a:xfrm>
          <a:off x="102675" y="1281"/>
          <a:ext cx="3730544" cy="4852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dirty="0" smtClean="0"/>
            <a:t>UC 5.5: Mobile broadband for indoor scenario</a:t>
          </a:r>
          <a:endParaRPr lang="en-GB" sz="1200" b="1" kern="1200" dirty="0"/>
        </a:p>
      </dsp:txBody>
      <dsp:txXfrm>
        <a:off x="126365" y="24971"/>
        <a:ext cx="3683164" cy="437910"/>
      </dsp:txXfrm>
    </dsp:sp>
    <dsp:sp modelId="{21D1DFFF-89D5-4F59-BD12-847924EDFC1B}">
      <dsp:nvSpPr>
        <dsp:cNvPr id="0" name=""/>
        <dsp:cNvSpPr/>
      </dsp:nvSpPr>
      <dsp:spPr>
        <a:xfrm>
          <a:off x="102675" y="510836"/>
          <a:ext cx="3730544" cy="4852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5.6: Mobile broadband for hotspots scenario</a:t>
          </a:r>
          <a:endParaRPr lang="en-GB" sz="1200" b="1" kern="1200"/>
        </a:p>
      </dsp:txBody>
      <dsp:txXfrm>
        <a:off x="126365" y="534526"/>
        <a:ext cx="3683164" cy="437910"/>
      </dsp:txXfrm>
    </dsp:sp>
    <dsp:sp modelId="{62EEF05E-96A8-4746-BA24-4641C6F0F153}">
      <dsp:nvSpPr>
        <dsp:cNvPr id="0" name=""/>
        <dsp:cNvSpPr/>
      </dsp:nvSpPr>
      <dsp:spPr>
        <a:xfrm>
          <a:off x="102675" y="1020392"/>
          <a:ext cx="3730544" cy="4852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5.7: On-demand networking</a:t>
          </a:r>
          <a:endParaRPr lang="en-GB" sz="1200" b="1" kern="1200"/>
        </a:p>
      </dsp:txBody>
      <dsp:txXfrm>
        <a:off x="126365" y="1044082"/>
        <a:ext cx="3683164" cy="437910"/>
      </dsp:txXfrm>
    </dsp:sp>
    <dsp:sp modelId="{4DAF0E39-63FB-437B-9BB7-FA64BEAB9C3D}">
      <dsp:nvSpPr>
        <dsp:cNvPr id="0" name=""/>
        <dsp:cNvSpPr/>
      </dsp:nvSpPr>
      <dsp:spPr>
        <a:xfrm>
          <a:off x="102675" y="1529948"/>
          <a:ext cx="3730544" cy="4852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dirty="0" smtClean="0"/>
            <a:t>UC 5.10: Mobile broadband services with seamless wide-area coverage</a:t>
          </a:r>
          <a:endParaRPr lang="en-GB" sz="1200" b="1" kern="1200" dirty="0"/>
        </a:p>
      </dsp:txBody>
      <dsp:txXfrm>
        <a:off x="126365" y="1553638"/>
        <a:ext cx="3683164" cy="437910"/>
      </dsp:txXfrm>
    </dsp:sp>
    <dsp:sp modelId="{82465583-9C4A-47F8-BE4C-34797AAAA140}">
      <dsp:nvSpPr>
        <dsp:cNvPr id="0" name=""/>
        <dsp:cNvSpPr/>
      </dsp:nvSpPr>
      <dsp:spPr>
        <a:xfrm>
          <a:off x="102675" y="2039503"/>
          <a:ext cx="3730544" cy="4852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5.11: Virtual presence</a:t>
          </a:r>
          <a:endParaRPr lang="en-GB" sz="1200" b="1" kern="1200"/>
        </a:p>
      </dsp:txBody>
      <dsp:txXfrm>
        <a:off x="126365" y="2063193"/>
        <a:ext cx="3683164" cy="437910"/>
      </dsp:txXfrm>
    </dsp:sp>
    <dsp:sp modelId="{4015FDF2-6E6B-4BBA-BC10-463EF28CE63D}">
      <dsp:nvSpPr>
        <dsp:cNvPr id="0" name=""/>
        <dsp:cNvSpPr/>
      </dsp:nvSpPr>
      <dsp:spPr>
        <a:xfrm>
          <a:off x="102675" y="2549059"/>
          <a:ext cx="3730544" cy="4852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5.29: Higher user mobility</a:t>
          </a:r>
          <a:endParaRPr lang="en-GB" sz="1200" b="1" kern="1200"/>
        </a:p>
      </dsp:txBody>
      <dsp:txXfrm>
        <a:off x="126365" y="2572749"/>
        <a:ext cx="3683164" cy="437910"/>
      </dsp:txXfrm>
    </dsp:sp>
    <dsp:sp modelId="{175C8750-3D81-448A-9E67-20CAF8F8ECB3}">
      <dsp:nvSpPr>
        <dsp:cNvPr id="0" name=""/>
        <dsp:cNvSpPr/>
      </dsp:nvSpPr>
      <dsp:spPr>
        <a:xfrm>
          <a:off x="102675" y="3058614"/>
          <a:ext cx="3730544" cy="4852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dirty="0" smtClean="0"/>
            <a:t>UC 5.30: Connectivity everywhere</a:t>
          </a:r>
          <a:endParaRPr lang="en-GB" sz="1200" b="1" kern="1200" dirty="0"/>
        </a:p>
      </dsp:txBody>
      <dsp:txXfrm>
        <a:off x="126365" y="3082304"/>
        <a:ext cx="3683164" cy="437910"/>
      </dsp:txXfrm>
    </dsp:sp>
    <dsp:sp modelId="{425EC0FB-EC6D-4628-A683-DD6CE608ACFA}">
      <dsp:nvSpPr>
        <dsp:cNvPr id="0" name=""/>
        <dsp:cNvSpPr/>
      </dsp:nvSpPr>
      <dsp:spPr>
        <a:xfrm>
          <a:off x="102675" y="3568170"/>
          <a:ext cx="3730544" cy="4852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dirty="0" smtClean="0"/>
            <a:t>UC 5.32: Improvement of network capabilities for vehicular case</a:t>
          </a:r>
          <a:endParaRPr lang="en-GB" sz="1200" b="1" kern="1200" dirty="0"/>
        </a:p>
      </dsp:txBody>
      <dsp:txXfrm>
        <a:off x="126365" y="3591860"/>
        <a:ext cx="3683164" cy="437910"/>
      </dsp:txXfrm>
    </dsp:sp>
    <dsp:sp modelId="{BC4EE1D2-04DD-46D7-94F1-A166734377E7}">
      <dsp:nvSpPr>
        <dsp:cNvPr id="0" name=""/>
        <dsp:cNvSpPr/>
      </dsp:nvSpPr>
      <dsp:spPr>
        <a:xfrm>
          <a:off x="102675" y="4077725"/>
          <a:ext cx="3730544" cy="4852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5.53: Vehicular Internet &amp; infotainment</a:t>
          </a:r>
          <a:endParaRPr lang="en-GB" sz="1200" b="1" kern="1200"/>
        </a:p>
      </dsp:txBody>
      <dsp:txXfrm>
        <a:off x="126365" y="4101415"/>
        <a:ext cx="3683164" cy="43791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947778C-B3F3-4F7A-BB91-EB5F63B274A2}" type="datetime1">
              <a:rPr lang="en-US"/>
              <a:pPr>
                <a:defRPr/>
              </a:pPr>
              <a:t>10/6/2015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9A2E6ED2-3E23-4C28-8972-3DFEE8710EA4}" type="slidenum">
              <a:rPr lang="en-GB" altLang="en-US"/>
              <a:pPr>
                <a:defRPr/>
              </a:pPr>
              <a:t>‹#›</a:t>
            </a:fld>
            <a:endParaRPr lang="en-GB" altLang="en-US"/>
          </a:p>
        </p:txBody>
      </p:sp>
    </p:spTree>
    <p:extLst>
      <p:ext uri="{BB962C8B-B14F-4D97-AF65-F5344CB8AC3E}">
        <p14:creationId xmlns:p14="http://schemas.microsoft.com/office/powerpoint/2010/main" val="21501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4ADFB8CB-F854-47F2-9DE9-2171C7CFA03A}" type="datetime1">
              <a:rPr lang="en-US"/>
              <a:pPr>
                <a:defRPr/>
              </a:pPr>
              <a:t>10/6/2015</a:t>
            </a:fld>
            <a:endParaRPr lang="en-US" dirty="0"/>
          </a:p>
        </p:txBody>
      </p:sp>
      <p:sp>
        <p:nvSpPr>
          <p:cNvPr id="922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1FA72314-C842-479C-B40D-6B35198B29F6}" type="slidenum">
              <a:rPr lang="en-GB" altLang="en-US"/>
              <a:pPr>
                <a:defRPr/>
              </a:pPr>
              <a:t>‹#›</a:t>
            </a:fld>
            <a:endParaRPr lang="en-GB" altLang="en-US"/>
          </a:p>
        </p:txBody>
      </p:sp>
    </p:spTree>
    <p:extLst>
      <p:ext uri="{BB962C8B-B14F-4D97-AF65-F5344CB8AC3E}">
        <p14:creationId xmlns:p14="http://schemas.microsoft.com/office/powerpoint/2010/main" val="4600204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A9B20BC9-C500-49C5-9C37-D50BBA60A0E0}" type="slidenum">
              <a:rPr lang="en-GB" altLang="en-US"/>
              <a:pPr/>
              <a:t>1</a:t>
            </a:fld>
            <a:endParaRPr lang="en-GB" altLang="en-US"/>
          </a:p>
        </p:txBody>
      </p:sp>
      <p:sp>
        <p:nvSpPr>
          <p:cNvPr id="10243" name="Rectangle 2"/>
          <p:cNvSpPr>
            <a:spLocks noGrp="1" noRot="1" noChangeAspect="1" noChangeArrowheads="1" noTextEdit="1"/>
          </p:cNvSpPr>
          <p:nvPr>
            <p:ph type="sldImg"/>
          </p:nvPr>
        </p:nvSpPr>
        <p:spPr>
          <a:xfrm>
            <a:off x="915988" y="742950"/>
            <a:ext cx="4967287" cy="3725863"/>
          </a:xfrm>
          <a:ln/>
        </p:spPr>
      </p:sp>
      <p:sp>
        <p:nvSpPr>
          <p:cNvPr id="10244" name="Rectangle 3"/>
          <p:cNvSpPr>
            <a:spLocks noGrp="1" noChangeArrowheads="1"/>
          </p:cNvSpPr>
          <p:nvPr>
            <p:ph type="body" idx="1"/>
          </p:nvPr>
        </p:nvSpPr>
        <p:spPr>
          <a:xfrm>
            <a:off x="904875" y="4718050"/>
            <a:ext cx="4987925" cy="4467225"/>
          </a:xfrm>
          <a:noFill/>
          <a:ln/>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5</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t>a native SDN/ NFV architecture covering aspects ranging from devices, (mobile/ fixed) infrastructure, network functions, value enabling capabilities and all the management functions to orchestrate the 5G system. APIs are provided on the relevant reference points to support multiple use cases, value creation and business models</a:t>
            </a:r>
          </a:p>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33"/>
            <a:ext cx="5810250" cy="461665"/>
          </a:xfrm>
          <a:prstGeom prst="rect">
            <a:avLst/>
          </a:prstGeom>
          <a:noFill/>
          <a:ln w="9525">
            <a:noFill/>
            <a:miter lim="800000"/>
            <a:headEnd/>
            <a:tailEnd/>
          </a:ln>
        </p:spPr>
        <p:txBody>
          <a:bodyPr>
            <a:spAutoFit/>
          </a:bodyPr>
          <a:lstStyle/>
          <a:p>
            <a:pPr eaLnBrk="1" hangingPunct="1">
              <a:defRPr/>
            </a:pPr>
            <a:r>
              <a:rPr lang="en-GB" sz="1200" b="1" dirty="0" smtClean="0">
                <a:latin typeface="Arial "/>
              </a:rPr>
              <a:t>3GPP TSG-SA WG1 Ad Hoc Meeting on SMARTER (5G)</a:t>
            </a:r>
            <a:r>
              <a:rPr lang="sv-SE" sz="1200" b="1" dirty="0" smtClean="0">
                <a:latin typeface="Arial "/>
              </a:rPr>
              <a:t> </a:t>
            </a:r>
          </a:p>
          <a:p>
            <a:pPr eaLnBrk="1" hangingPunct="1">
              <a:defRPr/>
            </a:pPr>
            <a:r>
              <a:rPr lang="sv-SE" sz="1200" b="1" dirty="0" smtClean="0">
                <a:latin typeface="Arial "/>
              </a:rPr>
              <a:t>Vancouver, Canada, 19-21 October 2015</a:t>
            </a:r>
            <a:endParaRPr lang="sv-SE" sz="1200" b="1" dirty="0">
              <a:latin typeface="Arial "/>
            </a:endParaRPr>
          </a:p>
        </p:txBody>
      </p:sp>
      <p:sp>
        <p:nvSpPr>
          <p:cNvPr id="2" name="Title 1"/>
          <p:cNvSpPr>
            <a:spLocks noGrp="1"/>
          </p:cNvSpPr>
          <p:nvPr>
            <p:ph type="ctrTitle"/>
          </p:nvPr>
        </p:nvSpPr>
        <p:spPr>
          <a:xfrm>
            <a:off x="685800" y="2130434"/>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1" y="717054"/>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8.xml"/><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ags" Target="../tags/tag1.xml"/><Relationship Id="rId5" Type="http://schemas.openxmlformats.org/officeDocument/2006/relationships/vmlDrawing" Target="../drawings/vmlDrawing1.vml"/><Relationship Id="rId4" Type="http://schemas.openxmlformats.org/officeDocument/2006/relationships/theme" Target="../theme/theme2.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3" y="6373813"/>
            <a:ext cx="6169025" cy="323851"/>
          </a:xfrm>
          <a:prstGeom prst="homePlate">
            <a:avLst>
              <a:gd name="adj" fmla="val 91541"/>
            </a:avLst>
          </a:prstGeom>
          <a:solidFill>
            <a:srgbClr val="72AF2F">
              <a:alpha val="94901"/>
            </a:srgbClr>
          </a:solidFill>
          <a:ln w="9525">
            <a:noFill/>
            <a:miter lim="800000"/>
            <a:headEnd/>
            <a:tailEnd/>
          </a:ln>
        </p:spPr>
        <p:txBody>
          <a:bodyPr wrap="none" anchor="ctr"/>
          <a:lstStyle/>
          <a:p>
            <a:pPr>
              <a:defRPr/>
            </a:pPr>
            <a:endParaRPr lang="en-US"/>
          </a:p>
        </p:txBody>
      </p:sp>
      <p:sp>
        <p:nvSpPr>
          <p:cNvPr id="2051"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2" name="Text Placeholder 2"/>
          <p:cNvSpPr>
            <a:spLocks noGrp="1"/>
          </p:cNvSpPr>
          <p:nvPr>
            <p:ph type="body" idx="1"/>
          </p:nvPr>
        </p:nvSpPr>
        <p:spPr bwMode="auto">
          <a:xfrm>
            <a:off x="485775" y="1454152"/>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4" name="TextBox 13"/>
          <p:cNvSpPr txBox="1"/>
          <p:nvPr userDrawn="1"/>
        </p:nvSpPr>
        <p:spPr>
          <a:xfrm>
            <a:off x="595316" y="6394457"/>
            <a:ext cx="4422775" cy="311151"/>
          </a:xfrm>
          <a:prstGeom prst="rect">
            <a:avLst/>
          </a:prstGeom>
          <a:noFill/>
        </p:spPr>
        <p:txBody>
          <a:bodyPr anchor="ctr">
            <a:normAutofit fontScale="70000" lnSpcReduction="20000"/>
          </a:bodyPr>
          <a:lstStyle/>
          <a:p>
            <a:pPr>
              <a:lnSpc>
                <a:spcPct val="120000"/>
              </a:lnSpc>
              <a:defRPr/>
            </a:pPr>
            <a:r>
              <a:rPr lang="en-GB" spc="300" dirty="0" smtClean="0"/>
              <a:t>3GPP TSG-SA WG1 Ad Hoc Meeting on SMARTER (5G) </a:t>
            </a:r>
            <a:br>
              <a:rPr lang="en-GB" spc="300" dirty="0" smtClean="0"/>
            </a:br>
            <a:r>
              <a:rPr lang="en-GB" spc="300" dirty="0" smtClean="0"/>
              <a:t>19-21 October 2015</a:t>
            </a:r>
            <a:endParaRPr lang="en-GB" spc="300" dirty="0">
              <a:solidFill>
                <a:schemeClr val="bg1"/>
              </a:solidFill>
            </a:endParaRPr>
          </a:p>
        </p:txBody>
      </p:sp>
      <p:sp>
        <p:nvSpPr>
          <p:cNvPr id="12" name="Oval 11"/>
          <p:cNvSpPr/>
          <p:nvPr userDrawn="1"/>
        </p:nvSpPr>
        <p:spPr bwMode="auto">
          <a:xfrm>
            <a:off x="8318512" y="638334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a:defRPr/>
            </a:pPr>
            <a:fld id="{38BB483D-C369-491B-B1D1-2AD91BB702B7}" type="slidenum">
              <a:rPr lang="en-GB" altLang="en-US" b="1"/>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95"/>
            <a:ext cx="971741" cy="246221"/>
          </a:xfrm>
          <a:prstGeom prst="rect">
            <a:avLst/>
          </a:prstGeom>
          <a:noFill/>
          <a:ln w="9525">
            <a:noFill/>
            <a:miter lim="800000"/>
            <a:headEnd/>
            <a:tailEnd/>
          </a:ln>
        </p:spPr>
        <p:txBody>
          <a:bodyPr wrap="none">
            <a:spAutoFit/>
          </a:bodyPr>
          <a:lstStyle/>
          <a:p>
            <a:pPr eaLnBrk="1" hangingPunct="1">
              <a:defRPr/>
            </a:pPr>
            <a:r>
              <a:rPr lang="en-GB">
                <a:solidFill>
                  <a:schemeClr val="bg1"/>
                </a:solidFill>
              </a:rPr>
              <a:t>© 3GPP 2012</a:t>
            </a:r>
            <a:endParaRPr lang="en-GB"/>
          </a:p>
        </p:txBody>
      </p:sp>
      <p:sp>
        <p:nvSpPr>
          <p:cNvPr id="8"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S1-153015</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6" r:id="rId1"/>
    <p:sldLayoutId id="2147483743" r:id="rId2"/>
    <p:sldLayoutId id="2147483744" r:id="rId3"/>
    <p:sldLayoutId id="2147483745" r:id="rId4"/>
    <p:sldLayoutId id="2147483751"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p:custDataLst>
              <p:tags r:id="rId6"/>
            </p:custDataLst>
          </p:nvPr>
        </p:nvGraphicFramePr>
        <p:xfrm>
          <a:off x="1589" y="2119"/>
          <a:ext cx="1587" cy="2116"/>
        </p:xfrm>
        <a:graphic>
          <a:graphicData uri="http://schemas.openxmlformats.org/presentationml/2006/ole">
            <mc:AlternateContent xmlns:mc="http://schemas.openxmlformats.org/markup-compatibility/2006">
              <mc:Choice xmlns:v="urn:schemas-microsoft-com:vml" Requires="v">
                <p:oleObj spid="_x0000_s19506" name="think-cell Slide" r:id="rId7" imgW="270" imgH="270" progId="">
                  <p:embed/>
                </p:oleObj>
              </mc:Choice>
              <mc:Fallback>
                <p:oleObj name="think-cell Slide" r:id="rId7" imgW="270" imgH="270" progId="">
                  <p:embed/>
                  <p:pic>
                    <p:nvPicPr>
                      <p:cNvPr id="0" name="Picture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9" y="2119"/>
                        <a:ext cx="1587" cy="21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5" name="Line 9"/>
          <p:cNvSpPr>
            <a:spLocks noChangeShapeType="1"/>
          </p:cNvSpPr>
          <p:nvPr/>
        </p:nvSpPr>
        <p:spPr bwMode="auto">
          <a:xfrm flipV="1">
            <a:off x="-179388" y="791633"/>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dirty="0">
              <a:solidFill>
                <a:srgbClr val="124191"/>
              </a:solidFill>
              <a:latin typeface="Nokia Pure Headline Light"/>
            </a:endParaRPr>
          </a:p>
        </p:txBody>
      </p:sp>
      <p:sp>
        <p:nvSpPr>
          <p:cNvPr id="1036"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7" name="Line 9"/>
          <p:cNvSpPr>
            <a:spLocks noChangeShapeType="1"/>
          </p:cNvSpPr>
          <p:nvPr/>
        </p:nvSpPr>
        <p:spPr bwMode="auto">
          <a:xfrm flipV="1">
            <a:off x="-179388" y="11281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8" name="Line 10"/>
          <p:cNvSpPr>
            <a:spLocks noChangeShapeType="1"/>
          </p:cNvSpPr>
          <p:nvPr/>
        </p:nvSpPr>
        <p:spPr bwMode="auto">
          <a:xfrm flipH="1">
            <a:off x="-179388" y="1456267"/>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9" name="Line 12"/>
          <p:cNvSpPr>
            <a:spLocks noChangeShapeType="1"/>
          </p:cNvSpPr>
          <p:nvPr/>
        </p:nvSpPr>
        <p:spPr bwMode="auto">
          <a:xfrm flipV="1">
            <a:off x="-179388" y="62208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0"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1" name="Line 14"/>
          <p:cNvSpPr>
            <a:spLocks noChangeShapeType="1"/>
          </p:cNvSpPr>
          <p:nvPr/>
        </p:nvSpPr>
        <p:spPr bwMode="auto">
          <a:xfrm>
            <a:off x="-179388" y="374651"/>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2" name="Line 15"/>
          <p:cNvSpPr>
            <a:spLocks noChangeShapeType="1"/>
          </p:cNvSpPr>
          <p:nvPr/>
        </p:nvSpPr>
        <p:spPr bwMode="auto">
          <a:xfrm flipH="1">
            <a:off x="417513"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3" name="Line 17"/>
          <p:cNvSpPr>
            <a:spLocks noChangeShapeType="1"/>
          </p:cNvSpPr>
          <p:nvPr/>
        </p:nvSpPr>
        <p:spPr bwMode="auto">
          <a:xfrm>
            <a:off x="8656638"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2" name="Title Placeholder 1"/>
          <p:cNvSpPr>
            <a:spLocks noGrp="1"/>
          </p:cNvSpPr>
          <p:nvPr>
            <p:ph type="title"/>
          </p:nvPr>
        </p:nvSpPr>
        <p:spPr bwMode="auto">
          <a:xfrm>
            <a:off x="417513" y="372533"/>
            <a:ext cx="8229600" cy="4148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4" name="Text Placeholder 2"/>
          <p:cNvSpPr>
            <a:spLocks noGrp="1"/>
          </p:cNvSpPr>
          <p:nvPr>
            <p:ph type="body" idx="1"/>
          </p:nvPr>
        </p:nvSpPr>
        <p:spPr bwMode="auto">
          <a:xfrm>
            <a:off x="417513" y="1452042"/>
            <a:ext cx="8229600" cy="44090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2" name="Text Box 9"/>
          <p:cNvSpPr txBox="1">
            <a:spLocks noChangeArrowheads="1"/>
          </p:cNvSpPr>
          <p:nvPr/>
        </p:nvSpPr>
        <p:spPr bwMode="auto">
          <a:xfrm>
            <a:off x="0" y="-469900"/>
            <a:ext cx="9144000" cy="233014"/>
          </a:xfrm>
          <a:prstGeom prst="rect">
            <a:avLst/>
          </a:prstGeom>
          <a:noFill/>
          <a:ln w="19050" algn="ctr">
            <a:noFill/>
            <a:miter lim="800000"/>
            <a:headEnd/>
            <a:tailEnd/>
          </a:ln>
          <a:effectLst/>
        </p:spPr>
        <p:txBody>
          <a:bodyPr lIns="90000" tIns="46800" rIns="90000" bIns="46800">
            <a:spAutoFit/>
          </a:bodyPr>
          <a:lstStyle/>
          <a:p>
            <a:pPr algn="ctr" defTabSz="762000">
              <a:lnSpc>
                <a:spcPct val="90000"/>
              </a:lnSpc>
              <a:spcBef>
                <a:spcPct val="50000"/>
              </a:spcBef>
              <a:buClr>
                <a:srgbClr val="00C9FF"/>
              </a:buClr>
              <a:defRPr/>
            </a:pPr>
            <a:r>
              <a:rPr lang="en-US"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90" y="6944786"/>
            <a:ext cx="287337"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18 </a:t>
            </a:r>
            <a:br>
              <a:rPr lang="en-GB" sz="500" b="1" dirty="0">
                <a:solidFill>
                  <a:srgbClr val="FFFFFF"/>
                </a:solidFill>
                <a:latin typeface="Nokia Pure Text Light"/>
              </a:rPr>
            </a:br>
            <a:r>
              <a:rPr lang="en-GB" sz="500" b="1" dirty="0">
                <a:solidFill>
                  <a:srgbClr val="FFFFFF"/>
                </a:solidFill>
                <a:latin typeface="Nokia Pure Text Light"/>
              </a:rPr>
              <a:t>G 65 </a:t>
            </a:r>
            <a:br>
              <a:rPr lang="en-GB" sz="500" b="1" dirty="0">
                <a:solidFill>
                  <a:srgbClr val="FFFFFF"/>
                </a:solidFill>
                <a:latin typeface="Nokia Pure Text Light"/>
              </a:rPr>
            </a:br>
            <a:r>
              <a:rPr lang="en-GB" sz="500" b="1" dirty="0">
                <a:solidFill>
                  <a:srgbClr val="FFFFFF"/>
                </a:solidFill>
                <a:latin typeface="Nokia Pure Text Light"/>
              </a:rPr>
              <a:t>B 145</a:t>
            </a:r>
          </a:p>
        </p:txBody>
      </p:sp>
      <p:sp>
        <p:nvSpPr>
          <p:cNvPr id="43" name="AutoShape 58"/>
          <p:cNvSpPr>
            <a:spLocks noChangeArrowheads="1"/>
          </p:cNvSpPr>
          <p:nvPr/>
        </p:nvSpPr>
        <p:spPr bwMode="auto">
          <a:xfrm>
            <a:off x="1835150" y="6944786"/>
            <a:ext cx="287338" cy="179916"/>
          </a:xfrm>
          <a:prstGeom prst="roundRect">
            <a:avLst>
              <a:gd name="adj" fmla="val 16667"/>
            </a:avLst>
          </a:prstGeom>
          <a:solidFill>
            <a:schemeClr val="accent2"/>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0 </a:t>
            </a:r>
            <a:br>
              <a:rPr lang="en-GB" sz="500" b="1" dirty="0">
                <a:solidFill>
                  <a:srgbClr val="FFFFFF"/>
                </a:solidFill>
                <a:latin typeface="Nokia Pure Text Light"/>
              </a:rPr>
            </a:br>
            <a:r>
              <a:rPr lang="en-GB" sz="500" b="1" dirty="0">
                <a:solidFill>
                  <a:srgbClr val="FFFFFF"/>
                </a:solidFill>
                <a:latin typeface="Nokia Pure Text Light"/>
              </a:rPr>
              <a:t>G 201 </a:t>
            </a:r>
            <a:br>
              <a:rPr lang="en-GB" sz="500" b="1" dirty="0">
                <a:solidFill>
                  <a:srgbClr val="FFFFFF"/>
                </a:solidFill>
                <a:latin typeface="Nokia Pure Text Light"/>
              </a:rPr>
            </a:br>
            <a:r>
              <a:rPr lang="en-GB" sz="500" b="1" dirty="0">
                <a:solidFill>
                  <a:srgbClr val="FFFFFF"/>
                </a:solidFill>
                <a:latin typeface="Nokia Pure Text Light"/>
              </a:rPr>
              <a:t>B 255</a:t>
            </a:r>
          </a:p>
        </p:txBody>
      </p:sp>
      <p:sp>
        <p:nvSpPr>
          <p:cNvPr id="44" name="AutoShape 59"/>
          <p:cNvSpPr>
            <a:spLocks noChangeArrowheads="1"/>
          </p:cNvSpPr>
          <p:nvPr/>
        </p:nvSpPr>
        <p:spPr bwMode="auto">
          <a:xfrm>
            <a:off x="2195513" y="6944786"/>
            <a:ext cx="287337" cy="179916"/>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2916251" y="6944786"/>
            <a:ext cx="287337" cy="179916"/>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2555875" y="6944786"/>
            <a:ext cx="287338" cy="179916"/>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47"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r>
              <a:rPr lang="en-GB" sz="500" b="1" dirty="0">
                <a:solidFill>
                  <a:srgbClr val="FFFFFF"/>
                </a:solidFill>
              </a:rPr>
              <a:t>Core and </a:t>
            </a:r>
            <a:r>
              <a:rPr lang="en-GB" sz="500" b="1" dirty="0">
                <a:solidFill>
                  <a:srgbClr val="FFFFFF"/>
                </a:solidFill>
                <a:latin typeface="Nokia Pure Text Light"/>
              </a:rPr>
              <a:t>background</a:t>
            </a:r>
            <a:r>
              <a:rPr lang="en-GB" sz="500" b="1" dirty="0">
                <a:solidFill>
                  <a:srgbClr val="FFFFFF"/>
                </a:solidFill>
              </a:rPr>
              <a:t> </a:t>
            </a:r>
            <a:r>
              <a:rPr lang="en-GB" sz="500" b="1" dirty="0" smtClean="0">
                <a:solidFill>
                  <a:srgbClr val="FFFFFF"/>
                </a:solidFill>
              </a:rPr>
              <a:t>colors</a:t>
            </a:r>
            <a:r>
              <a:rPr lang="en-GB" sz="500" b="1" dirty="0">
                <a:solidFill>
                  <a:srgbClr val="FFFFFF"/>
                </a:solidFill>
              </a:rPr>
              <a:t>:</a:t>
            </a:r>
          </a:p>
        </p:txBody>
      </p:sp>
      <p:sp>
        <p:nvSpPr>
          <p:cNvPr id="48" name="AutoShape 57"/>
          <p:cNvSpPr>
            <a:spLocks noChangeArrowheads="1"/>
          </p:cNvSpPr>
          <p:nvPr/>
        </p:nvSpPr>
        <p:spPr bwMode="auto">
          <a:xfrm>
            <a:off x="1474790" y="6944786"/>
            <a:ext cx="287337" cy="179916"/>
          </a:xfrm>
          <a:prstGeom prst="roundRect">
            <a:avLst>
              <a:gd name="adj" fmla="val 16667"/>
            </a:avLst>
          </a:prstGeom>
          <a:solidFill>
            <a:schemeClr val="tx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49" name="AutoShape 58"/>
          <p:cNvSpPr>
            <a:spLocks noChangeArrowheads="1"/>
          </p:cNvSpPr>
          <p:nvPr/>
        </p:nvSpPr>
        <p:spPr bwMode="auto">
          <a:xfrm>
            <a:off x="1835150" y="6944786"/>
            <a:ext cx="287338"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50" name="AutoShape 59"/>
          <p:cNvSpPr>
            <a:spLocks noChangeArrowheads="1"/>
          </p:cNvSpPr>
          <p:nvPr/>
        </p:nvSpPr>
        <p:spPr bwMode="auto">
          <a:xfrm>
            <a:off x="2195513" y="6944786"/>
            <a:ext cx="287337" cy="179916"/>
          </a:xfrm>
          <a:prstGeom prst="roundRect">
            <a:avLst>
              <a:gd name="adj" fmla="val 16667"/>
            </a:avLst>
          </a:prstGeom>
          <a:solidFill>
            <a:schemeClr val="bg2"/>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endParaRPr lang="en-US" sz="500" b="1" dirty="0">
              <a:solidFill>
                <a:srgbClr val="FFFFFF"/>
              </a:solidFill>
              <a:latin typeface="Nokia Pure Text Light"/>
            </a:endParaRPr>
          </a:p>
        </p:txBody>
      </p:sp>
      <p:sp>
        <p:nvSpPr>
          <p:cNvPr id="51"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endParaRPr lang="en-GB" sz="500" b="1" dirty="0">
              <a:solidFill>
                <a:srgbClr val="FFFFFF"/>
              </a:solidFill>
            </a:endParaRPr>
          </a:p>
        </p:txBody>
      </p:sp>
      <p:sp>
        <p:nvSpPr>
          <p:cNvPr id="52" name="Date Placeholder 3"/>
          <p:cNvSpPr txBox="1">
            <a:spLocks/>
          </p:cNvSpPr>
          <p:nvPr/>
        </p:nvSpPr>
        <p:spPr>
          <a:xfrm>
            <a:off x="722326" y="6191252"/>
            <a:ext cx="687387"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68717A"/>
                </a:solidFill>
                <a:cs typeface="Arial" panose="020B0604020202020204" pitchFamily="34" charset="0"/>
              </a:rPr>
              <a:pPr>
                <a:defRPr/>
              </a:pPr>
              <a:t>06/10/2015</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6191252"/>
            <a:ext cx="144462"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9" cstate="screen"/>
          <a:srcRect/>
          <a:stretch>
            <a:fillRect/>
          </a:stretch>
        </p:blipFill>
        <p:spPr bwMode="auto">
          <a:xfrm>
            <a:off x="7959738" y="6229351"/>
            <a:ext cx="701675" cy="154516"/>
          </a:xfrm>
          <a:prstGeom prst="rect">
            <a:avLst/>
          </a:prstGeom>
          <a:noFill/>
          <a:ln w="9525">
            <a:noFill/>
            <a:miter lim="800000"/>
            <a:headEnd/>
            <a:tailEnd/>
          </a:ln>
        </p:spPr>
      </p:pic>
      <p:sp>
        <p:nvSpPr>
          <p:cNvPr id="3" name="TextBox 2"/>
          <p:cNvSpPr txBox="1"/>
          <p:nvPr/>
        </p:nvSpPr>
        <p:spPr>
          <a:xfrm>
            <a:off x="1341441" y="6191259"/>
            <a:ext cx="6078537" cy="123111"/>
          </a:xfrm>
          <a:prstGeom prst="rect">
            <a:avLst/>
          </a:prstGeom>
          <a:noFill/>
        </p:spPr>
        <p:txBody>
          <a:bodyPr lIns="0" tIns="0" rIns="0" bIns="0">
            <a:spAutoFit/>
          </a:bodyPr>
          <a:lstStyle/>
          <a:p>
            <a:pPr defTabSz="457200" eaLnBrk="1" hangingPunct="1"/>
            <a:r>
              <a:rPr lang="en-GB" sz="800" dirty="0" smtClean="0">
                <a:solidFill>
                  <a:srgbClr val="68717A"/>
                </a:solidFill>
                <a:latin typeface="Nokia Pure Text Light"/>
                <a:cs typeface="Arial" charset="0"/>
              </a:rPr>
              <a:t>© Nokia 2015 </a:t>
            </a:r>
            <a:endParaRPr lang="en-GB" sz="800" dirty="0">
              <a:solidFill>
                <a:srgbClr val="68717A"/>
              </a:solidFill>
              <a:latin typeface="Nokia Pure Text Light"/>
              <a:cs typeface="Arial" charset="0"/>
            </a:endParaRPr>
          </a:p>
        </p:txBody>
      </p:sp>
      <p:sp>
        <p:nvSpPr>
          <p:cNvPr id="28" name="TextBox 27"/>
          <p:cNvSpPr txBox="1"/>
          <p:nvPr/>
        </p:nvSpPr>
        <p:spPr>
          <a:xfrm>
            <a:off x="1503366" y="6333067"/>
            <a:ext cx="6078537" cy="338554"/>
          </a:xfrm>
          <a:prstGeom prst="rect">
            <a:avLst/>
          </a:prstGeom>
          <a:noFill/>
        </p:spPr>
        <p:txBody>
          <a:bodyPr>
            <a:spAutoFit/>
          </a:bodyPr>
          <a:lstStyle/>
          <a:p>
            <a:pPr defTabSz="457200" eaLnBrk="1" hangingPunct="1">
              <a:defRPr/>
            </a:pPr>
            <a:endParaRPr lang="en-GB" sz="800" dirty="0">
              <a:solidFill>
                <a:srgbClr val="68717A"/>
              </a:solidFill>
            </a:endParaRPr>
          </a:p>
          <a:p>
            <a:pPr defTabSz="457200" eaLnBrk="1" hangingPunct="1">
              <a:defRPr/>
            </a:pPr>
            <a:endParaRPr lang="en-GB" sz="800" dirty="0">
              <a:solidFill>
                <a:srgbClr val="68717A"/>
              </a:solidFill>
            </a:endParaRPr>
          </a:p>
        </p:txBody>
      </p:sp>
      <p:sp>
        <p:nvSpPr>
          <p:cNvPr id="29" name="TextBox 28"/>
          <p:cNvSpPr txBox="1"/>
          <p:nvPr/>
        </p:nvSpPr>
        <p:spPr>
          <a:xfrm>
            <a:off x="432002" y="6383875"/>
            <a:ext cx="6078537" cy="123111"/>
          </a:xfrm>
          <a:prstGeom prst="rect">
            <a:avLst/>
          </a:prstGeom>
          <a:noFill/>
        </p:spPr>
        <p:txBody>
          <a:bodyPr lIns="0" tIns="0" rIns="0" bIns="0">
            <a:spAutoFit/>
          </a:bodyPr>
          <a:lstStyle/>
          <a:p>
            <a:pPr defTabSz="457200" eaLnBrk="1" hangingPunct="1">
              <a:defRPr/>
            </a:pPr>
            <a:r>
              <a:rPr lang="en-GB" sz="800" smtClean="0">
                <a:solidFill>
                  <a:srgbClr val="68717A"/>
                </a:solidFill>
                <a:latin typeface="Nokia Pure Text Light"/>
                <a:cs typeface="Arial" charset="0"/>
              </a:rPr>
              <a:t>Confidential</a:t>
            </a:r>
            <a:endParaRPr lang="en-GB" sz="800" dirty="0">
              <a:solidFill>
                <a:srgbClr val="68717A"/>
              </a:solidFill>
              <a:latin typeface="Nokia Pure Text Light"/>
              <a:cs typeface="Arial" charset="0"/>
            </a:endParaRPr>
          </a:p>
        </p:txBody>
      </p:sp>
      <p:sp>
        <p:nvSpPr>
          <p:cNvPr id="32" name="Text Box 13"/>
          <p:cNvSpPr txBox="1">
            <a:spLocks noChangeArrowheads="1"/>
          </p:cNvSpPr>
          <p:nvPr userDrawn="1"/>
        </p:nvSpPr>
        <p:spPr bwMode="auto">
          <a:xfrm>
            <a:off x="7639052" y="54975"/>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SP-15xxxx</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Lst>
  <p:timing>
    <p:tnLst>
      <p:par>
        <p:cTn id="1" dur="indefinite" restart="never" nodeType="tmRoot"/>
      </p:par>
    </p:tnLst>
  </p:timing>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13" Type="http://schemas.microsoft.com/office/2007/relationships/diagramDrawing" Target="../diagrams/drawing1.xml"/><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jpeg"/><Relationship Id="rId11" Type="http://schemas.openxmlformats.org/officeDocument/2006/relationships/diagramQuickStyle" Target="../diagrams/quickStyle1.xml"/><Relationship Id="rId5" Type="http://schemas.openxmlformats.org/officeDocument/2006/relationships/image" Target="../media/image6.jpeg"/><Relationship Id="rId10" Type="http://schemas.openxmlformats.org/officeDocument/2006/relationships/diagramLayout" Target="../diagrams/layout1.xml"/><Relationship Id="rId4" Type="http://schemas.openxmlformats.org/officeDocument/2006/relationships/image" Target="../media/image5.jpeg"/><Relationship Id="rId9"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510363" y="1357745"/>
            <a:ext cx="8176437" cy="2119746"/>
          </a:xfrm>
        </p:spPr>
        <p:txBody>
          <a:bodyPr>
            <a:normAutofit/>
          </a:bodyPr>
          <a:lstStyle/>
          <a:p>
            <a:pPr>
              <a:defRPr/>
            </a:pPr>
            <a:r>
              <a:rPr lang="en-US" sz="4000" b="1" dirty="0" smtClean="0"/>
              <a:t>SMARTER Building Block:</a:t>
            </a:r>
            <a:br>
              <a:rPr lang="en-US" sz="4000" b="1" dirty="0" smtClean="0"/>
            </a:br>
            <a:r>
              <a:rPr lang="en-US" sz="4000" b="1" dirty="0" smtClean="0"/>
              <a:t> </a:t>
            </a:r>
            <a:r>
              <a:rPr lang="en-US" sz="4000" b="1" dirty="0"/>
              <a:t>e</a:t>
            </a:r>
            <a:r>
              <a:rPr lang="en-US" sz="4000" b="1" dirty="0" smtClean="0"/>
              <a:t>nhanced Mobile </a:t>
            </a:r>
            <a:r>
              <a:rPr lang="en-US" sz="4000" b="1" dirty="0" err="1" smtClean="0"/>
              <a:t>BroadBand</a:t>
            </a:r>
            <a:r>
              <a:rPr lang="en-US" sz="4000" b="1" dirty="0" smtClean="0"/>
              <a:t> (</a:t>
            </a:r>
            <a:r>
              <a:rPr lang="en-US" sz="4000" b="1" dirty="0" err="1" smtClean="0"/>
              <a:t>eMBB</a:t>
            </a:r>
            <a:r>
              <a:rPr lang="en-US" sz="4000" b="1" dirty="0" smtClean="0"/>
              <a:t>)</a:t>
            </a:r>
            <a:endParaRPr lang="en-GB" sz="4000" dirty="0" smtClean="0">
              <a:effectLst>
                <a:outerShdw blurRad="38100" dist="38100" dir="2700000" algn="tl">
                  <a:srgbClr val="C0C0C0"/>
                </a:outerShdw>
              </a:effectLst>
            </a:endParaRPr>
          </a:p>
        </p:txBody>
      </p:sp>
      <p:sp>
        <p:nvSpPr>
          <p:cNvPr id="4099" name="Subtitle 6"/>
          <p:cNvSpPr>
            <a:spLocks noGrp="1"/>
          </p:cNvSpPr>
          <p:nvPr>
            <p:ph type="subTitle" idx="1"/>
          </p:nvPr>
        </p:nvSpPr>
        <p:spPr/>
        <p:txBody>
          <a:bodyPr/>
          <a:lstStyle/>
          <a:p>
            <a:pPr>
              <a:lnSpc>
                <a:spcPct val="80000"/>
              </a:lnSpc>
            </a:pPr>
            <a:r>
              <a:rPr lang="en-US" altLang="en-US" sz="2000" dirty="0" smtClean="0"/>
              <a:t/>
            </a:r>
            <a:br>
              <a:rPr lang="en-US" altLang="en-US" sz="2000" dirty="0" smtClean="0"/>
            </a:br>
            <a:r>
              <a:rPr lang="en-US" altLang="en-US" sz="2000" dirty="0" smtClean="0">
                <a:latin typeface="Arial" pitchFamily="34" charset="0"/>
              </a:rPr>
              <a:t>Vodafone / </a:t>
            </a:r>
            <a:r>
              <a:rPr lang="en-US" altLang="en-US" sz="2000" dirty="0">
                <a:latin typeface="Arial" pitchFamily="34" charset="0"/>
              </a:rPr>
              <a:t>Rapporteur</a:t>
            </a:r>
            <a:endParaRPr lang="en-US" altLang="en-US" sz="2000" dirty="0" smtClean="0">
              <a:latin typeface="Arial" pitchFamily="34" charset="0"/>
            </a:endParaRPr>
          </a:p>
          <a:p>
            <a:pPr>
              <a:lnSpc>
                <a:spcPct val="80000"/>
              </a:lnSpc>
            </a:pPr>
            <a:endParaRPr lang="en-GB" altLang="en-US" sz="2000" dirty="0" smtClean="0">
              <a:latin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17513" y="373071"/>
            <a:ext cx="8229600" cy="414337"/>
          </a:xfrm>
        </p:spPr>
        <p:txBody>
          <a:bodyPr/>
          <a:lstStyle/>
          <a:p>
            <a:r>
              <a:rPr lang="en-US" sz="2800" dirty="0" smtClean="0"/>
              <a:t>Typical SMARTER </a:t>
            </a:r>
            <a:r>
              <a:rPr lang="en-US" sz="2800" dirty="0"/>
              <a:t>use cases </a:t>
            </a:r>
            <a:r>
              <a:rPr lang="en-US" sz="2800" dirty="0" smtClean="0"/>
              <a:t>vs. </a:t>
            </a:r>
            <a:r>
              <a:rPr lang="en-US" sz="2800" dirty="0" err="1" smtClean="0"/>
              <a:t>eMBB</a:t>
            </a:r>
            <a:r>
              <a:rPr lang="en-US" sz="2800" dirty="0" smtClean="0"/>
              <a:t> </a:t>
            </a:r>
            <a:r>
              <a:rPr lang="en-US" sz="2800" dirty="0"/>
              <a:t>use case </a:t>
            </a:r>
            <a:r>
              <a:rPr lang="en-US" sz="2800" dirty="0" smtClean="0"/>
              <a:t>families </a:t>
            </a:r>
          </a:p>
        </p:txBody>
      </p:sp>
      <p:sp>
        <p:nvSpPr>
          <p:cNvPr id="9" name="圆角矩形 6"/>
          <p:cNvSpPr/>
          <p:nvPr/>
        </p:nvSpPr>
        <p:spPr bwMode="auto">
          <a:xfrm>
            <a:off x="6351104" y="2037551"/>
            <a:ext cx="1287132" cy="345688"/>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1400" b="1" dirty="0" smtClean="0">
                <a:solidFill>
                  <a:schemeClr val="bg2"/>
                </a:solidFill>
              </a:rPr>
              <a:t>Dense urban</a:t>
            </a:r>
          </a:p>
        </p:txBody>
      </p:sp>
      <p:sp>
        <p:nvSpPr>
          <p:cNvPr id="10" name="圆角矩形 7"/>
          <p:cNvSpPr/>
          <p:nvPr/>
        </p:nvSpPr>
        <p:spPr bwMode="auto">
          <a:xfrm>
            <a:off x="6351104" y="3605414"/>
            <a:ext cx="1287132" cy="351322"/>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1400" b="1" dirty="0" smtClean="0">
                <a:solidFill>
                  <a:schemeClr val="bg2"/>
                </a:solidFill>
              </a:rPr>
              <a:t>Rural coverage</a:t>
            </a:r>
          </a:p>
        </p:txBody>
      </p:sp>
      <p:sp>
        <p:nvSpPr>
          <p:cNvPr id="13" name="圆角矩形 8"/>
          <p:cNvSpPr/>
          <p:nvPr/>
        </p:nvSpPr>
        <p:spPr bwMode="auto">
          <a:xfrm>
            <a:off x="6351104" y="4399067"/>
            <a:ext cx="1287132" cy="345688"/>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1400" b="1" dirty="0" smtClean="0">
                <a:solidFill>
                  <a:schemeClr val="bg2"/>
                </a:solidFill>
              </a:rPr>
              <a:t>High speed</a:t>
            </a:r>
          </a:p>
        </p:txBody>
      </p:sp>
      <p:sp>
        <p:nvSpPr>
          <p:cNvPr id="16" name="圆角矩形 17"/>
          <p:cNvSpPr/>
          <p:nvPr/>
        </p:nvSpPr>
        <p:spPr bwMode="auto">
          <a:xfrm>
            <a:off x="6351104" y="5240716"/>
            <a:ext cx="1287132" cy="345688"/>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1400" b="1" dirty="0" smtClean="0">
                <a:solidFill>
                  <a:schemeClr val="bg2"/>
                </a:solidFill>
              </a:rPr>
              <a:t>High density</a:t>
            </a:r>
          </a:p>
        </p:txBody>
      </p:sp>
      <p:sp>
        <p:nvSpPr>
          <p:cNvPr id="17" name="圆角矩形 18"/>
          <p:cNvSpPr/>
          <p:nvPr/>
        </p:nvSpPr>
        <p:spPr bwMode="auto">
          <a:xfrm>
            <a:off x="6351104" y="2794787"/>
            <a:ext cx="1287132" cy="345688"/>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1400" b="1" dirty="0" smtClean="0">
                <a:solidFill>
                  <a:schemeClr val="bg2"/>
                </a:solidFill>
              </a:rPr>
              <a:t>Urban coverage</a:t>
            </a:r>
          </a:p>
        </p:txBody>
      </p:sp>
      <p:sp>
        <p:nvSpPr>
          <p:cNvPr id="18" name="Rechteck 4"/>
          <p:cNvSpPr/>
          <p:nvPr/>
        </p:nvSpPr>
        <p:spPr>
          <a:xfrm>
            <a:off x="4810531" y="2383239"/>
            <a:ext cx="1103205" cy="576000"/>
          </a:xfrm>
          <a:prstGeom prst="rect">
            <a:avLst/>
          </a:prstGeom>
          <a:solidFill>
            <a:srgbClr val="468329"/>
          </a:solidFill>
          <a:ln w="34925">
            <a:solidFill>
              <a:srgbClr val="468329"/>
            </a:solid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r>
              <a:rPr lang="en-US" sz="1400" b="1" dirty="0">
                <a:solidFill>
                  <a:schemeClr val="bg1"/>
                </a:solidFill>
                <a:cs typeface="Calibri" panose="020F0502020204030204" pitchFamily="34" charset="0"/>
              </a:rPr>
              <a:t>Broadband access in dense area</a:t>
            </a:r>
          </a:p>
        </p:txBody>
      </p:sp>
      <p:sp>
        <p:nvSpPr>
          <p:cNvPr id="19" name="Rechteck 5"/>
          <p:cNvSpPr/>
          <p:nvPr/>
        </p:nvSpPr>
        <p:spPr>
          <a:xfrm>
            <a:off x="4810532" y="3158556"/>
            <a:ext cx="1103204" cy="576000"/>
          </a:xfrm>
          <a:prstGeom prst="rect">
            <a:avLst/>
          </a:prstGeom>
          <a:solidFill>
            <a:srgbClr val="468329"/>
          </a:solidFill>
          <a:ln w="34925">
            <a:solidFill>
              <a:srgbClr val="468329"/>
            </a:solid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r>
              <a:rPr lang="en-US" sz="1400" b="1" dirty="0">
                <a:solidFill>
                  <a:schemeClr val="bg1"/>
                </a:solidFill>
                <a:cs typeface="Calibri" panose="020F0502020204030204" pitchFamily="34" charset="0"/>
              </a:rPr>
              <a:t>Broadband access everywhere</a:t>
            </a:r>
          </a:p>
        </p:txBody>
      </p:sp>
      <p:sp>
        <p:nvSpPr>
          <p:cNvPr id="20" name="Rechteck 6"/>
          <p:cNvSpPr/>
          <p:nvPr/>
        </p:nvSpPr>
        <p:spPr>
          <a:xfrm>
            <a:off x="4810532" y="3995954"/>
            <a:ext cx="1103204" cy="576000"/>
          </a:xfrm>
          <a:prstGeom prst="rect">
            <a:avLst/>
          </a:prstGeom>
          <a:solidFill>
            <a:srgbClr val="468329"/>
          </a:solidFill>
          <a:ln w="34925">
            <a:solidFill>
              <a:srgbClr val="468329"/>
            </a:solid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r>
              <a:rPr lang="en-US" sz="1400" b="1" dirty="0">
                <a:solidFill>
                  <a:schemeClr val="bg1"/>
                </a:solidFill>
                <a:cs typeface="Calibri" panose="020F0502020204030204" pitchFamily="34" charset="0"/>
              </a:rPr>
              <a:t>High user mobility</a:t>
            </a:r>
          </a:p>
        </p:txBody>
      </p:sp>
      <p:cxnSp>
        <p:nvCxnSpPr>
          <p:cNvPr id="22" name="Gerade Verbindung 39"/>
          <p:cNvCxnSpPr>
            <a:stCxn id="19" idx="3"/>
            <a:endCxn id="10" idx="1"/>
          </p:cNvCxnSpPr>
          <p:nvPr/>
        </p:nvCxnSpPr>
        <p:spPr>
          <a:xfrm>
            <a:off x="5913736" y="3446556"/>
            <a:ext cx="437368" cy="3345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41"/>
          <p:cNvCxnSpPr>
            <a:stCxn id="18" idx="3"/>
            <a:endCxn id="16" idx="1"/>
          </p:cNvCxnSpPr>
          <p:nvPr/>
        </p:nvCxnSpPr>
        <p:spPr>
          <a:xfrm>
            <a:off x="5913736" y="2671239"/>
            <a:ext cx="437368" cy="274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45"/>
          <p:cNvCxnSpPr>
            <a:stCxn id="20" idx="3"/>
            <a:endCxn id="13" idx="1"/>
          </p:cNvCxnSpPr>
          <p:nvPr/>
        </p:nvCxnSpPr>
        <p:spPr>
          <a:xfrm>
            <a:off x="5913736" y="4283954"/>
            <a:ext cx="437368" cy="2879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75"/>
          <p:cNvCxnSpPr>
            <a:stCxn id="18" idx="3"/>
            <a:endCxn id="28" idx="1"/>
          </p:cNvCxnSpPr>
          <p:nvPr/>
        </p:nvCxnSpPr>
        <p:spPr>
          <a:xfrm flipV="1">
            <a:off x="5913736" y="1490103"/>
            <a:ext cx="437368" cy="11811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 Verbindung 77"/>
          <p:cNvCxnSpPr>
            <a:stCxn id="19" idx="3"/>
            <a:endCxn id="17" idx="1"/>
          </p:cNvCxnSpPr>
          <p:nvPr/>
        </p:nvCxnSpPr>
        <p:spPr>
          <a:xfrm flipV="1">
            <a:off x="5913736" y="2967631"/>
            <a:ext cx="437368" cy="4789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 Verbindung 79"/>
          <p:cNvCxnSpPr>
            <a:stCxn id="18" idx="3"/>
            <a:endCxn id="9" idx="1"/>
          </p:cNvCxnSpPr>
          <p:nvPr/>
        </p:nvCxnSpPr>
        <p:spPr>
          <a:xfrm flipV="1">
            <a:off x="5913736" y="2210395"/>
            <a:ext cx="437368" cy="4608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圆角矩形 55"/>
          <p:cNvSpPr/>
          <p:nvPr/>
        </p:nvSpPr>
        <p:spPr bwMode="auto">
          <a:xfrm>
            <a:off x="6351104" y="1317259"/>
            <a:ext cx="1287132" cy="345688"/>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1400" b="1" dirty="0" smtClean="0">
                <a:solidFill>
                  <a:schemeClr val="bg2"/>
                </a:solidFill>
              </a:rPr>
              <a:t>Indoor hotspots</a:t>
            </a:r>
          </a:p>
        </p:txBody>
      </p:sp>
      <p:pic>
        <p:nvPicPr>
          <p:cNvPr id="29"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5462" y="1109729"/>
            <a:ext cx="1061660" cy="705501"/>
          </a:xfrm>
          <a:prstGeom prst="roundRect">
            <a:avLst/>
          </a:prstGeom>
        </p:spPr>
      </p:pic>
      <p:pic>
        <p:nvPicPr>
          <p:cNvPr id="30" name="Grafi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25462" y="1902258"/>
            <a:ext cx="1062000" cy="706749"/>
          </a:xfrm>
          <a:prstGeom prst="roundRect">
            <a:avLst/>
          </a:prstGeom>
        </p:spPr>
      </p:pic>
      <p:pic>
        <p:nvPicPr>
          <p:cNvPr id="31" name="Grafi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35941" y="5060185"/>
            <a:ext cx="1062000" cy="706749"/>
          </a:xfrm>
          <a:prstGeom prst="roundRect">
            <a:avLst/>
          </a:prstGeom>
        </p:spPr>
      </p:pic>
      <p:pic>
        <p:nvPicPr>
          <p:cNvPr id="32" name="Grafik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25122" y="2668655"/>
            <a:ext cx="1062000" cy="706749"/>
          </a:xfrm>
          <a:prstGeom prst="roundRect">
            <a:avLst/>
          </a:prstGeom>
        </p:spPr>
      </p:pic>
      <p:pic>
        <p:nvPicPr>
          <p:cNvPr id="33" name="Grafik 11"/>
          <p:cNvPicPr>
            <a:picLocks noChangeAspect="1"/>
          </p:cNvPicPr>
          <p:nvPr/>
        </p:nvPicPr>
        <p:blipFill rotWithShape="1">
          <a:blip r:embed="rId7" cstate="print">
            <a:extLst>
              <a:ext uri="{28A0092B-C50C-407E-A947-70E740481C1C}">
                <a14:useLocalDpi xmlns:a14="http://schemas.microsoft.com/office/drawing/2010/main" val="0"/>
              </a:ext>
            </a:extLst>
          </a:blip>
          <a:srcRect b="32684"/>
          <a:stretch/>
        </p:blipFill>
        <p:spPr>
          <a:xfrm>
            <a:off x="7725462" y="3453689"/>
            <a:ext cx="1062000" cy="714896"/>
          </a:xfrm>
          <a:prstGeom prst="roundRect">
            <a:avLst/>
          </a:prstGeom>
        </p:spPr>
      </p:pic>
      <p:pic>
        <p:nvPicPr>
          <p:cNvPr id="34" name="Grafik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24066" y="4254161"/>
            <a:ext cx="1062000" cy="706749"/>
          </a:xfrm>
          <a:prstGeom prst="roundRect">
            <a:avLst/>
          </a:prstGeom>
        </p:spPr>
      </p:pic>
      <p:sp>
        <p:nvSpPr>
          <p:cNvPr id="2" name="TextBox 1"/>
          <p:cNvSpPr txBox="1"/>
          <p:nvPr/>
        </p:nvSpPr>
        <p:spPr>
          <a:xfrm>
            <a:off x="7072324" y="6013174"/>
            <a:ext cx="1912649" cy="246221"/>
          </a:xfrm>
          <a:prstGeom prst="rect">
            <a:avLst/>
          </a:prstGeom>
          <a:noFill/>
        </p:spPr>
        <p:txBody>
          <a:bodyPr wrap="square" rtlCol="0">
            <a:spAutoFit/>
          </a:bodyPr>
          <a:lstStyle/>
          <a:p>
            <a:r>
              <a:rPr lang="en-GB" dirty="0"/>
              <a:t>NGMN 5G White Paper v1.0</a:t>
            </a:r>
          </a:p>
        </p:txBody>
      </p:sp>
      <p:sp>
        <p:nvSpPr>
          <p:cNvPr id="63" name="TextBox 62"/>
          <p:cNvSpPr txBox="1"/>
          <p:nvPr/>
        </p:nvSpPr>
        <p:spPr>
          <a:xfrm>
            <a:off x="114933" y="6013174"/>
            <a:ext cx="5202502" cy="246221"/>
          </a:xfrm>
          <a:prstGeom prst="rect">
            <a:avLst/>
          </a:prstGeom>
          <a:noFill/>
        </p:spPr>
        <p:txBody>
          <a:bodyPr wrap="square" rtlCol="0">
            <a:spAutoFit/>
          </a:bodyPr>
          <a:lstStyle/>
          <a:p>
            <a:r>
              <a:rPr lang="en-GB" dirty="0"/>
              <a:t>TR 22.891 V0.2.0, “Feasibility Study on New Services and Markets Technology Enablers”</a:t>
            </a:r>
          </a:p>
        </p:txBody>
      </p:sp>
      <p:graphicFrame>
        <p:nvGraphicFramePr>
          <p:cNvPr id="5170" name="Diagram 5169"/>
          <p:cNvGraphicFramePr/>
          <p:nvPr>
            <p:extLst>
              <p:ext uri="{D42A27DB-BD31-4B8C-83A1-F6EECF244321}">
                <p14:modId xmlns:p14="http://schemas.microsoft.com/office/powerpoint/2010/main" val="1440410015"/>
              </p:ext>
            </p:extLst>
          </p:nvPr>
        </p:nvGraphicFramePr>
        <p:xfrm>
          <a:off x="377690" y="1202636"/>
          <a:ext cx="3935896" cy="456429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a:t>
            </a:r>
            <a:r>
              <a:rPr lang="en-US" dirty="0"/>
              <a:t>building block study </a:t>
            </a:r>
            <a:r>
              <a:rPr lang="en-US" dirty="0" smtClean="0"/>
              <a:t>item: </a:t>
            </a:r>
            <a:r>
              <a:rPr lang="en-US" dirty="0" err="1" smtClean="0"/>
              <a:t>eMBB</a:t>
            </a:r>
            <a:endParaRPr lang="en-US" dirty="0"/>
          </a:p>
        </p:txBody>
      </p:sp>
      <p:sp>
        <p:nvSpPr>
          <p:cNvPr id="4" name="Rectangle 3"/>
          <p:cNvSpPr/>
          <p:nvPr/>
        </p:nvSpPr>
        <p:spPr>
          <a:xfrm>
            <a:off x="337930" y="1295092"/>
            <a:ext cx="8468139" cy="4749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defTabSz="457200" eaLnBrk="1" fontAlgn="auto" hangingPunct="1">
              <a:spcBef>
                <a:spcPts val="0"/>
              </a:spcBef>
              <a:spcAft>
                <a:spcPts val="0"/>
              </a:spcAft>
            </a:pPr>
            <a:r>
              <a:rPr lang="en-US" sz="2400" b="1" dirty="0" smtClean="0">
                <a:solidFill>
                  <a:schemeClr val="tx2"/>
                </a:solidFill>
              </a:rPr>
              <a:t>Factors</a:t>
            </a:r>
            <a:r>
              <a:rPr lang="en-US" sz="2400" b="1" dirty="0" smtClean="0">
                <a:solidFill>
                  <a:schemeClr val="bg1"/>
                </a:solidFill>
              </a:rPr>
              <a:t> </a:t>
            </a:r>
            <a:r>
              <a:rPr lang="en-US" sz="2400" b="1" dirty="0" smtClean="0">
                <a:solidFill>
                  <a:schemeClr val="tx2"/>
                </a:solidFill>
              </a:rPr>
              <a:t>that justify a</a:t>
            </a:r>
            <a:r>
              <a:rPr lang="en-US" sz="2400" b="1" dirty="0">
                <a:solidFill>
                  <a:schemeClr val="bg1"/>
                </a:solidFill>
              </a:rPr>
              <a:t> </a:t>
            </a:r>
            <a:r>
              <a:rPr lang="en-US" sz="2400" b="1" dirty="0" smtClean="0">
                <a:solidFill>
                  <a:schemeClr val="tx2"/>
                </a:solidFill>
              </a:rPr>
              <a:t>building block study</a:t>
            </a:r>
            <a:r>
              <a:rPr lang="en-US" sz="2400" b="1" dirty="0" smtClean="0">
                <a:solidFill>
                  <a:schemeClr val="bg1"/>
                </a:solidFill>
              </a:rPr>
              <a:t> </a:t>
            </a:r>
            <a:r>
              <a:rPr lang="en-US" sz="2400" b="1" dirty="0" smtClean="0">
                <a:solidFill>
                  <a:schemeClr val="tx2"/>
                </a:solidFill>
              </a:rPr>
              <a:t>for</a:t>
            </a:r>
            <a:r>
              <a:rPr lang="en-US" sz="2400" b="1" dirty="0" smtClean="0">
                <a:solidFill>
                  <a:schemeClr val="bg1"/>
                </a:solidFill>
              </a:rPr>
              <a:t> </a:t>
            </a:r>
            <a:r>
              <a:rPr lang="en-US" sz="2400" b="1" dirty="0" smtClean="0">
                <a:solidFill>
                  <a:schemeClr val="tx2"/>
                </a:solidFill>
              </a:rPr>
              <a:t>SMARTER step 3-4*:</a:t>
            </a:r>
          </a:p>
        </p:txBody>
      </p:sp>
      <p:sp>
        <p:nvSpPr>
          <p:cNvPr id="5" name="Rectangle 4"/>
          <p:cNvSpPr/>
          <p:nvPr/>
        </p:nvSpPr>
        <p:spPr>
          <a:xfrm>
            <a:off x="379238" y="3766934"/>
            <a:ext cx="8337378" cy="31805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lstStyle/>
          <a:p>
            <a:pPr marL="0" lvl="2" indent="6350" algn="ctr" defTabSz="457200" eaLnBrk="1" fontAlgn="auto" hangingPunct="1">
              <a:spcBef>
                <a:spcPts val="0"/>
              </a:spcBef>
              <a:spcAft>
                <a:spcPts val="0"/>
              </a:spcAft>
            </a:pPr>
            <a:r>
              <a:rPr lang="en-US" sz="1600" b="1" dirty="0" smtClean="0">
                <a:solidFill>
                  <a:srgbClr val="FFFFFF"/>
                </a:solidFill>
              </a:rPr>
              <a:t>Example requirements in various deployment scenarios</a:t>
            </a:r>
          </a:p>
        </p:txBody>
      </p:sp>
      <p:sp>
        <p:nvSpPr>
          <p:cNvPr id="7" name="Rectangle 6"/>
          <p:cNvSpPr/>
          <p:nvPr/>
        </p:nvSpPr>
        <p:spPr>
          <a:xfrm>
            <a:off x="379238" y="1961862"/>
            <a:ext cx="4100474"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Common requirements</a:t>
            </a:r>
          </a:p>
          <a:p>
            <a:pPr marL="0" lvl="2" defTabSz="457200" eaLnBrk="1" fontAlgn="auto" hangingPunct="1">
              <a:lnSpc>
                <a:spcPct val="120000"/>
              </a:lnSpc>
              <a:spcBef>
                <a:spcPts val="0"/>
              </a:spcBef>
              <a:spcAft>
                <a:spcPts val="0"/>
              </a:spcAft>
              <a:buFontTx/>
              <a:buChar char="-"/>
            </a:pPr>
            <a:r>
              <a:rPr lang="en-US" sz="1600" dirty="0" smtClean="0">
                <a:solidFill>
                  <a:srgbClr val="FFFFFF"/>
                </a:solidFill>
              </a:rPr>
              <a:t> high </a:t>
            </a:r>
            <a:r>
              <a:rPr lang="en-GB" sz="1600" dirty="0" smtClean="0">
                <a:solidFill>
                  <a:srgbClr val="FFFFFF"/>
                </a:solidFill>
              </a:rPr>
              <a:t>user </a:t>
            </a:r>
            <a:r>
              <a:rPr lang="en-GB" sz="1600" dirty="0">
                <a:solidFill>
                  <a:srgbClr val="FFFFFF"/>
                </a:solidFill>
              </a:rPr>
              <a:t>experienced data </a:t>
            </a:r>
            <a:r>
              <a:rPr lang="en-GB" sz="1600" dirty="0" smtClean="0">
                <a:solidFill>
                  <a:srgbClr val="FFFFFF"/>
                </a:solidFill>
              </a:rPr>
              <a:t>rate</a:t>
            </a:r>
          </a:p>
          <a:p>
            <a:pPr marL="0" lvl="2" defTabSz="457200" eaLnBrk="1" fontAlgn="auto" hangingPunct="1">
              <a:lnSpc>
                <a:spcPct val="120000"/>
              </a:lnSpc>
              <a:spcBef>
                <a:spcPts val="0"/>
              </a:spcBef>
              <a:spcAft>
                <a:spcPts val="0"/>
              </a:spcAft>
              <a:buFontTx/>
              <a:buChar char="-"/>
            </a:pPr>
            <a:r>
              <a:rPr lang="en-GB" sz="1600" dirty="0" smtClean="0">
                <a:solidFill>
                  <a:srgbClr val="FFFFFF"/>
                </a:solidFill>
              </a:rPr>
              <a:t> high traffic density</a:t>
            </a:r>
          </a:p>
          <a:p>
            <a:pPr marL="0" lvl="2" defTabSz="457200" eaLnBrk="1" fontAlgn="auto" hangingPunct="1">
              <a:lnSpc>
                <a:spcPct val="120000"/>
              </a:lnSpc>
              <a:spcBef>
                <a:spcPts val="0"/>
              </a:spcBef>
              <a:spcAft>
                <a:spcPts val="0"/>
              </a:spcAft>
              <a:buFontTx/>
              <a:buChar char="-"/>
            </a:pPr>
            <a:r>
              <a:rPr lang="en-GB" sz="1600" dirty="0">
                <a:solidFill>
                  <a:srgbClr val="FFFFFF"/>
                </a:solidFill>
              </a:rPr>
              <a:t> </a:t>
            </a:r>
            <a:r>
              <a:rPr lang="en-GB" sz="1600" dirty="0" smtClean="0">
                <a:solidFill>
                  <a:srgbClr val="FFFFFF"/>
                </a:solidFill>
              </a:rPr>
              <a:t>mobility</a:t>
            </a:r>
            <a:endParaRPr lang="en-US" sz="1600" dirty="0">
              <a:solidFill>
                <a:srgbClr val="FFFFFF"/>
              </a:solidFill>
            </a:endParaRPr>
          </a:p>
          <a:p>
            <a:pPr marL="0" lvl="2" defTabSz="457200" eaLnBrk="1" fontAlgn="auto" hangingPunct="1">
              <a:lnSpc>
                <a:spcPct val="120000"/>
              </a:lnSpc>
              <a:spcBef>
                <a:spcPts val="0"/>
              </a:spcBef>
              <a:spcAft>
                <a:spcPts val="0"/>
              </a:spcAft>
              <a:buFontTx/>
              <a:buChar char="-"/>
            </a:pPr>
            <a:r>
              <a:rPr lang="en-GB" sz="1600" dirty="0" smtClean="0">
                <a:solidFill>
                  <a:srgbClr val="FFFFFF"/>
                </a:solidFill>
              </a:rPr>
              <a:t> </a:t>
            </a:r>
            <a:r>
              <a:rPr lang="en-GB" sz="1600" dirty="0">
                <a:solidFill>
                  <a:srgbClr val="FFFFFF"/>
                </a:solidFill>
              </a:rPr>
              <a:t>network energy </a:t>
            </a:r>
            <a:r>
              <a:rPr lang="en-GB" sz="1600" dirty="0" smtClean="0">
                <a:solidFill>
                  <a:srgbClr val="FFFFFF"/>
                </a:solidFill>
              </a:rPr>
              <a:t>efficiency</a:t>
            </a:r>
            <a:endParaRPr lang="en-US" sz="1600" dirty="0" smtClean="0">
              <a:solidFill>
                <a:srgbClr val="FFFFFF"/>
              </a:solidFill>
            </a:endParaRPr>
          </a:p>
        </p:txBody>
      </p:sp>
      <p:sp>
        <p:nvSpPr>
          <p:cNvPr id="8" name="Rectangle 7"/>
          <p:cNvSpPr/>
          <p:nvPr/>
        </p:nvSpPr>
        <p:spPr>
          <a:xfrm>
            <a:off x="4705970" y="1961862"/>
            <a:ext cx="4010646"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a:solidFill>
                  <a:srgbClr val="FFFFFF"/>
                </a:solidFill>
              </a:rPr>
              <a:t>TSG Coordination </a:t>
            </a:r>
            <a:endParaRPr lang="en-GB" sz="1600" dirty="0" smtClean="0">
              <a:solidFill>
                <a:srgbClr val="FFFFFF"/>
              </a:solidFill>
            </a:endParaRPr>
          </a:p>
          <a:p>
            <a:pPr marL="285750" lvl="2" indent="-285750" defTabSz="457200" eaLnBrk="1" fontAlgn="auto" hangingPunct="1">
              <a:spcBef>
                <a:spcPts val="0"/>
              </a:spcBef>
              <a:spcAft>
                <a:spcPts val="600"/>
              </a:spcAft>
              <a:buFontTx/>
              <a:buChar char="-"/>
            </a:pPr>
            <a:r>
              <a:rPr lang="en-GB" sz="1600" dirty="0" smtClean="0">
                <a:solidFill>
                  <a:srgbClr val="FFFFFF"/>
                </a:solidFill>
              </a:rPr>
              <a:t>Aligns </a:t>
            </a:r>
            <a:r>
              <a:rPr lang="en-GB" sz="1600" dirty="0">
                <a:solidFill>
                  <a:srgbClr val="FFFFFF"/>
                </a:solidFill>
              </a:rPr>
              <a:t>with TSG RAN work on </a:t>
            </a:r>
            <a:r>
              <a:rPr lang="en-GB" sz="1600" dirty="0" err="1" smtClean="0">
                <a:solidFill>
                  <a:srgbClr val="FFFFFF"/>
                </a:solidFill>
              </a:rPr>
              <a:t>eMBB</a:t>
            </a:r>
            <a:endParaRPr lang="en-GB" sz="1600" dirty="0" smtClean="0">
              <a:solidFill>
                <a:srgbClr val="FFFFFF"/>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006652807"/>
              </p:ext>
            </p:extLst>
          </p:nvPr>
        </p:nvGraphicFramePr>
        <p:xfrm>
          <a:off x="379238" y="4084985"/>
          <a:ext cx="8337381" cy="1940560"/>
        </p:xfrm>
        <a:graphic>
          <a:graphicData uri="http://schemas.openxmlformats.org/drawingml/2006/table">
            <a:tbl>
              <a:tblPr firstRow="1" bandRow="1">
                <a:tableStyleId>{5C22544A-7EE6-4342-B048-85BDC9FD1C3A}</a:tableStyleId>
              </a:tblPr>
              <a:tblGrid>
                <a:gridCol w="962543"/>
                <a:gridCol w="1302026"/>
                <a:gridCol w="1162878"/>
                <a:gridCol w="1182757"/>
                <a:gridCol w="1162878"/>
                <a:gridCol w="1232452"/>
                <a:gridCol w="1331847"/>
              </a:tblGrid>
              <a:tr h="370840">
                <a:tc>
                  <a:txBody>
                    <a:bodyPr/>
                    <a:lstStyle/>
                    <a:p>
                      <a:pPr algn="ctr"/>
                      <a:endParaRPr lang="en-GB" sz="1200" dirty="0"/>
                    </a:p>
                  </a:txBody>
                  <a:tcPr/>
                </a:tc>
                <a:tc>
                  <a:txBody>
                    <a:bodyPr/>
                    <a:lstStyle/>
                    <a:p>
                      <a:pPr algn="ctr"/>
                      <a:r>
                        <a:rPr lang="en-GB" sz="1200" dirty="0" smtClean="0"/>
                        <a:t>Indoor hotspots</a:t>
                      </a:r>
                    </a:p>
                  </a:txBody>
                  <a:tcPr/>
                </a:tc>
                <a:tc>
                  <a:txBody>
                    <a:bodyPr/>
                    <a:lstStyle/>
                    <a:p>
                      <a:pPr algn="ctr"/>
                      <a:r>
                        <a:rPr lang="en-GB" sz="1200" dirty="0" smtClean="0"/>
                        <a:t>Dense urban</a:t>
                      </a:r>
                    </a:p>
                  </a:txBody>
                  <a:tcPr/>
                </a:tc>
                <a:tc>
                  <a:txBody>
                    <a:bodyPr/>
                    <a:lstStyle/>
                    <a:p>
                      <a:pPr algn="ctr"/>
                      <a:r>
                        <a:rPr lang="en-GB" sz="1200" dirty="0" smtClean="0"/>
                        <a:t>Urban coverage</a:t>
                      </a:r>
                    </a:p>
                  </a:txBody>
                  <a:tcPr/>
                </a:tc>
                <a:tc>
                  <a:txBody>
                    <a:bodyPr/>
                    <a:lstStyle/>
                    <a:p>
                      <a:pPr algn="ctr"/>
                      <a:r>
                        <a:rPr lang="en-GB" sz="1200" dirty="0" smtClean="0"/>
                        <a:t>Rural coverage</a:t>
                      </a:r>
                    </a:p>
                  </a:txBody>
                  <a:tcPr/>
                </a:tc>
                <a:tc>
                  <a:txBody>
                    <a:bodyPr/>
                    <a:lstStyle/>
                    <a:p>
                      <a:pPr algn="ctr"/>
                      <a:r>
                        <a:rPr lang="en-GB" sz="1200" dirty="0" smtClean="0"/>
                        <a:t>High speed</a:t>
                      </a:r>
                    </a:p>
                  </a:txBody>
                  <a:tcPr/>
                </a:tc>
                <a:tc>
                  <a:txBody>
                    <a:bodyPr/>
                    <a:lstStyle/>
                    <a:p>
                      <a:pPr algn="ctr"/>
                      <a:r>
                        <a:rPr lang="en-GB" sz="1200" dirty="0" smtClean="0"/>
                        <a:t>High density</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data rate</a:t>
                      </a:r>
                    </a:p>
                  </a:txBody>
                  <a:tcPr/>
                </a:tc>
                <a:tc>
                  <a:txBody>
                    <a:bodyPr/>
                    <a:lstStyle/>
                    <a:p>
                      <a:r>
                        <a:rPr lang="en-GB" sz="1200" dirty="0" smtClean="0"/>
                        <a:t>very high</a:t>
                      </a:r>
                      <a:endParaRPr lang="en-GB" sz="1200" dirty="0"/>
                    </a:p>
                  </a:txBody>
                  <a:tcPr/>
                </a:tc>
                <a:tc>
                  <a:txBody>
                    <a:bodyPr/>
                    <a:lstStyle/>
                    <a:p>
                      <a:r>
                        <a:rPr lang="en-GB" sz="1200" dirty="0" smtClean="0"/>
                        <a:t>very high</a:t>
                      </a:r>
                      <a:endParaRPr lang="en-GB" sz="1200" dirty="0"/>
                    </a:p>
                  </a:txBody>
                  <a:tcPr/>
                </a:tc>
                <a:tc>
                  <a:txBody>
                    <a:bodyPr/>
                    <a:lstStyle/>
                    <a:p>
                      <a:r>
                        <a:rPr lang="en-GB" sz="1200" dirty="0" smtClean="0"/>
                        <a:t>medium  to high </a:t>
                      </a:r>
                      <a:endParaRPr lang="en-GB" sz="1200" dirty="0"/>
                    </a:p>
                  </a:txBody>
                  <a:tcPr/>
                </a:tc>
                <a:tc>
                  <a:txBody>
                    <a:bodyPr/>
                    <a:lstStyle/>
                    <a:p>
                      <a:r>
                        <a:rPr lang="en-GB" sz="1200" dirty="0" smtClean="0"/>
                        <a:t>medium</a:t>
                      </a:r>
                      <a:endParaRPr lang="en-GB" sz="1200" dirty="0"/>
                    </a:p>
                  </a:txBody>
                  <a:tcPr/>
                </a:tc>
                <a:tc>
                  <a:txBody>
                    <a:bodyPr/>
                    <a:lstStyle/>
                    <a:p>
                      <a:r>
                        <a:rPr lang="en-GB" sz="1200" dirty="0" smtClean="0"/>
                        <a:t>medium</a:t>
                      </a:r>
                      <a:endParaRPr lang="en-GB" sz="1200" dirty="0"/>
                    </a:p>
                  </a:txBody>
                  <a:tcPr/>
                </a:tc>
                <a:tc>
                  <a:txBody>
                    <a:bodyPr/>
                    <a:lstStyle/>
                    <a:p>
                      <a:r>
                        <a:rPr lang="en-GB" sz="1200" dirty="0" smtClean="0"/>
                        <a:t>low to medium</a:t>
                      </a:r>
                      <a:endParaRPr lang="en-GB" sz="12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dirty="0" smtClean="0"/>
                        <a:t>user density</a:t>
                      </a:r>
                      <a:endParaRPr lang="en-GB" sz="1200" b="1" dirty="0" smtClean="0"/>
                    </a:p>
                  </a:txBody>
                  <a:tcPr/>
                </a:tc>
                <a:tc>
                  <a:txBody>
                    <a:bodyPr/>
                    <a:lstStyle/>
                    <a:p>
                      <a:r>
                        <a:rPr lang="en-GB" sz="1200" dirty="0" smtClean="0"/>
                        <a:t>very high</a:t>
                      </a:r>
                      <a:endParaRPr lang="en-GB" sz="1200" dirty="0"/>
                    </a:p>
                  </a:txBody>
                  <a:tcPr/>
                </a:tc>
                <a:tc>
                  <a:txBody>
                    <a:bodyPr/>
                    <a:lstStyle/>
                    <a:p>
                      <a:r>
                        <a:rPr lang="en-GB" sz="1200" dirty="0" smtClean="0"/>
                        <a:t>very high</a:t>
                      </a:r>
                      <a:endParaRPr lang="en-GB" sz="1200" dirty="0"/>
                    </a:p>
                  </a:txBody>
                  <a:tcPr/>
                </a:tc>
                <a:tc>
                  <a:txBody>
                    <a:bodyPr/>
                    <a:lstStyle/>
                    <a:p>
                      <a:r>
                        <a:rPr lang="en-GB" sz="1200" dirty="0" smtClean="0"/>
                        <a:t>medium</a:t>
                      </a:r>
                      <a:endParaRPr lang="en-GB" sz="1200" dirty="0"/>
                    </a:p>
                  </a:txBody>
                  <a:tcPr/>
                </a:tc>
                <a:tc>
                  <a:txBody>
                    <a:bodyPr/>
                    <a:lstStyle/>
                    <a:p>
                      <a:r>
                        <a:rPr lang="en-GB" sz="1200" dirty="0" smtClean="0"/>
                        <a:t>low</a:t>
                      </a:r>
                      <a:endParaRPr lang="en-GB" sz="1200" dirty="0"/>
                    </a:p>
                  </a:txBody>
                  <a:tcPr/>
                </a:tc>
                <a:tc>
                  <a:txBody>
                    <a:bodyPr/>
                    <a:lstStyle/>
                    <a:p>
                      <a:r>
                        <a:rPr lang="en-GB" sz="1200" dirty="0" smtClean="0"/>
                        <a:t>high</a:t>
                      </a:r>
                      <a:endParaRPr lang="en-GB" sz="1200" dirty="0"/>
                    </a:p>
                  </a:txBody>
                  <a:tcPr/>
                </a:tc>
                <a:tc>
                  <a:txBody>
                    <a:bodyPr/>
                    <a:lstStyle/>
                    <a:p>
                      <a:r>
                        <a:rPr lang="en-GB" sz="1200" dirty="0" smtClean="0"/>
                        <a:t>very high</a:t>
                      </a:r>
                      <a:endParaRPr lang="en-GB" sz="12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mobility</a:t>
                      </a:r>
                    </a:p>
                  </a:txBody>
                  <a:tcPr/>
                </a:tc>
                <a:tc>
                  <a:txBody>
                    <a:bodyPr/>
                    <a:lstStyle/>
                    <a:p>
                      <a:r>
                        <a:rPr lang="en-GB" sz="1200" dirty="0" smtClean="0"/>
                        <a:t>low</a:t>
                      </a:r>
                      <a:endParaRPr lang="en-GB" sz="1200" dirty="0"/>
                    </a:p>
                  </a:txBody>
                  <a:tcPr/>
                </a:tc>
                <a:tc>
                  <a:txBody>
                    <a:bodyPr/>
                    <a:lstStyle/>
                    <a:p>
                      <a:r>
                        <a:rPr lang="en-GB" sz="1200" dirty="0" smtClean="0"/>
                        <a:t>low</a:t>
                      </a:r>
                      <a:endParaRPr lang="en-GB" sz="1200" dirty="0"/>
                    </a:p>
                  </a:txBody>
                  <a:tcPr/>
                </a:tc>
                <a:tc>
                  <a:txBody>
                    <a:bodyPr/>
                    <a:lstStyle/>
                    <a:p>
                      <a:r>
                        <a:rPr lang="en-GB" sz="1200" dirty="0" smtClean="0"/>
                        <a:t>low to medium </a:t>
                      </a:r>
                      <a:endParaRPr lang="en-GB" sz="1200" dirty="0"/>
                    </a:p>
                  </a:txBody>
                  <a:tcPr/>
                </a:tc>
                <a:tc>
                  <a:txBody>
                    <a:bodyPr/>
                    <a:lstStyle/>
                    <a:p>
                      <a:r>
                        <a:rPr lang="en-GB" sz="1200" dirty="0" smtClean="0"/>
                        <a:t>low to high</a:t>
                      </a:r>
                      <a:endParaRPr lang="en-GB" sz="1200" dirty="0"/>
                    </a:p>
                  </a:txBody>
                  <a:tcPr/>
                </a:tc>
                <a:tc>
                  <a:txBody>
                    <a:bodyPr/>
                    <a:lstStyle/>
                    <a:p>
                      <a:r>
                        <a:rPr lang="en-GB" sz="1200" dirty="0" smtClean="0"/>
                        <a:t>very high</a:t>
                      </a:r>
                      <a:endParaRPr lang="en-GB" sz="1200" dirty="0"/>
                    </a:p>
                  </a:txBody>
                  <a:tcPr/>
                </a:tc>
                <a:tc>
                  <a:txBody>
                    <a:bodyPr/>
                    <a:lstStyle/>
                    <a:p>
                      <a:r>
                        <a:rPr lang="en-GB" sz="1200" dirty="0" smtClean="0"/>
                        <a:t>low</a:t>
                      </a:r>
                      <a:endParaRPr lang="en-GB" sz="12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coverage</a:t>
                      </a:r>
                    </a:p>
                  </a:txBody>
                  <a:tcPr/>
                </a:tc>
                <a:tc>
                  <a:txBody>
                    <a:bodyPr/>
                    <a:lstStyle/>
                    <a:p>
                      <a:r>
                        <a:rPr lang="en-GB" sz="1200" dirty="0" smtClean="0"/>
                        <a:t>Indoor, local</a:t>
                      </a:r>
                      <a:endParaRPr lang="en-GB" sz="1200" dirty="0"/>
                    </a:p>
                  </a:txBody>
                  <a:tcPr/>
                </a:tc>
                <a:tc>
                  <a:txBody>
                    <a:bodyPr/>
                    <a:lstStyle/>
                    <a:p>
                      <a:r>
                        <a:rPr lang="en-GB" sz="1200" dirty="0" smtClean="0"/>
                        <a:t>in-/out- door</a:t>
                      </a:r>
                      <a:endParaRPr lang="en-GB"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in-/out- door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in-/out- door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in-/out- door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in-/out- door</a:t>
                      </a:r>
                    </a:p>
                  </a:txBody>
                  <a:tcPr/>
                </a:tc>
              </a:tr>
            </a:tbl>
          </a:graphicData>
        </a:graphic>
      </p:graphicFrame>
      <p:sp>
        <p:nvSpPr>
          <p:cNvPr id="6" name="TextBox 5"/>
          <p:cNvSpPr txBox="1"/>
          <p:nvPr/>
        </p:nvSpPr>
        <p:spPr>
          <a:xfrm>
            <a:off x="337930" y="6104526"/>
            <a:ext cx="8249479" cy="246221"/>
          </a:xfrm>
          <a:prstGeom prst="rect">
            <a:avLst/>
          </a:prstGeom>
          <a:noFill/>
        </p:spPr>
        <p:txBody>
          <a:bodyPr wrap="square" rtlCol="0">
            <a:spAutoFit/>
          </a:bodyPr>
          <a:lstStyle/>
          <a:p>
            <a:r>
              <a:rPr lang="en-GB" dirty="0"/>
              <a:t>* SP-150142, “New WID Study on New Services and Markets Technology Enablers (FS_SMARTER)”</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a:t>
            </a:r>
            <a:r>
              <a:rPr lang="en-US" dirty="0"/>
              <a:t>building block study </a:t>
            </a:r>
            <a:r>
              <a:rPr lang="en-US" dirty="0" smtClean="0"/>
              <a:t>item: </a:t>
            </a:r>
            <a:r>
              <a:rPr lang="en-US" dirty="0" err="1" smtClean="0"/>
              <a:t>eMBB</a:t>
            </a:r>
            <a:endParaRPr lang="en-US" dirty="0"/>
          </a:p>
        </p:txBody>
      </p:sp>
      <p:sp>
        <p:nvSpPr>
          <p:cNvPr id="4" name="Rectangle 3"/>
          <p:cNvSpPr/>
          <p:nvPr/>
        </p:nvSpPr>
        <p:spPr>
          <a:xfrm>
            <a:off x="438151" y="1295092"/>
            <a:ext cx="8277225" cy="4749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defTabSz="457200" eaLnBrk="1" fontAlgn="auto" hangingPunct="1">
              <a:spcBef>
                <a:spcPts val="0"/>
              </a:spcBef>
              <a:spcAft>
                <a:spcPts val="0"/>
              </a:spcAft>
            </a:pPr>
            <a:r>
              <a:rPr lang="en-US" sz="2400" b="1" dirty="0" smtClean="0">
                <a:solidFill>
                  <a:schemeClr val="tx2"/>
                </a:solidFill>
              </a:rPr>
              <a:t>Key families of the use cases for</a:t>
            </a:r>
            <a:r>
              <a:rPr lang="en-US" sz="2400" b="1" dirty="0" smtClean="0">
                <a:solidFill>
                  <a:schemeClr val="bg1"/>
                </a:solidFill>
              </a:rPr>
              <a:t> </a:t>
            </a:r>
            <a:r>
              <a:rPr lang="en-US" sz="2400" b="1" dirty="0" smtClean="0">
                <a:solidFill>
                  <a:schemeClr val="tx2"/>
                </a:solidFill>
              </a:rPr>
              <a:t>SMARTER </a:t>
            </a:r>
            <a:r>
              <a:rPr lang="en-US" sz="2400" b="1" dirty="0">
                <a:solidFill>
                  <a:schemeClr val="tx2"/>
                </a:solidFill>
              </a:rPr>
              <a:t>step </a:t>
            </a:r>
            <a:r>
              <a:rPr lang="en-US" sz="2400" b="1" dirty="0" smtClean="0">
                <a:solidFill>
                  <a:schemeClr val="tx2"/>
                </a:solidFill>
              </a:rPr>
              <a:t>3-4*:</a:t>
            </a:r>
          </a:p>
        </p:txBody>
      </p:sp>
      <p:graphicFrame>
        <p:nvGraphicFramePr>
          <p:cNvPr id="3" name="Table 2"/>
          <p:cNvGraphicFramePr>
            <a:graphicFrameLocks noGrp="1"/>
          </p:cNvGraphicFramePr>
          <p:nvPr>
            <p:extLst>
              <p:ext uri="{D42A27DB-BD31-4B8C-83A1-F6EECF244321}">
                <p14:modId xmlns:p14="http://schemas.microsoft.com/office/powerpoint/2010/main" val="1871564925"/>
              </p:ext>
            </p:extLst>
          </p:nvPr>
        </p:nvGraphicFramePr>
        <p:xfrm>
          <a:off x="390190" y="1857288"/>
          <a:ext cx="8373146" cy="4185704"/>
        </p:xfrm>
        <a:graphic>
          <a:graphicData uri="http://schemas.openxmlformats.org/drawingml/2006/table">
            <a:tbl>
              <a:tblPr firstRow="1" bandRow="1">
                <a:tableStyleId>{5C22544A-7EE6-4342-B048-85BDC9FD1C3A}</a:tableStyleId>
              </a:tblPr>
              <a:tblGrid>
                <a:gridCol w="819203"/>
                <a:gridCol w="1950271"/>
                <a:gridCol w="2028562"/>
                <a:gridCol w="1719470"/>
                <a:gridCol w="1855640"/>
              </a:tblGrid>
              <a:tr h="502510">
                <a:tc>
                  <a:txBody>
                    <a:bodyPr/>
                    <a:lstStyle/>
                    <a:p>
                      <a:pPr algn="ctr"/>
                      <a:endParaRPr lang="en-GB" sz="1200" dirty="0" smtClean="0"/>
                    </a:p>
                  </a:txBody>
                  <a:tcPr anchor="ctr"/>
                </a:tc>
                <a:tc>
                  <a:txBody>
                    <a:bodyPr/>
                    <a:lstStyle/>
                    <a:p>
                      <a:pPr algn="ctr"/>
                      <a:r>
                        <a:rPr lang="en-GB" sz="1200" dirty="0" smtClean="0"/>
                        <a:t>Broadband access in </a:t>
                      </a:r>
                      <a:br>
                        <a:rPr lang="en-GB" sz="1200" dirty="0" smtClean="0"/>
                      </a:br>
                      <a:r>
                        <a:rPr lang="en-GB" sz="1200" dirty="0" smtClean="0"/>
                        <a:t>dense area</a:t>
                      </a:r>
                    </a:p>
                  </a:txBody>
                  <a:tcPr anchor="ctr"/>
                </a:tc>
                <a:tc>
                  <a:txBody>
                    <a:bodyPr/>
                    <a:lstStyle/>
                    <a:p>
                      <a:pPr algn="ctr"/>
                      <a:r>
                        <a:rPr lang="en-GB" sz="1200" dirty="0" smtClean="0"/>
                        <a:t>Broadband access everywhere</a:t>
                      </a:r>
                    </a:p>
                  </a:txBody>
                  <a:tcPr anchor="ctr"/>
                </a:tc>
                <a:tc>
                  <a:txBody>
                    <a:bodyPr/>
                    <a:lstStyle/>
                    <a:p>
                      <a:pPr algn="ctr"/>
                      <a:r>
                        <a:rPr lang="en-GB" sz="1200" dirty="0" smtClean="0"/>
                        <a:t>High user mobility</a:t>
                      </a:r>
                    </a:p>
                  </a:txBody>
                  <a:tcPr anchor="ctr"/>
                </a:tc>
                <a:tc>
                  <a:txBody>
                    <a:bodyPr/>
                    <a:lstStyle/>
                    <a:p>
                      <a:pPr algn="ctr"/>
                      <a:r>
                        <a:rPr lang="en-GB" sz="1200" dirty="0" smtClean="0"/>
                        <a:t>Other services</a:t>
                      </a:r>
                    </a:p>
                  </a:txBody>
                  <a:tcPr anchor="ctr"/>
                </a:tc>
              </a:tr>
              <a:tr h="534131">
                <a:tc>
                  <a:txBody>
                    <a:bodyPr/>
                    <a:lstStyle/>
                    <a:p>
                      <a:pPr algn="ctr"/>
                      <a:endParaRPr lang="en-GB" sz="1200" dirty="0" smtClean="0"/>
                    </a:p>
                  </a:txBody>
                  <a:tcPr anchor="ctr"/>
                </a:tc>
                <a:tc>
                  <a:txBody>
                    <a:bodyPr/>
                    <a:lstStyle/>
                    <a:p>
                      <a:pPr algn="ctr"/>
                      <a:r>
                        <a:rPr lang="en-GB" sz="1200" dirty="0" smtClean="0"/>
                        <a:t>Indoor hotspots / Dense urban / High density </a:t>
                      </a:r>
                    </a:p>
                  </a:txBody>
                  <a:tcPr anchor="ctr"/>
                </a:tc>
                <a:tc>
                  <a:txBody>
                    <a:bodyPr/>
                    <a:lstStyle/>
                    <a:p>
                      <a:pPr algn="ctr"/>
                      <a:r>
                        <a:rPr lang="en-GB" sz="1200" dirty="0" smtClean="0"/>
                        <a:t>Rural coverage / Urban coverage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200" dirty="0" smtClean="0"/>
                    </a:p>
                  </a:txBody>
                  <a:tcPr anchor="ctr"/>
                </a:tc>
              </a:tr>
              <a:tr h="18425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b="1" dirty="0" smtClean="0"/>
                        <a:t>Attributes</a:t>
                      </a:r>
                    </a:p>
                  </a:txBody>
                  <a:tcPr/>
                </a:tc>
                <a:tc>
                  <a:txBody>
                    <a:bodyPr/>
                    <a:lstStyle/>
                    <a:p>
                      <a:pPr marL="88900" indent="-88900">
                        <a:lnSpc>
                          <a:spcPct val="100000"/>
                        </a:lnSpc>
                        <a:spcAft>
                          <a:spcPts val="600"/>
                        </a:spcAft>
                      </a:pPr>
                      <a:r>
                        <a:rPr lang="en-GB" sz="1200" dirty="0" smtClean="0"/>
                        <a:t>-</a:t>
                      </a:r>
                      <a:r>
                        <a:rPr lang="en-GB" sz="1200" baseline="0" dirty="0" smtClean="0"/>
                        <a:t> </a:t>
                      </a:r>
                      <a:r>
                        <a:rPr lang="en-GB" sz="1200" dirty="0" smtClean="0"/>
                        <a:t>Indoor and/or outdoor</a:t>
                      </a:r>
                      <a:r>
                        <a:rPr lang="en-GB" sz="1200" baseline="0" dirty="0" smtClean="0"/>
                        <a:t> users</a:t>
                      </a:r>
                      <a:endParaRPr lang="en-GB" sz="1200" dirty="0" smtClean="0"/>
                    </a:p>
                    <a:p>
                      <a:pPr marL="88900" indent="-88900">
                        <a:lnSpc>
                          <a:spcPct val="100000"/>
                        </a:lnSpc>
                        <a:spcAft>
                          <a:spcPts val="600"/>
                        </a:spcAft>
                      </a:pPr>
                      <a:r>
                        <a:rPr lang="en-GB" sz="1200" dirty="0" smtClean="0"/>
                        <a:t>-</a:t>
                      </a:r>
                      <a:r>
                        <a:rPr lang="en-GB" sz="1200" baseline="0" dirty="0" smtClean="0"/>
                        <a:t> </a:t>
                      </a:r>
                      <a:r>
                        <a:rPr lang="en-GB" sz="1200" dirty="0" smtClean="0"/>
                        <a:t>High data rate</a:t>
                      </a:r>
                    </a:p>
                    <a:p>
                      <a:pPr marL="88900" indent="-88900">
                        <a:lnSpc>
                          <a:spcPct val="100000"/>
                        </a:lnSpc>
                        <a:spcAft>
                          <a:spcPts val="600"/>
                        </a:spcAft>
                      </a:pPr>
                      <a:r>
                        <a:rPr lang="en-GB" sz="1200" dirty="0" smtClean="0"/>
                        <a:t>-</a:t>
                      </a:r>
                      <a:r>
                        <a:rPr lang="en-GB" sz="1200" baseline="0" dirty="0" smtClean="0"/>
                        <a:t> </a:t>
                      </a:r>
                      <a:r>
                        <a:rPr lang="en-GB" sz="1200" dirty="0" smtClean="0"/>
                        <a:t>Low mobility</a:t>
                      </a:r>
                    </a:p>
                    <a:p>
                      <a:pPr marL="88900" indent="-88900">
                        <a:lnSpc>
                          <a:spcPct val="100000"/>
                        </a:lnSpc>
                        <a:spcAft>
                          <a:spcPts val="600"/>
                        </a:spcAft>
                      </a:pPr>
                      <a:r>
                        <a:rPr lang="en-GB" sz="1200" dirty="0" smtClean="0"/>
                        <a:t>-</a:t>
                      </a:r>
                      <a:r>
                        <a:rPr lang="en-GB" sz="1200" baseline="0" dirty="0" smtClean="0"/>
                        <a:t> </a:t>
                      </a:r>
                      <a:r>
                        <a:rPr lang="en-GB" sz="1200" dirty="0" smtClean="0"/>
                        <a:t>High user density</a:t>
                      </a:r>
                    </a:p>
                    <a:p>
                      <a:pPr marL="88900" indent="-88900">
                        <a:lnSpc>
                          <a:spcPct val="100000"/>
                        </a:lnSpc>
                        <a:spcAft>
                          <a:spcPts val="600"/>
                        </a:spcAft>
                      </a:pPr>
                      <a:r>
                        <a:rPr lang="en-GB" sz="1200" dirty="0" smtClean="0"/>
                        <a:t>-</a:t>
                      </a:r>
                      <a:r>
                        <a:rPr lang="en-GB" sz="1200" baseline="0" dirty="0" smtClean="0"/>
                        <a:t> </a:t>
                      </a:r>
                      <a:r>
                        <a:rPr lang="en-GB" sz="1200" dirty="0" smtClean="0"/>
                        <a:t>High-rise/mid-rise buildings</a:t>
                      </a:r>
                    </a:p>
                  </a:txBody>
                  <a:tcPr/>
                </a:tc>
                <a:tc>
                  <a:txBody>
                    <a:bodyPr/>
                    <a:lstStyle/>
                    <a:p>
                      <a:pPr marL="88900" indent="-88900">
                        <a:spcAft>
                          <a:spcPts val="600"/>
                        </a:spcAft>
                      </a:pPr>
                      <a:r>
                        <a:rPr lang="en-GB" sz="1200" dirty="0" smtClean="0"/>
                        <a:t>-</a:t>
                      </a:r>
                      <a:r>
                        <a:rPr lang="en-GB" sz="1200" baseline="0" dirty="0" smtClean="0"/>
                        <a:t> </a:t>
                      </a:r>
                      <a:r>
                        <a:rPr lang="en-GB" sz="1200" dirty="0" smtClean="0"/>
                        <a:t>Indoor, outdoor and vehicular users</a:t>
                      </a:r>
                    </a:p>
                    <a:p>
                      <a:pPr marL="88900" indent="-88900">
                        <a:spcAft>
                          <a:spcPts val="600"/>
                        </a:spcAft>
                      </a:pPr>
                      <a:r>
                        <a:rPr lang="en-GB" sz="1200" dirty="0" smtClean="0"/>
                        <a:t>-</a:t>
                      </a:r>
                      <a:r>
                        <a:rPr lang="en-GB" sz="1200" baseline="0" dirty="0" smtClean="0"/>
                        <a:t> </a:t>
                      </a:r>
                      <a:r>
                        <a:rPr lang="en-GB" sz="1200" dirty="0" smtClean="0"/>
                        <a:t>Medium to high data rate</a:t>
                      </a:r>
                    </a:p>
                    <a:p>
                      <a:pPr marL="88900" indent="-88900">
                        <a:spcAft>
                          <a:spcPts val="600"/>
                        </a:spcAft>
                      </a:pPr>
                      <a:r>
                        <a:rPr lang="en-GB" sz="1200" dirty="0" smtClean="0"/>
                        <a:t>-</a:t>
                      </a:r>
                      <a:r>
                        <a:rPr lang="en-GB" sz="1200" baseline="0" dirty="0" smtClean="0"/>
                        <a:t> </a:t>
                      </a:r>
                      <a:r>
                        <a:rPr lang="en-GB" sz="1200" dirty="0" smtClean="0"/>
                        <a:t>Low to medium mobility</a:t>
                      </a:r>
                    </a:p>
                    <a:p>
                      <a:pPr marL="88900" indent="-88900">
                        <a:spcAft>
                          <a:spcPts val="600"/>
                        </a:spcAft>
                      </a:pPr>
                      <a:r>
                        <a:rPr lang="en-GB" sz="1200" dirty="0" smtClean="0"/>
                        <a:t>-</a:t>
                      </a:r>
                      <a:r>
                        <a:rPr lang="en-GB" sz="1200" baseline="0" dirty="0" smtClean="0"/>
                        <a:t> </a:t>
                      </a:r>
                      <a:r>
                        <a:rPr lang="en-GB" sz="1200" dirty="0" smtClean="0"/>
                        <a:t>Medium user density</a:t>
                      </a:r>
                    </a:p>
                  </a:txBody>
                  <a:tcPr/>
                </a:tc>
                <a:tc>
                  <a:txBody>
                    <a:bodyPr/>
                    <a:lstStyle/>
                    <a:p>
                      <a:pPr marL="88900" indent="-88900">
                        <a:spcAft>
                          <a:spcPts val="600"/>
                        </a:spcAft>
                      </a:pPr>
                      <a:r>
                        <a:rPr lang="en-GB" sz="1200" dirty="0" smtClean="0"/>
                        <a:t>- All users in trains or high-speed cars</a:t>
                      </a:r>
                    </a:p>
                    <a:p>
                      <a:pPr marL="88900" indent="-88900">
                        <a:spcAft>
                          <a:spcPts val="600"/>
                        </a:spcAft>
                      </a:pPr>
                      <a:r>
                        <a:rPr lang="en-GB" sz="1200" dirty="0" smtClean="0"/>
                        <a:t>-</a:t>
                      </a:r>
                      <a:r>
                        <a:rPr lang="en-GB" sz="1200" baseline="0" dirty="0" smtClean="0"/>
                        <a:t> </a:t>
                      </a:r>
                      <a:r>
                        <a:rPr lang="en-GB" sz="1200" dirty="0" smtClean="0"/>
                        <a:t>Medium data rate</a:t>
                      </a:r>
                    </a:p>
                    <a:p>
                      <a:pPr marL="88900" indent="-88900">
                        <a:spcAft>
                          <a:spcPts val="600"/>
                        </a:spcAft>
                      </a:pPr>
                      <a:r>
                        <a:rPr lang="en-GB" sz="1200" dirty="0" smtClean="0"/>
                        <a:t>-</a:t>
                      </a:r>
                      <a:r>
                        <a:rPr lang="en-GB" sz="1200" baseline="0" dirty="0" smtClean="0"/>
                        <a:t> </a:t>
                      </a:r>
                      <a:r>
                        <a:rPr lang="en-GB" sz="1200" dirty="0" smtClean="0"/>
                        <a:t>Very high mobility</a:t>
                      </a:r>
                    </a:p>
                    <a:p>
                      <a:pPr marL="88900" indent="-88900">
                        <a:spcAft>
                          <a:spcPts val="600"/>
                        </a:spcAft>
                      </a:pPr>
                      <a:r>
                        <a:rPr lang="en-GB" sz="1200" dirty="0" smtClean="0"/>
                        <a:t>-</a:t>
                      </a:r>
                      <a:r>
                        <a:rPr lang="en-GB" sz="1200" baseline="0" dirty="0" smtClean="0"/>
                        <a:t> </a:t>
                      </a:r>
                      <a:r>
                        <a:rPr lang="en-GB" sz="1200" dirty="0" smtClean="0"/>
                        <a:t>Very high end-user density in trains</a:t>
                      </a:r>
                    </a:p>
                  </a:txBody>
                  <a:tcPr/>
                </a:tc>
                <a:tc>
                  <a:txBody>
                    <a:bodyPr/>
                    <a:lstStyle/>
                    <a:p>
                      <a:pPr marL="171450" indent="-171450">
                        <a:spcAft>
                          <a:spcPts val="600"/>
                        </a:spcAft>
                        <a:buFontTx/>
                        <a:buChar char="-"/>
                      </a:pPr>
                      <a:r>
                        <a:rPr lang="en-GB" sz="1200" baseline="0" dirty="0" smtClean="0"/>
                        <a:t>Lifeline communications, e.g. in natural disaster or emergency situations</a:t>
                      </a:r>
                    </a:p>
                    <a:p>
                      <a:pPr marL="171450" indent="-171450">
                        <a:spcAft>
                          <a:spcPts val="600"/>
                        </a:spcAft>
                        <a:buFontTx/>
                        <a:buChar char="-"/>
                      </a:pPr>
                      <a:r>
                        <a:rPr lang="en-GB" sz="1200" baseline="0" dirty="0" smtClean="0"/>
                        <a:t>Broadcast like services</a:t>
                      </a:r>
                    </a:p>
                  </a:txBody>
                  <a:tcPr/>
                </a:tc>
              </a:tr>
              <a:tr h="13065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Related SMARTER UCs</a:t>
                      </a:r>
                    </a:p>
                  </a:txBody>
                  <a:tcPr/>
                </a:tc>
                <a:tc>
                  <a:txBody>
                    <a:bodyPr/>
                    <a:lstStyle/>
                    <a:p>
                      <a:r>
                        <a:rPr lang="en-GB" sz="1200" dirty="0" smtClean="0"/>
                        <a:t>UC 5.5</a:t>
                      </a:r>
                    </a:p>
                    <a:p>
                      <a:r>
                        <a:rPr lang="en-GB" sz="1200" dirty="0" smtClean="0"/>
                        <a:t>UC</a:t>
                      </a:r>
                      <a:r>
                        <a:rPr lang="en-GB" sz="1200" baseline="0" dirty="0" smtClean="0"/>
                        <a:t> 5.6</a:t>
                      </a:r>
                    </a:p>
                    <a:p>
                      <a:r>
                        <a:rPr lang="en-GB" sz="1200" baseline="0" dirty="0" smtClean="0"/>
                        <a:t>UC 5.7</a:t>
                      </a:r>
                      <a:endParaRPr lang="en-GB" sz="1200" dirty="0" smtClean="0"/>
                    </a:p>
                    <a:p>
                      <a:r>
                        <a:rPr lang="en-GB" sz="1200" dirty="0" smtClean="0">
                          <a:solidFill>
                            <a:schemeClr val="tx1"/>
                          </a:solidFill>
                        </a:rPr>
                        <a:t>UC 5.11</a:t>
                      </a:r>
                    </a:p>
                    <a:p>
                      <a:r>
                        <a:rPr lang="en-GB" sz="1200" dirty="0" smtClean="0">
                          <a:solidFill>
                            <a:srgbClr val="FF0000"/>
                          </a:solidFill>
                        </a:rPr>
                        <a:t>UC</a:t>
                      </a:r>
                      <a:r>
                        <a:rPr lang="en-GB" sz="1200" baseline="0" dirty="0" smtClean="0">
                          <a:solidFill>
                            <a:srgbClr val="FF0000"/>
                          </a:solidFill>
                        </a:rPr>
                        <a:t> 5.32</a:t>
                      </a:r>
                      <a:endParaRPr lang="en-GB" sz="12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UC 5.10</a:t>
                      </a:r>
                    </a:p>
                    <a:p>
                      <a:r>
                        <a:rPr lang="en-GB" sz="1200" dirty="0" smtClean="0"/>
                        <a:t>UC 5.30</a:t>
                      </a:r>
                    </a:p>
                    <a:p>
                      <a:r>
                        <a:rPr lang="en-GB" sz="1200" dirty="0" smtClean="0">
                          <a:solidFill>
                            <a:srgbClr val="FF0000"/>
                          </a:solidFill>
                        </a:rPr>
                        <a:t>UC 5.32</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2">
                              <a:lumMod val="75000"/>
                            </a:schemeClr>
                          </a:solidFill>
                        </a:rPr>
                        <a:t>UC 5.53</a:t>
                      </a:r>
                    </a:p>
                    <a:p>
                      <a:endParaRPr lang="en-GB" sz="1200" dirty="0"/>
                    </a:p>
                  </a:txBody>
                  <a:tcPr/>
                </a:tc>
                <a:tc>
                  <a:txBody>
                    <a:bodyPr/>
                    <a:lstStyle/>
                    <a:p>
                      <a:r>
                        <a:rPr lang="en-GB" sz="1200" dirty="0" smtClean="0"/>
                        <a:t>UC 5.29</a:t>
                      </a:r>
                    </a:p>
                    <a:p>
                      <a:r>
                        <a:rPr lang="en-GB" sz="1200" dirty="0" smtClean="0">
                          <a:solidFill>
                            <a:schemeClr val="tx2">
                              <a:lumMod val="75000"/>
                            </a:schemeClr>
                          </a:solidFill>
                        </a:rPr>
                        <a:t>UC 5.53</a:t>
                      </a:r>
                    </a:p>
                  </a:txBody>
                  <a:tcPr/>
                </a:tc>
                <a:tc>
                  <a:txBody>
                    <a:bodyPr/>
                    <a:lstStyle/>
                    <a:p>
                      <a:r>
                        <a:rPr lang="en-GB" sz="1200" dirty="0" smtClean="0">
                          <a:solidFill>
                            <a:srgbClr val="FF0000"/>
                          </a:solidFill>
                        </a:rPr>
                        <a:t>UC 5.3</a:t>
                      </a:r>
                      <a:br>
                        <a:rPr lang="en-GB" sz="1200" dirty="0" smtClean="0">
                          <a:solidFill>
                            <a:srgbClr val="FF0000"/>
                          </a:solidFill>
                        </a:rPr>
                      </a:br>
                      <a:r>
                        <a:rPr lang="en-GB" sz="1200" dirty="0" smtClean="0">
                          <a:solidFill>
                            <a:srgbClr val="FF0000"/>
                          </a:solidFill>
                        </a:rPr>
                        <a:t>UC 5.31</a:t>
                      </a:r>
                    </a:p>
                    <a:p>
                      <a:r>
                        <a:rPr lang="en-GB" sz="1200" dirty="0" smtClean="0"/>
                        <a:t>UC 5.48</a:t>
                      </a:r>
                    </a:p>
                    <a:p>
                      <a:r>
                        <a:rPr lang="en-GB" sz="1200" dirty="0" smtClean="0"/>
                        <a:t>UC 5.56</a:t>
                      </a:r>
                    </a:p>
                    <a:p>
                      <a:r>
                        <a:rPr lang="en-GB" sz="1200" dirty="0" smtClean="0"/>
                        <a:t>UC 5.57</a:t>
                      </a:r>
                    </a:p>
                  </a:txBody>
                  <a:tcPr/>
                </a:tc>
              </a:tr>
            </a:tbl>
          </a:graphicData>
        </a:graphic>
      </p:graphicFrame>
      <p:sp>
        <p:nvSpPr>
          <p:cNvPr id="5" name="TextBox 4"/>
          <p:cNvSpPr txBox="1"/>
          <p:nvPr/>
        </p:nvSpPr>
        <p:spPr>
          <a:xfrm>
            <a:off x="337930" y="6104526"/>
            <a:ext cx="8249479" cy="246221"/>
          </a:xfrm>
          <a:prstGeom prst="rect">
            <a:avLst/>
          </a:prstGeom>
          <a:noFill/>
        </p:spPr>
        <p:txBody>
          <a:bodyPr wrap="square" rtlCol="0">
            <a:spAutoFit/>
          </a:bodyPr>
          <a:lstStyle/>
          <a:p>
            <a:r>
              <a:rPr lang="en-GB" dirty="0"/>
              <a:t>* SP-150142, “New WID Study on New Services and Markets Technology Enablers (FS_SMARTER)”</a:t>
            </a:r>
          </a:p>
        </p:txBody>
      </p:sp>
    </p:spTree>
    <p:extLst>
      <p:ext uri="{BB962C8B-B14F-4D97-AF65-F5344CB8AC3E}">
        <p14:creationId xmlns:p14="http://schemas.microsoft.com/office/powerpoint/2010/main" val="1094818453"/>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smtClean="0"/>
              <a:t>Conclusions</a:t>
            </a:r>
          </a:p>
        </p:txBody>
      </p:sp>
      <p:sp>
        <p:nvSpPr>
          <p:cNvPr id="8195" name="Content Placeholder 2"/>
          <p:cNvSpPr>
            <a:spLocks noGrp="1"/>
          </p:cNvSpPr>
          <p:nvPr>
            <p:ph idx="1"/>
          </p:nvPr>
        </p:nvSpPr>
        <p:spPr>
          <a:xfrm>
            <a:off x="304801" y="1208805"/>
            <a:ext cx="8569325" cy="4919852"/>
          </a:xfrm>
        </p:spPr>
        <p:txBody>
          <a:bodyPr lIns="72000" rIns="72000"/>
          <a:lstStyle/>
          <a:p>
            <a:r>
              <a:rPr lang="en-GB" altLang="en-US" sz="2200" dirty="0" smtClean="0"/>
              <a:t>Start </a:t>
            </a:r>
            <a:r>
              <a:rPr lang="en-GB" altLang="en-US" sz="2200" dirty="0"/>
              <a:t>new </a:t>
            </a:r>
            <a:r>
              <a:rPr lang="en-GB" altLang="en-US" sz="2200" dirty="0" smtClean="0"/>
              <a:t>building </a:t>
            </a:r>
            <a:r>
              <a:rPr lang="en-GB" altLang="en-US" sz="2200" dirty="0"/>
              <a:t>block study </a:t>
            </a:r>
            <a:r>
              <a:rPr lang="en-GB" altLang="en-US" sz="2200" dirty="0" smtClean="0"/>
              <a:t>item </a:t>
            </a:r>
            <a:r>
              <a:rPr lang="en-GB" altLang="en-US" sz="2200" dirty="0"/>
              <a:t>for </a:t>
            </a:r>
            <a:r>
              <a:rPr lang="en-GB" altLang="en-US" sz="2200" dirty="0" smtClean="0"/>
              <a:t>the identified </a:t>
            </a:r>
            <a:r>
              <a:rPr lang="en-GB" altLang="en-US" sz="2200" dirty="0"/>
              <a:t>use case </a:t>
            </a:r>
            <a:r>
              <a:rPr lang="en-GB" altLang="en-US" sz="2200" dirty="0" smtClean="0"/>
              <a:t>group: enhanced </a:t>
            </a:r>
            <a:r>
              <a:rPr lang="en-GB" altLang="en-US" sz="2200" dirty="0"/>
              <a:t>Mobile </a:t>
            </a:r>
            <a:r>
              <a:rPr lang="en-GB" altLang="en-US" sz="2200" dirty="0" err="1"/>
              <a:t>BroadBand</a:t>
            </a:r>
            <a:r>
              <a:rPr lang="en-GB" altLang="en-US" sz="2200" dirty="0"/>
              <a:t> (</a:t>
            </a:r>
            <a:r>
              <a:rPr lang="en-GB" altLang="en-US" sz="2200" dirty="0" err="1" smtClean="0"/>
              <a:t>eMBB</a:t>
            </a:r>
            <a:r>
              <a:rPr lang="en-GB" altLang="en-US" sz="2200" dirty="0" smtClean="0"/>
              <a:t>) </a:t>
            </a:r>
          </a:p>
          <a:p>
            <a:pPr lvl="1"/>
            <a:r>
              <a:rPr lang="en-GB" altLang="en-US" sz="1800" dirty="0" smtClean="0"/>
              <a:t>to identify </a:t>
            </a:r>
            <a:r>
              <a:rPr lang="en-GB" altLang="en-US" sz="1800" dirty="0"/>
              <a:t>and document the </a:t>
            </a:r>
            <a:r>
              <a:rPr lang="en-GB" altLang="en-US" sz="1800" dirty="0" smtClean="0"/>
              <a:t>key families of use </a:t>
            </a:r>
            <a:r>
              <a:rPr lang="en-GB" altLang="en-US" sz="1800" dirty="0"/>
              <a:t>cases and their consolidated potential </a:t>
            </a:r>
            <a:r>
              <a:rPr lang="en-GB" altLang="en-US" sz="1800" dirty="0" smtClean="0"/>
              <a:t>requirements</a:t>
            </a:r>
          </a:p>
          <a:p>
            <a:pPr lvl="1"/>
            <a:r>
              <a:rPr lang="en-GB" altLang="en-US" sz="1800" dirty="0" smtClean="0"/>
              <a:t>to capture </a:t>
            </a:r>
            <a:r>
              <a:rPr lang="en-GB" altLang="en-US" sz="1800" dirty="0"/>
              <a:t>desired system requirements and </a:t>
            </a:r>
            <a:r>
              <a:rPr lang="en-GB" altLang="en-US" sz="1800" dirty="0" smtClean="0"/>
              <a:t>capabilities</a:t>
            </a:r>
            <a:endParaRPr lang="en-GB" altLang="en-US" sz="1800" dirty="0"/>
          </a:p>
          <a:p>
            <a:r>
              <a:rPr lang="en-GB" altLang="en-US" sz="2200" dirty="0" smtClean="0"/>
              <a:t>The </a:t>
            </a:r>
            <a:r>
              <a:rPr lang="en-GB" altLang="en-US" sz="2200" dirty="0"/>
              <a:t>target for </a:t>
            </a:r>
            <a:r>
              <a:rPr lang="en-GB" altLang="en-US" sz="2200" dirty="0" smtClean="0"/>
              <a:t>the completion of this </a:t>
            </a:r>
            <a:r>
              <a:rPr lang="en-GB" altLang="en-US" sz="2200" dirty="0"/>
              <a:t>building block study item</a:t>
            </a:r>
            <a:r>
              <a:rPr lang="en-GB" altLang="en-US" sz="2200" dirty="0" smtClean="0"/>
              <a:t> is </a:t>
            </a:r>
            <a:r>
              <a:rPr lang="en-GB" altLang="en-US" sz="2200" dirty="0"/>
              <a:t>March 2016.</a:t>
            </a:r>
          </a:p>
          <a:p>
            <a:r>
              <a:rPr lang="en-GB" altLang="en-US" sz="2200" dirty="0">
                <a:solidFill>
                  <a:srgbClr val="FF0000"/>
                </a:solidFill>
              </a:rPr>
              <a:t>The rapporteur welcomes your response to the above proposal, and would like to know if you can support it or provide a rapporteur for the TR which might result from </a:t>
            </a:r>
            <a:r>
              <a:rPr lang="en-GB" altLang="en-US" sz="2200" dirty="0" smtClean="0">
                <a:solidFill>
                  <a:srgbClr val="FF0000"/>
                </a:solidFill>
              </a:rPr>
              <a:t>it.</a:t>
            </a:r>
            <a:endParaRPr lang="en-US" altLang="en-US" sz="2200" dirty="0">
              <a:solidFill>
                <a:srgbClr val="FF0000"/>
              </a:solidFill>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089" y="2315817"/>
            <a:ext cx="6827838" cy="1143000"/>
          </a:xfrm>
        </p:spPr>
        <p:txBody>
          <a:bodyPr/>
          <a:lstStyle/>
          <a:p>
            <a:r>
              <a:rPr lang="en-US" dirty="0" smtClean="0"/>
              <a:t>BACKUP</a:t>
            </a:r>
            <a:endParaRPr lang="en-US"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Capabilities of Future IMT systems</a:t>
            </a:r>
            <a:endParaRPr lang="en-US" dirty="0"/>
          </a:p>
        </p:txBody>
      </p:sp>
      <p:pic>
        <p:nvPicPr>
          <p:cNvPr id="13" name="Picture 12"/>
          <p:cNvPicPr/>
          <p:nvPr/>
        </p:nvPicPr>
        <p:blipFill rotWithShape="1">
          <a:blip r:embed="rId3" cstate="print">
            <a:extLst>
              <a:ext uri="{28A0092B-C50C-407E-A947-70E740481C1C}">
                <a14:useLocalDpi xmlns:a14="http://schemas.microsoft.com/office/drawing/2010/main" val="0"/>
              </a:ext>
            </a:extLst>
          </a:blip>
          <a:srcRect/>
          <a:stretch/>
        </p:blipFill>
        <p:spPr bwMode="auto">
          <a:xfrm>
            <a:off x="1752917" y="847269"/>
            <a:ext cx="5638165" cy="5461635"/>
          </a:xfrm>
          <a:prstGeom prst="rect">
            <a:avLst/>
          </a:prstGeom>
          <a:noFill/>
          <a:ln>
            <a:noFill/>
          </a:ln>
          <a:effectLst/>
          <a:extLst/>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68329"/>
        </a:solidFill>
        <a:ln w="34925">
          <a:solidFill>
            <a:srgbClr val="468329"/>
          </a:solidFill>
        </a:ln>
        <a:effectLst/>
      </a:spPr>
      <a:bodyPr lIns="36000" rIns="36000" anchor="ctr"/>
      <a:lstStyle>
        <a:defPPr algn="ctr">
          <a:defRPr sz="1400" b="1" dirty="0">
            <a:solidFill>
              <a:schemeClr val="bg1"/>
            </a:solidFill>
            <a:cs typeface="Calibri" panose="020F050202020403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583</Words>
  <Application>Microsoft Office PowerPoint</Application>
  <PresentationFormat>On-screen Show (4:3)</PresentationFormat>
  <Paragraphs>122</Paragraphs>
  <Slides>7</Slides>
  <Notes>4</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vt:i4>
      </vt:variant>
    </vt:vector>
  </HeadingPairs>
  <TitlesOfParts>
    <vt:vector size="10" baseType="lpstr">
      <vt:lpstr>Office Theme</vt:lpstr>
      <vt:lpstr>nokia powerpoint template nokia pure v13</vt:lpstr>
      <vt:lpstr>think-cell Slide</vt:lpstr>
      <vt:lpstr>SMARTER Building Block:  enhanced Mobile BroadBand (eMBB)</vt:lpstr>
      <vt:lpstr>Typical SMARTER use cases vs. eMBB use case families </vt:lpstr>
      <vt:lpstr>New building block study item: eMBB</vt:lpstr>
      <vt:lpstr>New building block study item: eMBB</vt:lpstr>
      <vt:lpstr>Conclusions</vt:lpstr>
      <vt:lpstr>BACKUP</vt:lpstr>
      <vt:lpstr>Capabilities of Future IMT systems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Vodafone</dc:creator>
  <cp:lastModifiedBy>Neal, Adrian, Vodafone Group</cp:lastModifiedBy>
  <cp:revision>799</cp:revision>
  <dcterms:created xsi:type="dcterms:W3CDTF">2008-08-30T09:32:10Z</dcterms:created>
  <dcterms:modified xsi:type="dcterms:W3CDTF">2015-10-06T14:40:10Z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1436835755</vt:lpwstr>
  </property>
  <property fmtid="{D5CDD505-2E9C-101B-9397-08002B2CF9AE}" pid="3" name="_AdHocReviewCycleID">
    <vt:i4>1482150205</vt:i4>
  </property>
  <property fmtid="{D5CDD505-2E9C-101B-9397-08002B2CF9AE}" pid="4" name="_NewReviewCycle">
    <vt:lpwstr/>
  </property>
  <property fmtid="{D5CDD505-2E9C-101B-9397-08002B2CF9AE}" pid="5" name="_EmailSubject">
    <vt:lpwstr>[SA1#5G] final contributions so far</vt:lpwstr>
  </property>
  <property fmtid="{D5CDD505-2E9C-101B-9397-08002B2CF9AE}" pid="6" name="_AuthorEmail">
    <vt:lpwstr>alice.li@vodafone.com</vt:lpwstr>
  </property>
  <property fmtid="{D5CDD505-2E9C-101B-9397-08002B2CF9AE}" pid="7" name="_AuthorEmailDisplayName">
    <vt:lpwstr>Li, Alice, Vodafone Group</vt:lpwstr>
  </property>
  <property fmtid="{D5CDD505-2E9C-101B-9397-08002B2CF9AE}" pid="8" name="_PreviousAdHocReviewCycleID">
    <vt:i4>113468830</vt:i4>
  </property>
</Properties>
</file>