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4" d="100"/>
          <a:sy n="74" d="100"/>
        </p:scale>
        <p:origin x="-1230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SMARTER Status Update</a:t>
            </a:r>
            <a:br>
              <a:rPr lang="en-US" dirty="0" smtClean="0"/>
            </a:br>
            <a:r>
              <a:rPr lang="en-GB" dirty="0" smtClean="0"/>
              <a:t>New </a:t>
            </a:r>
            <a:r>
              <a:rPr lang="en-GB" dirty="0"/>
              <a:t>Services and Markets Technology </a:t>
            </a:r>
            <a:r>
              <a:rPr lang="en-GB" dirty="0" smtClean="0"/>
              <a:t>Enablers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Adrian Neal</a:t>
            </a:r>
          </a:p>
          <a:p>
            <a:r>
              <a:rPr lang="en-US" dirty="0" smtClean="0"/>
              <a:t>Vodafone</a:t>
            </a:r>
          </a:p>
          <a:p>
            <a:r>
              <a:rPr lang="en-US" dirty="0" smtClean="0"/>
              <a:t>SMARTER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S1-153005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91263"/>
            <a:ext cx="3086487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71bis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Vancouver, Canada, 19-21 October </a:t>
            </a:r>
            <a:r>
              <a:rPr lang="en-GB" sz="1200" b="1" dirty="0" smtClean="0"/>
              <a:t>2015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SP#67</a:t>
            </a:r>
          </a:p>
          <a:p>
            <a:pPr marL="457200" lvl="1" indent="0"/>
            <a:r>
              <a:rPr lang="en-GB" dirty="0" smtClean="0"/>
              <a:t>Approved SID is in </a:t>
            </a:r>
            <a:r>
              <a:rPr lang="en-GB" dirty="0" err="1" smtClean="0"/>
              <a:t>TDoc</a:t>
            </a:r>
            <a:r>
              <a:rPr lang="en-GB" dirty="0" smtClean="0"/>
              <a:t> SP-150142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S1-153005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467544" y="1052736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sz="2000" dirty="0" smtClean="0"/>
              <a:t>4 new SIDs agreed for 3 vertical Building Block TRs and one horizontal Building Block TR, all arising from TR22.891.</a:t>
            </a:r>
            <a:endParaRPr lang="en-GB" sz="2000" dirty="0" smtClean="0"/>
          </a:p>
          <a:p>
            <a:pPr lvl="1">
              <a:defRPr/>
            </a:pPr>
            <a:r>
              <a:rPr lang="en-GB" sz="2000" dirty="0" smtClean="0"/>
              <a:t>Vertical TRs - Enhanced Mobile Broadband, Critical Communications and Massive Internet of Things. Horizontal TR - Network Operation.</a:t>
            </a:r>
          </a:p>
          <a:p>
            <a:pPr lvl="1">
              <a:defRPr/>
            </a:pPr>
            <a:r>
              <a:rPr lang="en-GB" sz="2000" dirty="0" smtClean="0"/>
              <a:t>Grouping of use c</a:t>
            </a:r>
            <a:r>
              <a:rPr lang="en-GB" sz="2000" dirty="0" smtClean="0"/>
              <a:t>ases </a:t>
            </a:r>
            <a:r>
              <a:rPr lang="en-GB" sz="2000" dirty="0"/>
              <a:t>from TR22.891 and </a:t>
            </a:r>
            <a:r>
              <a:rPr lang="en-GB" sz="2000" dirty="0" smtClean="0"/>
              <a:t>construction of families of related use cases within each group completed.</a:t>
            </a:r>
          </a:p>
          <a:p>
            <a:pPr lvl="1">
              <a:defRPr/>
            </a:pPr>
            <a:r>
              <a:rPr lang="en-GB" sz="2000" dirty="0" smtClean="0"/>
              <a:t>Use case group and families identified for each new TR.</a:t>
            </a:r>
          </a:p>
          <a:p>
            <a:pPr lvl="1">
              <a:defRPr/>
            </a:pPr>
            <a:r>
              <a:rPr lang="en-GB" sz="2000" dirty="0" smtClean="0"/>
              <a:t>First versions of each TR drafted. </a:t>
            </a:r>
          </a:p>
          <a:p>
            <a:pPr lvl="2">
              <a:defRPr/>
            </a:pPr>
            <a:r>
              <a:rPr lang="en-GB" sz="1600" dirty="0" err="1" smtClean="0"/>
              <a:t>MIoT</a:t>
            </a:r>
            <a:r>
              <a:rPr lang="en-GB" sz="1600" dirty="0" smtClean="0"/>
              <a:t>, Rapporteur – Vodafone</a:t>
            </a:r>
          </a:p>
          <a:p>
            <a:pPr lvl="2">
              <a:defRPr/>
            </a:pPr>
            <a:r>
              <a:rPr lang="en-GB" sz="1600" dirty="0" err="1" smtClean="0"/>
              <a:t>eMBB</a:t>
            </a:r>
            <a:r>
              <a:rPr lang="en-GB" sz="1600" dirty="0" smtClean="0"/>
              <a:t>, Rapporteur - Huawei</a:t>
            </a:r>
          </a:p>
          <a:p>
            <a:pPr lvl="2">
              <a:defRPr/>
            </a:pPr>
            <a:r>
              <a:rPr lang="en-GB" sz="1600" dirty="0" smtClean="0"/>
              <a:t>Critical Communications, Rapporteur-Nokia</a:t>
            </a:r>
          </a:p>
          <a:p>
            <a:pPr lvl="2">
              <a:defRPr/>
            </a:pPr>
            <a:r>
              <a:rPr lang="en-GB" sz="1600" dirty="0" smtClean="0"/>
              <a:t>Network Operation, Rapporteur-China Mobile.</a:t>
            </a:r>
            <a:endParaRPr lang="en-GB" sz="1600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S1-153005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</a:t>
            </a:r>
            <a:r>
              <a:rPr lang="en-GB" dirty="0" smtClean="0"/>
              <a:t>Progress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17 new contributions to TR22.891 also agreed</a:t>
            </a:r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</a:p>
          <a:p>
            <a:pPr lvl="1">
              <a:defRPr/>
            </a:pPr>
            <a:r>
              <a:rPr lang="en-GB" sz="2000" dirty="0"/>
              <a:t>Phase 1, Step 3 in SID, complete TR 22.891 </a:t>
            </a:r>
            <a:r>
              <a:rPr lang="en-GB" sz="2000" dirty="0" smtClean="0"/>
              <a:t>80%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Phase 1, Step 5 in SID, completion of subsequent TRs </a:t>
            </a:r>
            <a:r>
              <a:rPr lang="en-GB" sz="2000" dirty="0" smtClean="0"/>
              <a:t>5%</a:t>
            </a:r>
            <a:endParaRPr lang="en-GB" sz="2000" dirty="0"/>
          </a:p>
          <a:p>
            <a:pPr>
              <a:defRPr/>
            </a:pPr>
            <a:r>
              <a:rPr lang="en-GB" dirty="0" smtClean="0"/>
              <a:t>TR </a:t>
            </a:r>
            <a:r>
              <a:rPr lang="en-GB" dirty="0"/>
              <a:t>22.891 Completion: </a:t>
            </a:r>
            <a:r>
              <a:rPr lang="en-GB" dirty="0" smtClean="0"/>
              <a:t>80</a:t>
            </a:r>
            <a:r>
              <a:rPr lang="en-GB" dirty="0"/>
              <a:t>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sz="2000" dirty="0" smtClean="0"/>
              <a:t>Relationship between specific security work in the vertical TRs and overall system security in the horizontal Network Operation TR.</a:t>
            </a:r>
            <a:endParaRPr lang="en-GB" sz="2000" dirty="0"/>
          </a:p>
          <a:p>
            <a:pPr>
              <a:defRPr/>
            </a:pPr>
            <a:r>
              <a:rPr lang="en-GB" dirty="0" smtClean="0"/>
              <a:t>Number </a:t>
            </a:r>
            <a:r>
              <a:rPr lang="en-GB" dirty="0" smtClean="0"/>
              <a:t>of slots assigned at this meeting</a:t>
            </a:r>
          </a:p>
          <a:p>
            <a:pPr lvl="1">
              <a:defRPr/>
            </a:pPr>
            <a:r>
              <a:rPr lang="en-GB" sz="2000" dirty="0" smtClean="0"/>
              <a:t>sum of plenary and drafting slots: </a:t>
            </a:r>
            <a:r>
              <a:rPr lang="en-GB" sz="2000" dirty="0" smtClean="0"/>
              <a:t>15</a:t>
            </a:r>
            <a:endParaRPr lang="en-GB" sz="2000" dirty="0" smtClean="0"/>
          </a:p>
          <a:p>
            <a:pPr>
              <a:defRPr/>
            </a:pPr>
            <a:r>
              <a:rPr lang="en-GB" dirty="0" smtClean="0"/>
              <a:t>Number of slots requested for next </a:t>
            </a:r>
            <a:r>
              <a:rPr lang="en-GB" dirty="0" smtClean="0"/>
              <a:t>meeting</a:t>
            </a:r>
          </a:p>
          <a:p>
            <a:pPr lvl="1">
              <a:defRPr/>
            </a:pPr>
            <a:r>
              <a:rPr lang="en-GB" sz="2000" dirty="0" smtClean="0"/>
              <a:t>sum </a:t>
            </a:r>
            <a:r>
              <a:rPr lang="en-GB" sz="2000" dirty="0" smtClean="0"/>
              <a:t>of plenary and drafting slots: </a:t>
            </a:r>
            <a:r>
              <a:rPr lang="en-GB" sz="2000" dirty="0" smtClean="0"/>
              <a:t>14 </a:t>
            </a:r>
            <a:r>
              <a:rPr lang="en-GB" sz="2000" dirty="0" smtClean="0"/>
              <a:t>(</a:t>
            </a:r>
            <a:r>
              <a:rPr lang="en-GB" sz="2000" dirty="0" smtClean="0"/>
              <a:t>6+8).</a:t>
            </a:r>
            <a:endParaRPr lang="en-GB" sz="2000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S1-153005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WID, Steps 1-5</a:t>
            </a:r>
            <a:r>
              <a:rPr lang="en-GB" sz="2400" dirty="0"/>
              <a:t>, all </a:t>
            </a:r>
            <a:r>
              <a:rPr lang="en-GB" sz="2400" dirty="0" smtClean="0"/>
              <a:t>TRs complete: 03/2016 SA#71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defRPr/>
            </a:pPr>
            <a:r>
              <a:rPr lang="en-GB" sz="2400" dirty="0" smtClean="0"/>
              <a:t>Will target completion date be met? n</a:t>
            </a:r>
          </a:p>
          <a:p>
            <a:pPr>
              <a:defRPr/>
            </a:pPr>
            <a:r>
              <a:rPr lang="en-GB" sz="2400" dirty="0" smtClean="0"/>
              <a:t>Expected date to send TR 22.891 to SA plenary:</a:t>
            </a:r>
          </a:p>
          <a:p>
            <a:pPr lvl="1">
              <a:defRPr/>
            </a:pPr>
            <a:r>
              <a:rPr lang="en-GB" sz="2200" dirty="0" smtClean="0"/>
              <a:t>For </a:t>
            </a:r>
            <a:r>
              <a:rPr lang="en-GB" sz="2200" dirty="0"/>
              <a:t>information: </a:t>
            </a:r>
            <a:r>
              <a:rPr lang="en-GB" sz="2200" dirty="0" smtClean="0"/>
              <a:t>SA#69 (09/2015</a:t>
            </a:r>
            <a:r>
              <a:rPr lang="en-GB" sz="2200" dirty="0" smtClean="0"/>
              <a:t>) </a:t>
            </a:r>
            <a:r>
              <a:rPr lang="en-GB" sz="2200" dirty="0" smtClean="0">
                <a:solidFill>
                  <a:srgbClr val="FF0000"/>
                </a:solidFill>
              </a:rPr>
              <a:t>Done</a:t>
            </a:r>
            <a:r>
              <a:rPr lang="en-GB" sz="2200" dirty="0" smtClean="0"/>
              <a:t>.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SA#70 (12/2015</a:t>
            </a:r>
            <a:r>
              <a:rPr lang="en-GB" sz="2200" dirty="0" smtClean="0"/>
              <a:t>)</a:t>
            </a:r>
          </a:p>
          <a:p>
            <a:pPr>
              <a:defRPr/>
            </a:pPr>
            <a:r>
              <a:rPr lang="en-GB" sz="2400" dirty="0"/>
              <a:t>Expected date to send </a:t>
            </a:r>
            <a:r>
              <a:rPr lang="en-GB" sz="2400" dirty="0" smtClean="0"/>
              <a:t>new BB TRs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SA#71 </a:t>
            </a:r>
            <a:r>
              <a:rPr lang="en-GB" sz="2200" dirty="0"/>
              <a:t>(</a:t>
            </a:r>
            <a:r>
              <a:rPr lang="en-GB" sz="2200" dirty="0" smtClean="0"/>
              <a:t>03/2016) 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SA#72 (06/2016)</a:t>
            </a:r>
            <a:endParaRPr lang="en-GB" sz="2200" dirty="0"/>
          </a:p>
          <a:p>
            <a:pPr lvl="1">
              <a:defRPr/>
            </a:pPr>
            <a:endParaRPr lang="en-GB" sz="2200" dirty="0" smtClean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S1-153005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</a:t>
            </a:r>
            <a:r>
              <a:rPr lang="en-GB" dirty="0" smtClean="0"/>
              <a:t>SA1#72 (Nov </a:t>
            </a:r>
            <a:r>
              <a:rPr lang="en-GB" dirty="0" smtClean="0"/>
              <a:t>2015):</a:t>
            </a:r>
            <a:endParaRPr lang="en-GB" dirty="0"/>
          </a:p>
          <a:p>
            <a:pPr lvl="1">
              <a:defRPr/>
            </a:pPr>
            <a:r>
              <a:rPr lang="en-GB" sz="2000" dirty="0" smtClean="0"/>
              <a:t>Progression of the BB TRs</a:t>
            </a:r>
          </a:p>
          <a:p>
            <a:pPr lvl="1">
              <a:defRPr/>
            </a:pPr>
            <a:r>
              <a:rPr lang="en-GB" sz="2000" dirty="0" smtClean="0"/>
              <a:t>Incorporation of relevant new use cases/material added to TR22.891 in Vancouver to the BB TRs.</a:t>
            </a:r>
            <a:endParaRPr lang="en-GB" sz="2000" dirty="0" smtClean="0"/>
          </a:p>
          <a:p>
            <a:pPr lvl="1">
              <a:defRPr/>
            </a:pPr>
            <a:r>
              <a:rPr lang="en-GB" sz="2000" dirty="0" smtClean="0"/>
              <a:t>Stabilise TR22.891, consider sending to SA for approval. </a:t>
            </a:r>
            <a:endParaRPr lang="en-GB" sz="2000" dirty="0" smtClean="0"/>
          </a:p>
          <a:p>
            <a:pPr>
              <a:defRPr/>
            </a:pPr>
            <a:r>
              <a:rPr lang="en-GB" dirty="0" smtClean="0"/>
              <a:t>Planning </a:t>
            </a:r>
            <a:r>
              <a:rPr lang="en-GB" dirty="0" smtClean="0"/>
              <a:t>for subsequent meetings</a:t>
            </a:r>
          </a:p>
          <a:p>
            <a:pPr lvl="1">
              <a:defRPr/>
            </a:pPr>
            <a:r>
              <a:rPr lang="en-GB" dirty="0" smtClean="0"/>
              <a:t>SA1#73 (Feb 2016)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Progression of BB TRs to &gt; 50%.</a:t>
            </a:r>
          </a:p>
          <a:p>
            <a:pPr lvl="2">
              <a:defRPr/>
            </a:pPr>
            <a:r>
              <a:rPr lang="en-GB" dirty="0" smtClean="0"/>
              <a:t>Send BB TRs to SA Plenary for Information</a:t>
            </a:r>
            <a:endParaRPr lang="en-GB" dirty="0" smtClean="0"/>
          </a:p>
          <a:p>
            <a:pPr lvl="1">
              <a:defRPr/>
            </a:pPr>
            <a:r>
              <a:rPr lang="en-GB" dirty="0"/>
              <a:t>S</a:t>
            </a:r>
            <a:r>
              <a:rPr lang="en-GB" dirty="0" smtClean="0"/>
              <a:t>A1#73 </a:t>
            </a:r>
            <a:r>
              <a:rPr lang="en-GB" dirty="0" smtClean="0"/>
              <a:t>(May </a:t>
            </a:r>
            <a:r>
              <a:rPr lang="en-GB" dirty="0" smtClean="0"/>
              <a:t>2016)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Try to complete Phase 2 TRs</a:t>
            </a:r>
            <a:r>
              <a:rPr lang="en-GB" dirty="0" smtClean="0"/>
              <a:t>.</a:t>
            </a:r>
          </a:p>
          <a:p>
            <a:pPr lvl="2">
              <a:defRPr/>
            </a:pPr>
            <a:r>
              <a:rPr lang="en-GB" dirty="0" smtClean="0"/>
              <a:t>Documentation of consolidated potential requirements</a:t>
            </a:r>
          </a:p>
          <a:p>
            <a:pPr lvl="2">
              <a:defRPr/>
            </a:pPr>
            <a:r>
              <a:rPr lang="en-GB" dirty="0" smtClean="0"/>
              <a:t>Preparation of WID(s) for normative work.  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S1-153005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124744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Prepare </a:t>
            </a:r>
            <a:r>
              <a:rPr lang="en-GB" dirty="0" smtClean="0"/>
              <a:t>new contributions to the BB TRs</a:t>
            </a:r>
          </a:p>
          <a:p>
            <a:pPr lvl="1">
              <a:defRPr/>
            </a:pPr>
            <a:r>
              <a:rPr lang="en-GB" dirty="0" smtClean="0"/>
              <a:t>Based on consolidation of the grouped use cases and potential requirements in scope of each BB TR.</a:t>
            </a:r>
          </a:p>
          <a:p>
            <a:pPr lvl="1">
              <a:defRPr/>
            </a:pPr>
            <a:r>
              <a:rPr lang="en-GB" dirty="0" smtClean="0"/>
              <a:t>Taking the families into account, where the use cases/potential requirements in them are very similar.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Not simply copying use cases, potential requirements etc. verbatim from TR22.891.</a:t>
            </a:r>
          </a:p>
          <a:p>
            <a:pPr lvl="1">
              <a:defRPr/>
            </a:pPr>
            <a:r>
              <a:rPr lang="en-GB" dirty="0" smtClean="0"/>
              <a:t>Referencing particular use cases in TR22.891 if necessary.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S1-153005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SA1#72 (Nov </a:t>
            </a:r>
            <a:r>
              <a:rPr lang="en-GB" dirty="0" smtClean="0"/>
              <a:t>2015</a:t>
            </a:r>
            <a:r>
              <a:rPr lang="en-GB" dirty="0"/>
              <a:t>): </a:t>
            </a:r>
            <a:r>
              <a:rPr lang="en-GB" dirty="0" smtClean="0"/>
              <a:t>&lt;45%&gt;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</a:t>
            </a:r>
            <a:r>
              <a:rPr lang="en-GB" dirty="0" smtClean="0"/>
              <a:t>(Feb 2016): &lt;75%&gt;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SA1#73 </a:t>
            </a:r>
            <a:r>
              <a:rPr lang="en-GB" dirty="0" smtClean="0"/>
              <a:t>(May </a:t>
            </a:r>
            <a:r>
              <a:rPr lang="en-GB" dirty="0" smtClean="0"/>
              <a:t>2016): </a:t>
            </a:r>
            <a:r>
              <a:rPr lang="en-GB" dirty="0" smtClean="0"/>
              <a:t>&lt;100</a:t>
            </a:r>
            <a:r>
              <a:rPr lang="en-GB" dirty="0" smtClean="0"/>
              <a:t>%&gt;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S1-153005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570</Words>
  <Application>Microsoft Office PowerPoint</Application>
  <PresentationFormat>On-screen Show (4:3)</PresentationFormat>
  <Paragraphs>94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Blank Presentation</vt:lpstr>
      <vt:lpstr>SMARTER Status Update New Services and Markets Technology Enablers</vt:lpstr>
      <vt:lpstr>SMARTER Status</vt:lpstr>
      <vt:lpstr>SMARTER Progress</vt:lpstr>
      <vt:lpstr>SMARTER Progress</vt:lpstr>
      <vt:lpstr>SMARTER Completion Date</vt:lpstr>
      <vt:lpstr>SMARTER Planning/Progress</vt:lpstr>
      <vt:lpstr>Work plan between meetings</vt:lpstr>
      <vt:lpstr>SMARTER Progress Estimate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Neal, Adrian, Vodafone Group</cp:lastModifiedBy>
  <cp:revision>342</cp:revision>
  <cp:lastPrinted>2000-01-14T10:02:55Z</cp:lastPrinted>
  <dcterms:created xsi:type="dcterms:W3CDTF">1999-11-22T09:19:47Z</dcterms:created>
  <dcterms:modified xsi:type="dcterms:W3CDTF">2015-10-21T22:08:52Z</dcterms:modified>
  <cp:category>Presentation</cp:category>
</cp:coreProperties>
</file>