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Default Extension="xlsx" ContentType="application/vnd.openxmlformats-officedocument.spreadsheetml.sheet"/>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Default Extension="png" ContentType="image/png"/>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3" r:id="rId2"/>
  </p:sldMasterIdLst>
  <p:notesMasterIdLst>
    <p:notesMasterId r:id="rId17"/>
  </p:notesMasterIdLst>
  <p:sldIdLst>
    <p:sldId id="257" r:id="rId3"/>
    <p:sldId id="258" r:id="rId4"/>
    <p:sldId id="262" r:id="rId5"/>
    <p:sldId id="263" r:id="rId6"/>
    <p:sldId id="272" r:id="rId7"/>
    <p:sldId id="273" r:id="rId8"/>
    <p:sldId id="274" r:id="rId9"/>
    <p:sldId id="282" r:id="rId10"/>
    <p:sldId id="285" r:id="rId11"/>
    <p:sldId id="286" r:id="rId12"/>
    <p:sldId id="287" r:id="rId13"/>
    <p:sldId id="283" r:id="rId14"/>
    <p:sldId id="288" r:id="rId15"/>
    <p:sldId id="284"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74552" autoAdjust="0"/>
  </p:normalViewPr>
  <p:slideViewPr>
    <p:cSldViewPr>
      <p:cViewPr varScale="1">
        <p:scale>
          <a:sx n="82" d="100"/>
          <a:sy n="82" d="100"/>
        </p:scale>
        <p:origin x="-942" y="-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style val="5"/>
  <c:chart>
    <c:title>
      <c:tx>
        <c:rich>
          <a:bodyPr/>
          <a:lstStyle/>
          <a:p>
            <a:pPr>
              <a:defRPr sz="1600">
                <a:latin typeface="微软雅黑" pitchFamily="34" charset="-122"/>
                <a:ea typeface="微软雅黑" pitchFamily="34" charset="-122"/>
              </a:defRPr>
            </a:pPr>
            <a:r>
              <a:rPr lang="en-US" altLang="zh-CN" sz="1600" dirty="0" smtClean="0">
                <a:latin typeface="微软雅黑" pitchFamily="34" charset="-122"/>
                <a:ea typeface="微软雅黑" pitchFamily="34" charset="-122"/>
              </a:rPr>
              <a:t>User Requirements</a:t>
            </a:r>
            <a:endParaRPr lang="zh-CN" sz="1600" dirty="0">
              <a:latin typeface="微软雅黑" pitchFamily="34" charset="-122"/>
              <a:ea typeface="微软雅黑" pitchFamily="34" charset="-122"/>
            </a:endParaRPr>
          </a:p>
        </c:rich>
      </c:tx>
      <c:layout/>
    </c:title>
    <c:plotArea>
      <c:layout/>
      <c:barChart>
        <c:barDir val="bar"/>
        <c:grouping val="stacked"/>
        <c:ser>
          <c:idx val="0"/>
          <c:order val="0"/>
          <c:tx>
            <c:strRef>
              <c:f>Sheet1!$B$1</c:f>
              <c:strCache>
                <c:ptCount val="1"/>
                <c:pt idx="0">
                  <c:v>比例</c:v>
                </c:pt>
              </c:strCache>
            </c:strRef>
          </c:tx>
          <c:dLbls>
            <c:showVal val="1"/>
          </c:dLbls>
          <c:cat>
            <c:strRef>
              <c:f>Sheet1!$A$2:$A$11</c:f>
              <c:strCache>
                <c:ptCount val="10"/>
                <c:pt idx="0">
                  <c:v>VOD</c:v>
                </c:pt>
                <c:pt idx="1">
                  <c:v>Location Share</c:v>
                </c:pt>
                <c:pt idx="2">
                  <c:v>Official Accounts</c:v>
                </c:pt>
                <c:pt idx="3">
                  <c:v>QR Code</c:v>
                </c:pt>
                <c:pt idx="4">
                  <c:v>Group Chat</c:v>
                </c:pt>
                <c:pt idx="5">
                  <c:v>Making Friends</c:v>
                </c:pt>
                <c:pt idx="6">
                  <c:v>Social Circle</c:v>
                </c:pt>
                <c:pt idx="7">
                  <c:v>Multimedia Images</c:v>
                </c:pt>
                <c:pt idx="8">
                  <c:v>Voice Chat</c:v>
                </c:pt>
                <c:pt idx="9">
                  <c:v>Voice / SMS</c:v>
                </c:pt>
              </c:strCache>
            </c:strRef>
          </c:cat>
          <c:val>
            <c:numRef>
              <c:f>Sheet1!$B$2:$B$11</c:f>
              <c:numCache>
                <c:formatCode>0%</c:formatCode>
                <c:ptCount val="10"/>
                <c:pt idx="0">
                  <c:v>0.16000000000000017</c:v>
                </c:pt>
                <c:pt idx="1">
                  <c:v>0.22000000000000017</c:v>
                </c:pt>
                <c:pt idx="2">
                  <c:v>0.22000000000000017</c:v>
                </c:pt>
                <c:pt idx="3">
                  <c:v>0.33000000000000074</c:v>
                </c:pt>
                <c:pt idx="4">
                  <c:v>0.4</c:v>
                </c:pt>
                <c:pt idx="5">
                  <c:v>0.5</c:v>
                </c:pt>
                <c:pt idx="6">
                  <c:v>0.61000000000000065</c:v>
                </c:pt>
                <c:pt idx="7">
                  <c:v>0.77000000000000068</c:v>
                </c:pt>
                <c:pt idx="8">
                  <c:v>0.98</c:v>
                </c:pt>
                <c:pt idx="9">
                  <c:v>1</c:v>
                </c:pt>
              </c:numCache>
            </c:numRef>
          </c:val>
        </c:ser>
        <c:dLbls>
          <c:showVal val="1"/>
        </c:dLbls>
        <c:gapWidth val="95"/>
        <c:overlap val="100"/>
        <c:axId val="80640640"/>
        <c:axId val="80662912"/>
      </c:barChart>
      <c:catAx>
        <c:axId val="80640640"/>
        <c:scaling>
          <c:orientation val="minMax"/>
        </c:scaling>
        <c:axPos val="l"/>
        <c:majorTickMark val="none"/>
        <c:tickLblPos val="nextTo"/>
        <c:crossAx val="80662912"/>
        <c:crosses val="autoZero"/>
        <c:auto val="1"/>
        <c:lblAlgn val="ctr"/>
        <c:lblOffset val="100"/>
      </c:catAx>
      <c:valAx>
        <c:axId val="80662912"/>
        <c:scaling>
          <c:orientation val="minMax"/>
        </c:scaling>
        <c:delete val="1"/>
        <c:axPos val="b"/>
        <c:numFmt formatCode="0%" sourceLinked="1"/>
        <c:majorTickMark val="none"/>
        <c:tickLblPos val="none"/>
        <c:crossAx val="80640640"/>
        <c:crosses val="autoZero"/>
        <c:crossBetween val="between"/>
      </c:valAx>
    </c:plotArea>
    <c:plotVisOnly val="1"/>
  </c:chart>
  <c:txPr>
    <a:bodyPr/>
    <a:lstStyle/>
    <a:p>
      <a:pPr>
        <a:defRPr sz="1400"/>
      </a:pPr>
      <a:endParaRPr lang="zh-CN"/>
    </a:p>
  </c:tx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BCEE53-62C5-42D3-A6B4-F8947F3280BF}" type="datetimeFigureOut">
              <a:rPr lang="zh-CN" altLang="en-US" smtClean="0"/>
              <a:pPr/>
              <a:t>2014/11/19</a:t>
            </a:fld>
            <a:endParaRPr lang="zh-CN"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537CC24-80E3-455D-BF1F-F298A0375B5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3885823" y="0"/>
            <a:ext cx="2972177" cy="45661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4339" name="Rectangle 3"/>
          <p:cNvSpPr>
            <a:spLocks noChangeArrowheads="1"/>
          </p:cNvSpPr>
          <p:nvPr/>
        </p:nvSpPr>
        <p:spPr bwMode="auto">
          <a:xfrm>
            <a:off x="3885823" y="8687390"/>
            <a:ext cx="2972177" cy="45661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76" tIns="44444" rIns="90476" bIns="44444" anchor="b"/>
          <a:lstStyle/>
          <a:p>
            <a:pPr algn="r"/>
            <a:r>
              <a:rPr lang="en-GB" sz="1200">
                <a:latin typeface="Times New Roman" pitchFamily="18" charset="0"/>
              </a:rPr>
              <a:t>1</a:t>
            </a:r>
          </a:p>
        </p:txBody>
      </p:sp>
      <p:sp>
        <p:nvSpPr>
          <p:cNvPr id="14340" name="Rectangle 4"/>
          <p:cNvSpPr>
            <a:spLocks noChangeArrowheads="1"/>
          </p:cNvSpPr>
          <p:nvPr/>
        </p:nvSpPr>
        <p:spPr bwMode="auto">
          <a:xfrm>
            <a:off x="1" y="8687390"/>
            <a:ext cx="2972177" cy="45661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4341" name="Rectangle 5"/>
          <p:cNvSpPr>
            <a:spLocks noChangeArrowheads="1"/>
          </p:cNvSpPr>
          <p:nvPr/>
        </p:nvSpPr>
        <p:spPr bwMode="auto">
          <a:xfrm>
            <a:off x="1" y="0"/>
            <a:ext cx="2972177" cy="45661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4342" name="Rectangle 6"/>
          <p:cNvSpPr>
            <a:spLocks noGrp="1" noRot="1" noChangeAspect="1" noChangeArrowheads="1" noTextEdit="1"/>
          </p:cNvSpPr>
          <p:nvPr>
            <p:ph type="sldImg"/>
          </p:nvPr>
        </p:nvSpPr>
        <p:spPr>
          <a:ln cap="flat"/>
        </p:spPr>
      </p:sp>
      <p:sp>
        <p:nvSpPr>
          <p:cNvPr id="14343" name="Rectangle 7"/>
          <p:cNvSpPr>
            <a:spLocks noGrp="1" noChangeArrowheads="1"/>
          </p:cNvSpPr>
          <p:nvPr>
            <p:ph type="body" idx="1"/>
          </p:nvPr>
        </p:nvSpPr>
        <p:spPr>
          <a:noFill/>
        </p:spPr>
        <p:txBody>
          <a:bodyPr/>
          <a:lstStyle/>
          <a:p>
            <a:endParaRPr lang="en-US" smtClean="0"/>
          </a:p>
        </p:txBody>
      </p:sp>
    </p:spTree>
    <p:extLst>
      <p:ext uri="{BB962C8B-B14F-4D97-AF65-F5344CB8AC3E}">
        <p14:creationId xmlns:p14="http://schemas.microsoft.com/office/powerpoint/2010/main" xmlns="" val="8420386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dirty="0" smtClean="0"/>
              <a:t>The vision for RCS, as part of the GSMA’s Vision 2020, is to allow end users to share content in real time using their mobile phone on any mobile network, with any of the contacts in their address book.</a:t>
            </a:r>
            <a:endParaRPr lang="en-US" altLang="zh-CN" dirty="0" smtClean="0"/>
          </a:p>
          <a:p>
            <a:endParaRPr lang="zh-CN" altLang="en-US" dirty="0"/>
          </a:p>
        </p:txBody>
      </p:sp>
      <p:sp>
        <p:nvSpPr>
          <p:cNvPr id="4" name="Slide Number Placeholder 3"/>
          <p:cNvSpPr>
            <a:spLocks noGrp="1"/>
          </p:cNvSpPr>
          <p:nvPr>
            <p:ph type="sldNum" sz="quarter" idx="10"/>
          </p:nvPr>
        </p:nvSpPr>
        <p:spPr/>
        <p:txBody>
          <a:bodyPr/>
          <a:lstStyle/>
          <a:p>
            <a:fld id="{5537CC24-80E3-455D-BF1F-F298A0375B56}"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zh-CN" altLang="en-US"/>
          </a:p>
        </p:txBody>
      </p:sp>
      <p:sp>
        <p:nvSpPr>
          <p:cNvPr id="4" name="Slide Number Placeholder 3"/>
          <p:cNvSpPr>
            <a:spLocks noGrp="1"/>
          </p:cNvSpPr>
          <p:nvPr>
            <p:ph type="sldNum" sz="quarter" idx="10"/>
          </p:nvPr>
        </p:nvSpPr>
        <p:spPr/>
        <p:txBody>
          <a:bodyPr/>
          <a:lstStyle/>
          <a:p>
            <a:fld id="{5537CC24-80E3-455D-BF1F-F298A0375B56}"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zh-CN" altLang="en-US"/>
          </a:p>
        </p:txBody>
      </p:sp>
      <p:sp>
        <p:nvSpPr>
          <p:cNvPr id="4" name="Slide Number Placeholder 3"/>
          <p:cNvSpPr>
            <a:spLocks noGrp="1"/>
          </p:cNvSpPr>
          <p:nvPr>
            <p:ph type="sldNum" sz="quarter" idx="10"/>
          </p:nvPr>
        </p:nvSpPr>
        <p:spPr/>
        <p:txBody>
          <a:bodyPr/>
          <a:lstStyle/>
          <a:p>
            <a:fld id="{5537CC24-80E3-455D-BF1F-F298A0375B56}"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zh-CN" altLang="en-US"/>
          </a:p>
        </p:txBody>
      </p:sp>
      <p:sp>
        <p:nvSpPr>
          <p:cNvPr id="4" name="Slide Number Placeholder 3"/>
          <p:cNvSpPr>
            <a:spLocks noGrp="1"/>
          </p:cNvSpPr>
          <p:nvPr>
            <p:ph type="sldNum" sz="quarter" idx="10"/>
          </p:nvPr>
        </p:nvSpPr>
        <p:spPr/>
        <p:txBody>
          <a:bodyPr/>
          <a:lstStyle/>
          <a:p>
            <a:fld id="{5537CC24-80E3-455D-BF1F-F298A0375B56}"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zh-CN" altLang="en-US"/>
          </a:p>
        </p:txBody>
      </p:sp>
      <p:sp>
        <p:nvSpPr>
          <p:cNvPr id="4" name="Slide Number Placeholder 3"/>
          <p:cNvSpPr>
            <a:spLocks noGrp="1"/>
          </p:cNvSpPr>
          <p:nvPr>
            <p:ph type="sldNum" sz="quarter" idx="10"/>
          </p:nvPr>
        </p:nvSpPr>
        <p:spPr/>
        <p:txBody>
          <a:bodyPr/>
          <a:lstStyle/>
          <a:p>
            <a:fld id="{5537CC24-80E3-455D-BF1F-F298A0375B56}" type="slidenum">
              <a:rPr lang="zh-CN" altLang="en-US" smtClean="0"/>
              <a:pPr/>
              <a:t>14</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3885823" y="0"/>
            <a:ext cx="2972177" cy="45661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5363" name="Rectangle 3"/>
          <p:cNvSpPr>
            <a:spLocks noChangeArrowheads="1"/>
          </p:cNvSpPr>
          <p:nvPr/>
        </p:nvSpPr>
        <p:spPr bwMode="auto">
          <a:xfrm>
            <a:off x="3885823" y="8687390"/>
            <a:ext cx="2972177" cy="45661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76" tIns="44444" rIns="90476" bIns="44444" anchor="b"/>
          <a:lstStyle/>
          <a:p>
            <a:pPr algn="r"/>
            <a:r>
              <a:rPr lang="en-GB" sz="1200">
                <a:latin typeface="Times New Roman" pitchFamily="18" charset="0"/>
              </a:rPr>
              <a:t>1</a:t>
            </a:r>
          </a:p>
        </p:txBody>
      </p:sp>
      <p:sp>
        <p:nvSpPr>
          <p:cNvPr id="15364" name="Rectangle 4"/>
          <p:cNvSpPr>
            <a:spLocks noChangeArrowheads="1"/>
          </p:cNvSpPr>
          <p:nvPr/>
        </p:nvSpPr>
        <p:spPr bwMode="auto">
          <a:xfrm>
            <a:off x="1" y="8687390"/>
            <a:ext cx="2972177" cy="45661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5365" name="Rectangle 5"/>
          <p:cNvSpPr>
            <a:spLocks noChangeArrowheads="1"/>
          </p:cNvSpPr>
          <p:nvPr/>
        </p:nvSpPr>
        <p:spPr bwMode="auto">
          <a:xfrm>
            <a:off x="1" y="0"/>
            <a:ext cx="2972177" cy="45661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5366" name="Rectangle 6"/>
          <p:cNvSpPr>
            <a:spLocks noGrp="1" noRot="1" noChangeAspect="1" noChangeArrowheads="1" noTextEdit="1"/>
          </p:cNvSpPr>
          <p:nvPr>
            <p:ph type="sldImg"/>
          </p:nvPr>
        </p:nvSpPr>
        <p:spPr>
          <a:ln cap="flat"/>
        </p:spPr>
      </p:sp>
      <p:sp>
        <p:nvSpPr>
          <p:cNvPr id="15367" name="Rectangle 7"/>
          <p:cNvSpPr>
            <a:spLocks noGrp="1" noChangeArrowheads="1"/>
          </p:cNvSpPr>
          <p:nvPr>
            <p:ph type="body" idx="1"/>
          </p:nvPr>
        </p:nvSpPr>
        <p:spPr>
          <a:noFill/>
        </p:spPr>
        <p:txBody>
          <a:bodyPr/>
          <a:lstStyle/>
          <a:p>
            <a:endParaRPr lang="en-US" smtClean="0"/>
          </a:p>
        </p:txBody>
      </p:sp>
    </p:spTree>
    <p:extLst>
      <p:ext uri="{BB962C8B-B14F-4D97-AF65-F5344CB8AC3E}">
        <p14:creationId xmlns:p14="http://schemas.microsoft.com/office/powerpoint/2010/main" xmlns="" val="32616318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3885823" y="0"/>
            <a:ext cx="2972177" cy="45661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5363" name="Rectangle 3"/>
          <p:cNvSpPr>
            <a:spLocks noChangeArrowheads="1"/>
          </p:cNvSpPr>
          <p:nvPr/>
        </p:nvSpPr>
        <p:spPr bwMode="auto">
          <a:xfrm>
            <a:off x="3885823" y="8687390"/>
            <a:ext cx="2972177" cy="45661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76" tIns="44444" rIns="90476" bIns="44444" anchor="b"/>
          <a:lstStyle/>
          <a:p>
            <a:pPr algn="r"/>
            <a:r>
              <a:rPr lang="en-GB" sz="1200">
                <a:latin typeface="Times New Roman" pitchFamily="18" charset="0"/>
              </a:rPr>
              <a:t>1</a:t>
            </a:r>
          </a:p>
        </p:txBody>
      </p:sp>
      <p:sp>
        <p:nvSpPr>
          <p:cNvPr id="15364" name="Rectangle 4"/>
          <p:cNvSpPr>
            <a:spLocks noChangeArrowheads="1"/>
          </p:cNvSpPr>
          <p:nvPr/>
        </p:nvSpPr>
        <p:spPr bwMode="auto">
          <a:xfrm>
            <a:off x="1" y="8687390"/>
            <a:ext cx="2972177" cy="45661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5365" name="Rectangle 5"/>
          <p:cNvSpPr>
            <a:spLocks noChangeArrowheads="1"/>
          </p:cNvSpPr>
          <p:nvPr/>
        </p:nvSpPr>
        <p:spPr bwMode="auto">
          <a:xfrm>
            <a:off x="1" y="0"/>
            <a:ext cx="2972177" cy="45661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5366" name="Rectangle 6"/>
          <p:cNvSpPr>
            <a:spLocks noGrp="1" noRot="1" noChangeAspect="1" noChangeArrowheads="1" noTextEdit="1"/>
          </p:cNvSpPr>
          <p:nvPr>
            <p:ph type="sldImg"/>
          </p:nvPr>
        </p:nvSpPr>
        <p:spPr>
          <a:ln cap="flat"/>
        </p:spPr>
      </p:sp>
      <p:sp>
        <p:nvSpPr>
          <p:cNvPr id="15367" name="Rectangle 7"/>
          <p:cNvSpPr>
            <a:spLocks noGrp="1" noChangeArrowheads="1"/>
          </p:cNvSpPr>
          <p:nvPr>
            <p:ph type="body" idx="1"/>
          </p:nvPr>
        </p:nvSpPr>
        <p:spPr>
          <a:noFill/>
        </p:spPr>
        <p:txBody>
          <a:bodyPr/>
          <a:lstStyle/>
          <a:p>
            <a:endParaRPr lang="en-US" smtClean="0"/>
          </a:p>
        </p:txBody>
      </p:sp>
    </p:spTree>
    <p:extLst>
      <p:ext uri="{BB962C8B-B14F-4D97-AF65-F5344CB8AC3E}">
        <p14:creationId xmlns:p14="http://schemas.microsoft.com/office/powerpoint/2010/main" xmlns="" val="32616318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3885823" y="0"/>
            <a:ext cx="2972177" cy="45661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5363" name="Rectangle 3"/>
          <p:cNvSpPr>
            <a:spLocks noChangeArrowheads="1"/>
          </p:cNvSpPr>
          <p:nvPr/>
        </p:nvSpPr>
        <p:spPr bwMode="auto">
          <a:xfrm>
            <a:off x="3885823" y="8687390"/>
            <a:ext cx="2972177" cy="45661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76" tIns="44444" rIns="90476" bIns="44444" anchor="b"/>
          <a:lstStyle/>
          <a:p>
            <a:pPr algn="r"/>
            <a:r>
              <a:rPr lang="en-GB" sz="1200">
                <a:latin typeface="Times New Roman" pitchFamily="18" charset="0"/>
              </a:rPr>
              <a:t>1</a:t>
            </a:r>
          </a:p>
        </p:txBody>
      </p:sp>
      <p:sp>
        <p:nvSpPr>
          <p:cNvPr id="15364" name="Rectangle 4"/>
          <p:cNvSpPr>
            <a:spLocks noChangeArrowheads="1"/>
          </p:cNvSpPr>
          <p:nvPr/>
        </p:nvSpPr>
        <p:spPr bwMode="auto">
          <a:xfrm>
            <a:off x="1" y="8687390"/>
            <a:ext cx="2972177" cy="45661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5365" name="Rectangle 5"/>
          <p:cNvSpPr>
            <a:spLocks noChangeArrowheads="1"/>
          </p:cNvSpPr>
          <p:nvPr/>
        </p:nvSpPr>
        <p:spPr bwMode="auto">
          <a:xfrm>
            <a:off x="1" y="0"/>
            <a:ext cx="2972177" cy="45661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5366" name="Rectangle 6"/>
          <p:cNvSpPr>
            <a:spLocks noGrp="1" noRot="1" noChangeAspect="1" noChangeArrowheads="1" noTextEdit="1"/>
          </p:cNvSpPr>
          <p:nvPr>
            <p:ph type="sldImg"/>
          </p:nvPr>
        </p:nvSpPr>
        <p:spPr>
          <a:ln cap="flat"/>
        </p:spPr>
      </p:sp>
      <p:sp>
        <p:nvSpPr>
          <p:cNvPr id="15367" name="Rectangle 7"/>
          <p:cNvSpPr>
            <a:spLocks noGrp="1" noChangeArrowheads="1"/>
          </p:cNvSpPr>
          <p:nvPr>
            <p:ph type="body" idx="1"/>
          </p:nvPr>
        </p:nvSpPr>
        <p:spPr>
          <a:noFill/>
        </p:spPr>
        <p:txBody>
          <a:bodyPr/>
          <a:lstStyle/>
          <a:p>
            <a:endParaRPr lang="en-US" smtClean="0"/>
          </a:p>
        </p:txBody>
      </p:sp>
    </p:spTree>
    <p:extLst>
      <p:ext uri="{BB962C8B-B14F-4D97-AF65-F5344CB8AC3E}">
        <p14:creationId xmlns:p14="http://schemas.microsoft.com/office/powerpoint/2010/main" xmlns="" val="32616318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zh-CN" altLang="en-US"/>
          </a:p>
        </p:txBody>
      </p:sp>
      <p:sp>
        <p:nvSpPr>
          <p:cNvPr id="4" name="Slide Number Placeholder 3"/>
          <p:cNvSpPr>
            <a:spLocks noGrp="1"/>
          </p:cNvSpPr>
          <p:nvPr>
            <p:ph type="sldNum" sz="quarter" idx="10"/>
          </p:nvPr>
        </p:nvSpPr>
        <p:spPr/>
        <p:txBody>
          <a:bodyPr/>
          <a:lstStyle/>
          <a:p>
            <a:fld id="{5537CC24-80E3-455D-BF1F-F298A0375B56}"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ltLang="zh-CN" dirty="0" smtClean="0"/>
              <a:t>Human</a:t>
            </a:r>
            <a:r>
              <a:rPr lang="en-US" altLang="zh-CN" baseline="0" dirty="0" smtClean="0"/>
              <a:t> to machine: a pet locator send the message of location info of the pet to you</a:t>
            </a:r>
            <a:endParaRPr lang="zh-CN" altLang="en-US" dirty="0"/>
          </a:p>
        </p:txBody>
      </p:sp>
      <p:sp>
        <p:nvSpPr>
          <p:cNvPr id="4" name="Slide Number Placeholder 3"/>
          <p:cNvSpPr>
            <a:spLocks noGrp="1"/>
          </p:cNvSpPr>
          <p:nvPr>
            <p:ph type="sldNum" sz="quarter" idx="10"/>
          </p:nvPr>
        </p:nvSpPr>
        <p:spPr/>
        <p:txBody>
          <a:bodyPr/>
          <a:lstStyle/>
          <a:p>
            <a:fld id="{5537CC24-80E3-455D-BF1F-F298A0375B56}"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ltLang="zh-CN" dirty="0" smtClean="0"/>
              <a:t>Bank : credit</a:t>
            </a:r>
            <a:r>
              <a:rPr lang="en-US" altLang="zh-CN" baseline="0" dirty="0" smtClean="0"/>
              <a:t> card </a:t>
            </a:r>
            <a:r>
              <a:rPr lang="en-US" altLang="zh-CN" dirty="0" smtClean="0"/>
              <a:t>billing information retrieval</a:t>
            </a:r>
            <a:endParaRPr lang="zh-CN" altLang="en-US" dirty="0"/>
          </a:p>
        </p:txBody>
      </p:sp>
      <p:sp>
        <p:nvSpPr>
          <p:cNvPr id="4" name="Slide Number Placeholder 3"/>
          <p:cNvSpPr>
            <a:spLocks noGrp="1"/>
          </p:cNvSpPr>
          <p:nvPr>
            <p:ph type="sldNum" sz="quarter" idx="10"/>
          </p:nvPr>
        </p:nvSpPr>
        <p:spPr/>
        <p:txBody>
          <a:bodyPr/>
          <a:lstStyle/>
          <a:p>
            <a:fld id="{5537CC24-80E3-455D-BF1F-F298A0375B56}"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zh-CN" altLang="en-US"/>
          </a:p>
        </p:txBody>
      </p:sp>
      <p:sp>
        <p:nvSpPr>
          <p:cNvPr id="4" name="Slide Number Placeholder 3"/>
          <p:cNvSpPr>
            <a:spLocks noGrp="1"/>
          </p:cNvSpPr>
          <p:nvPr>
            <p:ph type="sldNum" sz="quarter" idx="10"/>
          </p:nvPr>
        </p:nvSpPr>
        <p:spPr/>
        <p:txBody>
          <a:bodyPr/>
          <a:lstStyle/>
          <a:p>
            <a:fld id="{5537CC24-80E3-455D-BF1F-F298A0375B56}"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zh-CN" altLang="en-US"/>
          </a:p>
        </p:txBody>
      </p:sp>
      <p:sp>
        <p:nvSpPr>
          <p:cNvPr id="4" name="Slide Number Placeholder 3"/>
          <p:cNvSpPr>
            <a:spLocks noGrp="1"/>
          </p:cNvSpPr>
          <p:nvPr>
            <p:ph type="sldNum" sz="quarter" idx="10"/>
          </p:nvPr>
        </p:nvSpPr>
        <p:spPr/>
        <p:txBody>
          <a:bodyPr/>
          <a:lstStyle/>
          <a:p>
            <a:fld id="{5537CC24-80E3-455D-BF1F-F298A0375B56}"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lgn="ctr">
              <a:defRPr/>
            </a:lvl1p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GB" noProof="0" dirty="0" smtClean="0"/>
              <a:t>Click to edit Master subtitle style</a:t>
            </a:r>
            <a:endParaRPr lang="en-GB" noProof="0" dirty="0"/>
          </a:p>
        </p:txBody>
      </p:sp>
      <p:sp>
        <p:nvSpPr>
          <p:cNvPr id="5" name="Slide Number Placeholder 4"/>
          <p:cNvSpPr>
            <a:spLocks noGrp="1"/>
          </p:cNvSpPr>
          <p:nvPr>
            <p:ph type="sldNum" sz="quarter" idx="11"/>
          </p:nvPr>
        </p:nvSpPr>
        <p:spPr/>
        <p:txBody>
          <a:bodyPr/>
          <a:lstStyle>
            <a:lvl1pPr>
              <a:defRPr sz="1600" smtClean="0">
                <a:latin typeface="Arial" charset="0"/>
              </a:defRPr>
            </a:lvl1pPr>
          </a:lstStyle>
          <a:p>
            <a:pPr>
              <a:defRPr/>
            </a:pPr>
            <a:fld id="{90EAA2A2-D7B6-4AD3-A23E-CF57BD437A1D}" type="slidenum">
              <a:rPr lang="en-GB"/>
              <a:pPr>
                <a:defRPr/>
              </a:pPr>
              <a:t>‹#›</a:t>
            </a:fld>
            <a:endParaRPr lang="en-GB"/>
          </a:p>
        </p:txBody>
      </p:sp>
    </p:spTree>
    <p:extLst>
      <p:ext uri="{BB962C8B-B14F-4D97-AF65-F5344CB8AC3E}">
        <p14:creationId xmlns:p14="http://schemas.microsoft.com/office/powerpoint/2010/main" xmlns="" val="104924971"/>
      </p:ext>
    </p:extLst>
  </p:cSld>
  <p:clrMapOvr>
    <a:masterClrMapping/>
  </p:clrMapOvr>
  <p:transition spd="slow"/>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ltLang="zh-CN" smtClean="0"/>
              <a:t>Click to edit Master title style</a:t>
            </a:r>
            <a:endParaRPr lang="zh-CN" alt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2D360F93-8CD2-48CC-860E-28D25A37C831}" type="datetimeFigureOut">
              <a:rPr lang="zh-CN" altLang="en-US" smtClean="0"/>
              <a:pPr/>
              <a:t>2014/11/19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90D9FBA-7B79-4ADA-B48F-C11C66CD7C64}"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ltLang="zh-CN" smtClean="0"/>
              <a:t>Click to edit Master title style</a:t>
            </a:r>
            <a:endParaRPr lang="zh-CN" alt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2D360F93-8CD2-48CC-860E-28D25A37C831}" type="datetimeFigureOut">
              <a:rPr lang="zh-CN" altLang="en-US" smtClean="0"/>
              <a:pPr/>
              <a:t>2014/11/19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90D9FBA-7B79-4ADA-B48F-C11C66CD7C64}"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Vertical Text Placeholder 2"/>
          <p:cNvSpPr>
            <a:spLocks noGrp="1"/>
          </p:cNvSpPr>
          <p:nvPr>
            <p:ph type="body" orient="vert" idx="1"/>
          </p:nvPr>
        </p:nvSpPr>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Date Placeholder 3"/>
          <p:cNvSpPr>
            <a:spLocks noGrp="1"/>
          </p:cNvSpPr>
          <p:nvPr>
            <p:ph type="dt" sz="half" idx="10"/>
          </p:nvPr>
        </p:nvSpPr>
        <p:spPr/>
        <p:txBody>
          <a:bodyPr/>
          <a:lstStyle/>
          <a:p>
            <a:fld id="{2D360F93-8CD2-48CC-860E-28D25A37C831}" type="datetimeFigureOut">
              <a:rPr lang="zh-CN" altLang="en-US" smtClean="0"/>
              <a:pPr/>
              <a:t>2014/11/19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90D9FBA-7B79-4ADA-B48F-C11C66CD7C64}"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ltLang="zh-CN" smtClean="0"/>
              <a:t>Click to edit Master title style</a:t>
            </a:r>
            <a:endParaRPr lang="zh-CN" alt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Date Placeholder 3"/>
          <p:cNvSpPr>
            <a:spLocks noGrp="1"/>
          </p:cNvSpPr>
          <p:nvPr>
            <p:ph type="dt" sz="half" idx="10"/>
          </p:nvPr>
        </p:nvSpPr>
        <p:spPr/>
        <p:txBody>
          <a:bodyPr/>
          <a:lstStyle/>
          <a:p>
            <a:fld id="{2D360F93-8CD2-48CC-860E-28D25A37C831}" type="datetimeFigureOut">
              <a:rPr lang="zh-CN" altLang="en-US" smtClean="0"/>
              <a:pPr/>
              <a:t>2014/11/19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90D9FBA-7B79-4ADA-B48F-C11C66CD7C64}"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pic>
        <p:nvPicPr>
          <p:cNvPr id="2" name="图片 6" descr="ppt模板-02.jpg"/>
          <p:cNvPicPr>
            <a:picLocks noChangeAspect="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 name="TextBox 7"/>
          <p:cNvSpPr txBox="1"/>
          <p:nvPr userDrawn="1"/>
        </p:nvSpPr>
        <p:spPr>
          <a:xfrm>
            <a:off x="8748713" y="6608763"/>
            <a:ext cx="395287" cy="457200"/>
          </a:xfrm>
          <a:prstGeom prst="rect">
            <a:avLst/>
          </a:prstGeom>
          <a:noFill/>
        </p:spPr>
        <p:txBody>
          <a:bodyPr>
            <a:spAutoFit/>
          </a:bodyPr>
          <a:lstStyle/>
          <a:p>
            <a:pPr algn="r" fontAlgn="auto">
              <a:spcBef>
                <a:spcPts val="0"/>
              </a:spcBef>
              <a:spcAft>
                <a:spcPts val="0"/>
              </a:spcAft>
              <a:defRPr/>
            </a:pPr>
            <a:fld id="{4543B7AD-D17D-432E-8B1E-458E08669D15}" type="slidenum">
              <a:rPr lang="zh-CN" altLang="en-US" sz="1200" b="1">
                <a:solidFill>
                  <a:schemeClr val="accent3"/>
                </a:solidFill>
                <a:latin typeface="微软雅黑" pitchFamily="34" charset="-122"/>
                <a:ea typeface="微软雅黑" pitchFamily="34" charset="-122"/>
              </a:rPr>
              <a:pPr algn="r" fontAlgn="auto">
                <a:spcBef>
                  <a:spcPts val="0"/>
                </a:spcBef>
                <a:spcAft>
                  <a:spcPts val="0"/>
                </a:spcAft>
                <a:defRPr/>
              </a:pPr>
              <a:t>‹#›</a:t>
            </a:fld>
            <a:endParaRPr lang="zh-CN" altLang="en-US" sz="1200" b="1" dirty="0">
              <a:solidFill>
                <a:schemeClr val="accent3"/>
              </a:solidFill>
              <a:latin typeface="微软雅黑" pitchFamily="34" charset="-122"/>
              <a:ea typeface="微软雅黑" pitchFamily="3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99256" y="413792"/>
            <a:ext cx="6909048" cy="782960"/>
          </a:xfrm>
        </p:spPr>
        <p:txBody>
          <a:bodyPr/>
          <a:lstStyle>
            <a:lvl1pPr>
              <a:defRPr sz="3600"/>
            </a:lvl1pPr>
          </a:lstStyle>
          <a:p>
            <a:r>
              <a:rPr lang="en-GB" noProof="0" dirty="0" smtClean="0"/>
              <a:t>Click to edit Master title style</a:t>
            </a:r>
            <a:endParaRPr lang="en-GB" noProof="0" dirty="0"/>
          </a:p>
        </p:txBody>
      </p:sp>
      <p:sp>
        <p:nvSpPr>
          <p:cNvPr id="3" name="Content Placeholder 2"/>
          <p:cNvSpPr>
            <a:spLocks noGrp="1"/>
          </p:cNvSpPr>
          <p:nvPr>
            <p:ph idx="1"/>
          </p:nvPr>
        </p:nvSpPr>
        <p:spPr>
          <a:xfrm>
            <a:off x="395536" y="1440632"/>
            <a:ext cx="8352928" cy="5112568"/>
          </a:xfrm>
        </p:spPr>
        <p:txBody>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
        <p:nvSpPr>
          <p:cNvPr id="5" name="Slide Number Placeholder 4"/>
          <p:cNvSpPr>
            <a:spLocks noGrp="1"/>
          </p:cNvSpPr>
          <p:nvPr>
            <p:ph type="sldNum" sz="quarter" idx="11"/>
          </p:nvPr>
        </p:nvSpPr>
        <p:spPr/>
        <p:txBody>
          <a:bodyPr/>
          <a:lstStyle>
            <a:lvl1pPr>
              <a:defRPr sz="1600" smtClean="0">
                <a:latin typeface="Arial" charset="0"/>
              </a:defRPr>
            </a:lvl1pPr>
          </a:lstStyle>
          <a:p>
            <a:pPr>
              <a:defRPr/>
            </a:pPr>
            <a:fld id="{38511184-F15A-4058-9126-49BCD423C07A}" type="slidenum">
              <a:rPr lang="en-GB"/>
              <a:pPr>
                <a:defRPr/>
              </a:pPr>
              <a:t>‹#›</a:t>
            </a:fld>
            <a:endParaRPr lang="en-GB"/>
          </a:p>
        </p:txBody>
      </p:sp>
    </p:spTree>
    <p:extLst>
      <p:ext uri="{BB962C8B-B14F-4D97-AF65-F5344CB8AC3E}">
        <p14:creationId xmlns:p14="http://schemas.microsoft.com/office/powerpoint/2010/main" xmlns="" val="3003620717"/>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ltLang="zh-CN" smtClean="0"/>
              <a:t>Click to edit Master title style</a:t>
            </a:r>
            <a:endParaRPr lang="zh-CN" alt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ltLang="zh-CN" smtClean="0"/>
              <a:t>Click to edit Master subtitle style</a:t>
            </a:r>
            <a:endParaRPr lang="zh-CN" altLang="en-US"/>
          </a:p>
        </p:txBody>
      </p:sp>
      <p:sp>
        <p:nvSpPr>
          <p:cNvPr id="4" name="Date Placeholder 3"/>
          <p:cNvSpPr>
            <a:spLocks noGrp="1"/>
          </p:cNvSpPr>
          <p:nvPr>
            <p:ph type="dt" sz="half" idx="10"/>
          </p:nvPr>
        </p:nvSpPr>
        <p:spPr/>
        <p:txBody>
          <a:bodyPr/>
          <a:lstStyle/>
          <a:p>
            <a:fld id="{2D360F93-8CD2-48CC-860E-28D25A37C831}" type="datetimeFigureOut">
              <a:rPr lang="zh-CN" altLang="en-US" smtClean="0"/>
              <a:pPr/>
              <a:t>2014/11/19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90D9FBA-7B79-4ADA-B48F-C11C66CD7C64}"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idx="1"/>
          </p:nvPr>
        </p:nvSpPr>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Date Placeholder 3"/>
          <p:cNvSpPr>
            <a:spLocks noGrp="1"/>
          </p:cNvSpPr>
          <p:nvPr>
            <p:ph type="dt" sz="half" idx="10"/>
          </p:nvPr>
        </p:nvSpPr>
        <p:spPr/>
        <p:txBody>
          <a:bodyPr/>
          <a:lstStyle/>
          <a:p>
            <a:fld id="{2D360F93-8CD2-48CC-860E-28D25A37C831}" type="datetimeFigureOut">
              <a:rPr lang="zh-CN" altLang="en-US" smtClean="0"/>
              <a:pPr/>
              <a:t>2014/11/19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90D9FBA-7B79-4ADA-B48F-C11C66CD7C64}"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ltLang="zh-CN" smtClean="0"/>
              <a:t>Click to edit Master title style</a:t>
            </a:r>
            <a:endParaRPr lang="zh-CN" alt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ltLang="zh-CN" smtClean="0"/>
              <a:t>Click to edit Master text styles</a:t>
            </a:r>
          </a:p>
        </p:txBody>
      </p:sp>
      <p:sp>
        <p:nvSpPr>
          <p:cNvPr id="4" name="Date Placeholder 3"/>
          <p:cNvSpPr>
            <a:spLocks noGrp="1"/>
          </p:cNvSpPr>
          <p:nvPr>
            <p:ph type="dt" sz="half" idx="10"/>
          </p:nvPr>
        </p:nvSpPr>
        <p:spPr/>
        <p:txBody>
          <a:bodyPr/>
          <a:lstStyle/>
          <a:p>
            <a:fld id="{2D360F93-8CD2-48CC-860E-28D25A37C831}" type="datetimeFigureOut">
              <a:rPr lang="zh-CN" altLang="en-US" smtClean="0"/>
              <a:pPr/>
              <a:t>2014/11/19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90D9FBA-7B79-4ADA-B48F-C11C66CD7C64}"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Date Placeholder 4"/>
          <p:cNvSpPr>
            <a:spLocks noGrp="1"/>
          </p:cNvSpPr>
          <p:nvPr>
            <p:ph type="dt" sz="half" idx="10"/>
          </p:nvPr>
        </p:nvSpPr>
        <p:spPr/>
        <p:txBody>
          <a:bodyPr/>
          <a:lstStyle/>
          <a:p>
            <a:fld id="{2D360F93-8CD2-48CC-860E-28D25A37C831}" type="datetimeFigureOut">
              <a:rPr lang="zh-CN" altLang="en-US" smtClean="0"/>
              <a:pPr/>
              <a:t>2014/11/19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90D9FBA-7B79-4ADA-B48F-C11C66CD7C64}"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ltLang="zh-CN" smtClean="0"/>
              <a:t>Click to edit Master title style</a:t>
            </a:r>
            <a:endParaRPr lang="zh-CN" alt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7" name="Date Placeholder 6"/>
          <p:cNvSpPr>
            <a:spLocks noGrp="1"/>
          </p:cNvSpPr>
          <p:nvPr>
            <p:ph type="dt" sz="half" idx="10"/>
          </p:nvPr>
        </p:nvSpPr>
        <p:spPr/>
        <p:txBody>
          <a:bodyPr/>
          <a:lstStyle/>
          <a:p>
            <a:fld id="{2D360F93-8CD2-48CC-860E-28D25A37C831}" type="datetimeFigureOut">
              <a:rPr lang="zh-CN" altLang="en-US" smtClean="0"/>
              <a:pPr/>
              <a:t>2014/11/19</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F90D9FBA-7B79-4ADA-B48F-C11C66CD7C64}"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Date Placeholder 2"/>
          <p:cNvSpPr>
            <a:spLocks noGrp="1"/>
          </p:cNvSpPr>
          <p:nvPr>
            <p:ph type="dt" sz="half" idx="10"/>
          </p:nvPr>
        </p:nvSpPr>
        <p:spPr/>
        <p:txBody>
          <a:bodyPr/>
          <a:lstStyle/>
          <a:p>
            <a:fld id="{2D360F93-8CD2-48CC-860E-28D25A37C831}" type="datetimeFigureOut">
              <a:rPr lang="zh-CN" altLang="en-US" smtClean="0"/>
              <a:pPr/>
              <a:t>2014/11/19</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F90D9FBA-7B79-4ADA-B48F-C11C66CD7C64}"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D360F93-8CD2-48CC-860E-28D25A37C831}" type="datetimeFigureOut">
              <a:rPr lang="zh-CN" altLang="en-US" smtClean="0"/>
              <a:pPr/>
              <a:t>2014/11/19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F90D9FBA-7B79-4ADA-B48F-C11C66CD7C64}"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theme" Target="../theme/theme2.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027" name="Rectangle 2"/>
          <p:cNvSpPr>
            <a:spLocks noGrp="1" noChangeArrowheads="1"/>
          </p:cNvSpPr>
          <p:nvPr>
            <p:ph type="title"/>
          </p:nvPr>
        </p:nvSpPr>
        <p:spPr bwMode="auto">
          <a:xfrm>
            <a:off x="685800" y="609600"/>
            <a:ext cx="64770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0488" tIns="44450" rIns="90488" bIns="44450" numCol="1" anchor="ctr" anchorCtr="0" compatLnSpc="1">
            <a:prstTxWarp prst="textNoShape">
              <a:avLst/>
            </a:prstTxWarp>
          </a:bodyPr>
          <a:lstStyle/>
          <a:p>
            <a:pPr lvl="0"/>
            <a:r>
              <a:rPr lang="en-GB" smtClean="0"/>
              <a:t>Click to edit Master title style</a:t>
            </a:r>
          </a:p>
        </p:txBody>
      </p:sp>
      <p:pic>
        <p:nvPicPr>
          <p:cNvPr id="1028" name="Picture 9" descr="3GPP_TM"/>
          <p:cNvPicPr>
            <a:picLocks noChangeAspect="1" noChangeArrowheads="1"/>
          </p:cNvPicPr>
          <p:nvPr userDrawn="1"/>
        </p:nvPicPr>
        <p:blipFill>
          <a:blip r:embed="rId4">
            <a:extLst>
              <a:ext uri="{28A0092B-C50C-407E-A947-70E740481C1C}">
                <a14:useLocalDpi xmlns:a14="http://schemas.microsoft.com/office/drawing/2010/main" xmlns="" val="0"/>
              </a:ext>
            </a:extLst>
          </a:blip>
          <a:srcRect/>
          <a:stretch>
            <a:fillRect/>
          </a:stretch>
        </p:blipFill>
        <p:spPr bwMode="auto">
          <a:xfrm>
            <a:off x="7391400" y="123825"/>
            <a:ext cx="1485900" cy="866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9" name="Picture 10" descr="3GPP_backgrd2"/>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685800" y="1884363"/>
            <a:ext cx="7924800" cy="46148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37" name="Rectangle 13"/>
          <p:cNvSpPr>
            <a:spLocks noGrp="1" noChangeArrowheads="1"/>
          </p:cNvSpPr>
          <p:nvPr>
            <p:ph type="sldNum" sz="quarter" idx="4"/>
          </p:nvPr>
        </p:nvSpPr>
        <p:spPr bwMode="auto">
          <a:xfrm>
            <a:off x="7010400" y="6381750"/>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atin typeface="Times New Roman" pitchFamily="18" charset="0"/>
              </a:defRPr>
            </a:lvl1pPr>
          </a:lstStyle>
          <a:p>
            <a:pPr>
              <a:defRPr/>
            </a:pPr>
            <a:fld id="{F596F7A4-FA51-44BF-8319-AAA0F40B49C0}" type="slidenum">
              <a:rPr lang="en-GB"/>
              <a:pPr>
                <a:defRPr/>
              </a:pPr>
              <a:t>‹#›</a:t>
            </a:fld>
            <a:endParaRPr lang="en-GB"/>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Lst>
  <p:transition spd="slow"/>
  <p:timing>
    <p:tnLst>
      <p:par>
        <p:cTn id="1" dur="indefinite" restart="never" nodeType="tmRoot"/>
      </p:par>
    </p:tnLst>
  </p:timing>
  <p:hf hdr="0" dt="0"/>
  <p:txStyles>
    <p:titleStyle>
      <a:lvl1pPr algn="l" rtl="0" eaLnBrk="0" fontAlgn="base" hangingPunct="0">
        <a:spcBef>
          <a:spcPct val="0"/>
        </a:spcBef>
        <a:spcAft>
          <a:spcPct val="0"/>
        </a:spcAft>
        <a:defRPr sz="4000" b="1" i="1">
          <a:solidFill>
            <a:schemeClr val="tx1"/>
          </a:solidFill>
          <a:latin typeface="+mj-lt"/>
          <a:ea typeface="+mj-ea"/>
          <a:cs typeface="+mj-cs"/>
        </a:defRPr>
      </a:lvl1pPr>
      <a:lvl2pPr algn="l" rtl="0" eaLnBrk="0" fontAlgn="base" hangingPunct="0">
        <a:spcBef>
          <a:spcPct val="0"/>
        </a:spcBef>
        <a:spcAft>
          <a:spcPct val="0"/>
        </a:spcAft>
        <a:defRPr sz="4000" b="1" i="1">
          <a:solidFill>
            <a:schemeClr val="tx1"/>
          </a:solidFill>
          <a:latin typeface="Arial" charset="0"/>
        </a:defRPr>
      </a:lvl2pPr>
      <a:lvl3pPr algn="l" rtl="0" eaLnBrk="0" fontAlgn="base" hangingPunct="0">
        <a:spcBef>
          <a:spcPct val="0"/>
        </a:spcBef>
        <a:spcAft>
          <a:spcPct val="0"/>
        </a:spcAft>
        <a:defRPr sz="4000" b="1" i="1">
          <a:solidFill>
            <a:schemeClr val="tx1"/>
          </a:solidFill>
          <a:latin typeface="Arial" charset="0"/>
        </a:defRPr>
      </a:lvl3pPr>
      <a:lvl4pPr algn="l" rtl="0" eaLnBrk="0" fontAlgn="base" hangingPunct="0">
        <a:spcBef>
          <a:spcPct val="0"/>
        </a:spcBef>
        <a:spcAft>
          <a:spcPct val="0"/>
        </a:spcAft>
        <a:defRPr sz="4000" b="1" i="1">
          <a:solidFill>
            <a:schemeClr val="tx1"/>
          </a:solidFill>
          <a:latin typeface="Arial" charset="0"/>
        </a:defRPr>
      </a:lvl4pPr>
      <a:lvl5pPr algn="l" rtl="0" eaLnBrk="0" fontAlgn="base" hangingPunct="0">
        <a:spcBef>
          <a:spcPct val="0"/>
        </a:spcBef>
        <a:spcAft>
          <a:spcPct val="0"/>
        </a:spcAft>
        <a:defRPr sz="4000" b="1" i="1">
          <a:solidFill>
            <a:schemeClr val="tx1"/>
          </a:solidFill>
          <a:latin typeface="Arial" charset="0"/>
        </a:defRPr>
      </a:lvl5pPr>
      <a:lvl6pPr marL="457200" algn="l" rtl="0" eaLnBrk="0" fontAlgn="base" hangingPunct="0">
        <a:spcBef>
          <a:spcPct val="0"/>
        </a:spcBef>
        <a:spcAft>
          <a:spcPct val="0"/>
        </a:spcAft>
        <a:defRPr sz="4000" b="1" i="1">
          <a:solidFill>
            <a:schemeClr val="tx1"/>
          </a:solidFill>
          <a:latin typeface="Arial" charset="0"/>
        </a:defRPr>
      </a:lvl6pPr>
      <a:lvl7pPr marL="914400" algn="l" rtl="0" eaLnBrk="0" fontAlgn="base" hangingPunct="0">
        <a:spcBef>
          <a:spcPct val="0"/>
        </a:spcBef>
        <a:spcAft>
          <a:spcPct val="0"/>
        </a:spcAft>
        <a:defRPr sz="4000" b="1" i="1">
          <a:solidFill>
            <a:schemeClr val="tx1"/>
          </a:solidFill>
          <a:latin typeface="Arial" charset="0"/>
        </a:defRPr>
      </a:lvl7pPr>
      <a:lvl8pPr marL="1371600" algn="l" rtl="0" eaLnBrk="0" fontAlgn="base" hangingPunct="0">
        <a:spcBef>
          <a:spcPct val="0"/>
        </a:spcBef>
        <a:spcAft>
          <a:spcPct val="0"/>
        </a:spcAft>
        <a:defRPr sz="4000" b="1" i="1">
          <a:solidFill>
            <a:schemeClr val="tx1"/>
          </a:solidFill>
          <a:latin typeface="Arial" charset="0"/>
        </a:defRPr>
      </a:lvl8pPr>
      <a:lvl9pPr marL="1828800" algn="l" rtl="0" eaLnBrk="0" fontAlgn="base" hangingPunct="0">
        <a:spcBef>
          <a:spcPct val="0"/>
        </a:spcBef>
        <a:spcAft>
          <a:spcPct val="0"/>
        </a:spcAft>
        <a:defRPr sz="4000" b="1" i="1">
          <a:solidFill>
            <a:schemeClr val="tx1"/>
          </a:solidFill>
          <a:latin typeface="Arial" charset="0"/>
        </a:defRPr>
      </a:lvl9pPr>
    </p:titleStyle>
    <p:bodyStyle>
      <a:lvl1pPr marL="342900" indent="-342900" algn="l" rtl="0" eaLnBrk="0" fontAlgn="base" hangingPunct="0">
        <a:spcBef>
          <a:spcPct val="20000"/>
        </a:spcBef>
        <a:spcAft>
          <a:spcPct val="0"/>
        </a:spcAft>
        <a:buSzPct val="100000"/>
        <a:buChar char="•"/>
        <a:defRPr sz="2800" b="1">
          <a:solidFill>
            <a:srgbClr val="003399"/>
          </a:solidFill>
          <a:latin typeface="+mn-lt"/>
          <a:ea typeface="+mn-ea"/>
          <a:cs typeface="+mn-cs"/>
        </a:defRPr>
      </a:lvl1pPr>
      <a:lvl2pPr marL="742950" indent="-285750" algn="l" rtl="0" eaLnBrk="0" fontAlgn="base" hangingPunct="0">
        <a:spcBef>
          <a:spcPct val="20000"/>
        </a:spcBef>
        <a:spcAft>
          <a:spcPct val="0"/>
        </a:spcAft>
        <a:buSzPct val="100000"/>
        <a:buChar char="–"/>
        <a:defRPr sz="2400" b="1">
          <a:solidFill>
            <a:srgbClr val="003399"/>
          </a:solidFill>
          <a:latin typeface="+mn-lt"/>
        </a:defRPr>
      </a:lvl2pPr>
      <a:lvl3pPr marL="1143000" indent="-228600" algn="l" rtl="0" eaLnBrk="0" fontAlgn="base" hangingPunct="0">
        <a:spcBef>
          <a:spcPct val="20000"/>
        </a:spcBef>
        <a:spcAft>
          <a:spcPct val="0"/>
        </a:spcAft>
        <a:buSzPct val="100000"/>
        <a:buChar char="•"/>
        <a:defRPr sz="2000" b="1">
          <a:solidFill>
            <a:srgbClr val="003399"/>
          </a:solidFill>
          <a:latin typeface="+mn-lt"/>
        </a:defRPr>
      </a:lvl3pPr>
      <a:lvl4pPr marL="1600200" indent="-228600" algn="l" rtl="0" eaLnBrk="0" fontAlgn="base" hangingPunct="0">
        <a:spcBef>
          <a:spcPct val="20000"/>
        </a:spcBef>
        <a:spcAft>
          <a:spcPct val="0"/>
        </a:spcAft>
        <a:buSzPct val="100000"/>
        <a:buChar char="–"/>
        <a:defRPr b="1">
          <a:solidFill>
            <a:srgbClr val="003399"/>
          </a:solidFill>
          <a:latin typeface="+mn-lt"/>
        </a:defRPr>
      </a:lvl4pPr>
      <a:lvl5pPr marL="2057400" indent="-228600" algn="l" rtl="0" eaLnBrk="0" fontAlgn="base" hangingPunct="0">
        <a:spcBef>
          <a:spcPct val="20000"/>
        </a:spcBef>
        <a:spcAft>
          <a:spcPct val="0"/>
        </a:spcAft>
        <a:buSzPct val="100000"/>
        <a:buChar char="»"/>
        <a:defRPr sz="1600" b="1">
          <a:solidFill>
            <a:srgbClr val="003399"/>
          </a:solidFill>
          <a:latin typeface="+mn-lt"/>
        </a:defRPr>
      </a:lvl5pPr>
      <a:lvl6pPr marL="2514600" indent="-228600" algn="l" rtl="0" eaLnBrk="0" fontAlgn="base" hangingPunct="0">
        <a:spcBef>
          <a:spcPct val="20000"/>
        </a:spcBef>
        <a:spcAft>
          <a:spcPct val="0"/>
        </a:spcAft>
        <a:buSzPct val="100000"/>
        <a:buChar char="»"/>
        <a:defRPr sz="1600" b="1">
          <a:solidFill>
            <a:srgbClr val="003399"/>
          </a:solidFill>
          <a:latin typeface="+mn-lt"/>
        </a:defRPr>
      </a:lvl6pPr>
      <a:lvl7pPr marL="2971800" indent="-228600" algn="l" rtl="0" eaLnBrk="0" fontAlgn="base" hangingPunct="0">
        <a:spcBef>
          <a:spcPct val="20000"/>
        </a:spcBef>
        <a:spcAft>
          <a:spcPct val="0"/>
        </a:spcAft>
        <a:buSzPct val="100000"/>
        <a:buChar char="»"/>
        <a:defRPr sz="1600" b="1">
          <a:solidFill>
            <a:srgbClr val="003399"/>
          </a:solidFill>
          <a:latin typeface="+mn-lt"/>
        </a:defRPr>
      </a:lvl7pPr>
      <a:lvl8pPr marL="3429000" indent="-228600" algn="l" rtl="0" eaLnBrk="0" fontAlgn="base" hangingPunct="0">
        <a:spcBef>
          <a:spcPct val="20000"/>
        </a:spcBef>
        <a:spcAft>
          <a:spcPct val="0"/>
        </a:spcAft>
        <a:buSzPct val="100000"/>
        <a:buChar char="»"/>
        <a:defRPr sz="1600" b="1">
          <a:solidFill>
            <a:srgbClr val="003399"/>
          </a:solidFill>
          <a:latin typeface="+mn-lt"/>
        </a:defRPr>
      </a:lvl8pPr>
      <a:lvl9pPr marL="3886200" indent="-228600" algn="l" rtl="0" eaLnBrk="0" fontAlgn="base" hangingPunct="0">
        <a:spcBef>
          <a:spcPct val="20000"/>
        </a:spcBef>
        <a:spcAft>
          <a:spcPct val="0"/>
        </a:spcAft>
        <a:buSzPct val="100000"/>
        <a:buChar char="»"/>
        <a:defRPr sz="1600" b="1">
          <a:solidFill>
            <a:srgbClr val="003399"/>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ltLang="zh-CN" smtClean="0"/>
              <a:t>Click to edit Master title style</a:t>
            </a:r>
            <a:endParaRPr lang="zh-CN" alt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D360F93-8CD2-48CC-860E-28D25A37C831}" type="datetimeFigureOut">
              <a:rPr lang="zh-CN" altLang="en-US" smtClean="0"/>
              <a:pPr/>
              <a:t>2014/11/19</a:t>
            </a:fld>
            <a:endParaRPr lang="zh-CN" alt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90D9FBA-7B79-4ADA-B48F-C11C66CD7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11.png"/><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p:txBody>
          <a:bodyPr/>
          <a:lstStyle/>
          <a:p>
            <a:r>
              <a:rPr lang="en-US" dirty="0" smtClean="0"/>
              <a:t>Discussion Paper</a:t>
            </a:r>
            <a:br>
              <a:rPr lang="en-US" dirty="0" smtClean="0"/>
            </a:br>
            <a:r>
              <a:rPr lang="en-US" dirty="0" smtClean="0"/>
              <a:t>Message Service Evolution</a:t>
            </a:r>
            <a:endParaRPr lang="en-US" dirty="0" smtClean="0">
              <a:solidFill>
                <a:srgbClr val="FF0000"/>
              </a:solidFill>
            </a:endParaRPr>
          </a:p>
        </p:txBody>
      </p:sp>
      <p:sp>
        <p:nvSpPr>
          <p:cNvPr id="4099" name="Rectangle 3"/>
          <p:cNvSpPr>
            <a:spLocks noGrp="1" noChangeArrowheads="1"/>
          </p:cNvSpPr>
          <p:nvPr>
            <p:ph type="subTitle" idx="1"/>
          </p:nvPr>
        </p:nvSpPr>
        <p:spPr/>
        <p:txBody>
          <a:bodyPr>
            <a:normAutofit fontScale="92500" lnSpcReduction="10000"/>
          </a:bodyPr>
          <a:lstStyle/>
          <a:p>
            <a:endParaRPr lang="en-US" dirty="0" smtClean="0"/>
          </a:p>
          <a:p>
            <a:r>
              <a:rPr lang="en-US" dirty="0" smtClean="0"/>
              <a:t>Source: China Mobile</a:t>
            </a:r>
          </a:p>
          <a:p>
            <a:r>
              <a:rPr lang="en-US" dirty="0" smtClean="0"/>
              <a:t>Contact: Zheng Jianping (zhengjianping@chinamobile.com)</a:t>
            </a:r>
          </a:p>
        </p:txBody>
      </p:sp>
      <p:sp>
        <p:nvSpPr>
          <p:cNvPr id="4101"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B7A434E9-7D68-4B96-8CAA-B87DD52A2F43}" type="slidenum">
              <a:rPr lang="en-GB" sz="1600"/>
              <a:pPr/>
              <a:t>1</a:t>
            </a:fld>
            <a:endParaRPr lang="en-GB" sz="1600" dirty="0"/>
          </a:p>
        </p:txBody>
      </p:sp>
      <p:sp>
        <p:nvSpPr>
          <p:cNvPr id="4100" name="Footer Placeholder 3"/>
          <p:cNvSpPr>
            <a:spLocks noGrp="1"/>
          </p:cNvSpPr>
          <p:nvPr>
            <p:ph type="ftr" sz="quarter" idx="4294967295"/>
          </p:nvPr>
        </p:nvSpPr>
        <p:spPr>
          <a:xfrm>
            <a:off x="0" y="0"/>
            <a:ext cx="4419600" cy="836613"/>
          </a:xfrm>
          <a:prstGeom prst="rect">
            <a:avLst/>
          </a:prstGeom>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0" hangingPunct="0"/>
            <a:r>
              <a:rPr lang="en-GB" b="1" dirty="0" smtClean="0"/>
              <a:t>S1-144566</a:t>
            </a:r>
            <a:endParaRPr lang="en-GB" b="1" dirty="0" smtClean="0"/>
          </a:p>
          <a:p>
            <a:pPr eaLnBrk="0" hangingPunct="0"/>
            <a:r>
              <a:rPr lang="en-GB" b="1" dirty="0" smtClean="0"/>
              <a:t>Revision of S1-144347</a:t>
            </a:r>
          </a:p>
          <a:p>
            <a:pPr eaLnBrk="0" hangingPunct="0"/>
            <a:endParaRPr lang="en-GB" b="1" dirty="0" smtClean="0"/>
          </a:p>
        </p:txBody>
      </p:sp>
      <p:sp>
        <p:nvSpPr>
          <p:cNvPr id="4102" name="Text Box 5"/>
          <p:cNvSpPr txBox="1">
            <a:spLocks noChangeArrowheads="1"/>
          </p:cNvSpPr>
          <p:nvPr/>
        </p:nvSpPr>
        <p:spPr bwMode="auto">
          <a:xfrm>
            <a:off x="0" y="6291263"/>
            <a:ext cx="3298981" cy="57297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488" tIns="44450" rIns="90488" bIns="44450">
            <a:spAutoFit/>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1" hangingPunct="1">
              <a:spcBef>
                <a:spcPct val="20000"/>
              </a:spcBef>
              <a:spcAft>
                <a:spcPts val="600"/>
              </a:spcAft>
            </a:pPr>
            <a:r>
              <a:rPr lang="en-GB" sz="1200" b="1" dirty="0"/>
              <a:t>3GPP TSG-SA WG1 Meeting #</a:t>
            </a:r>
            <a:r>
              <a:rPr lang="en-GB" sz="1200" b="1" dirty="0" smtClean="0"/>
              <a:t>68</a:t>
            </a:r>
            <a:endParaRPr lang="en-GB" sz="1200" b="1" dirty="0"/>
          </a:p>
          <a:p>
            <a:pPr>
              <a:spcBef>
                <a:spcPct val="20000"/>
              </a:spcBef>
              <a:spcAft>
                <a:spcPts val="600"/>
              </a:spcAft>
            </a:pPr>
            <a:r>
              <a:rPr lang="en-GB" sz="1200" b="1" dirty="0" smtClean="0"/>
              <a:t>San Francisco, USA, 17-21 November 2014</a:t>
            </a:r>
            <a:endParaRPr lang="en-GB" sz="1200" dirty="0"/>
          </a:p>
        </p:txBody>
      </p:sp>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Relationship with GSMA RCS(1/2)</a:t>
            </a:r>
            <a:endParaRPr lang="zh-CN" altLang="en-US" dirty="0"/>
          </a:p>
        </p:txBody>
      </p:sp>
      <p:sp>
        <p:nvSpPr>
          <p:cNvPr id="3" name="Content Placeholder 2"/>
          <p:cNvSpPr>
            <a:spLocks noGrp="1"/>
          </p:cNvSpPr>
          <p:nvPr>
            <p:ph idx="1"/>
          </p:nvPr>
        </p:nvSpPr>
        <p:spPr/>
        <p:txBody>
          <a:bodyPr>
            <a:normAutofit fontScale="92500"/>
          </a:bodyPr>
          <a:lstStyle/>
          <a:p>
            <a:r>
              <a:rPr lang="en-US" altLang="zh-CN" dirty="0" smtClean="0"/>
              <a:t>RCS (Rich Communication Services) is a project under </a:t>
            </a:r>
            <a:r>
              <a:rPr lang="en-US" dirty="0" smtClean="0"/>
              <a:t>GSMA  Network2020  IP Communication</a:t>
            </a:r>
            <a:endParaRPr lang="en-US" altLang="zh-CN" dirty="0" smtClean="0"/>
          </a:p>
          <a:p>
            <a:r>
              <a:rPr lang="en-US" altLang="zh-CN" dirty="0" smtClean="0"/>
              <a:t>Messaging is one of the key elements in RCS,  and it mainly endorses  existing 3GPP and OMA specifications </a:t>
            </a:r>
          </a:p>
          <a:p>
            <a:r>
              <a:rPr lang="en-US" altLang="zh-CN" dirty="0" smtClean="0"/>
              <a:t>Native support by terminals, i</a:t>
            </a:r>
            <a:r>
              <a:rPr lang="en-US" dirty="0" smtClean="0"/>
              <a:t>nteroperability, global </a:t>
            </a:r>
            <a:r>
              <a:rPr lang="en-US" altLang="zh-CN" dirty="0" smtClean="0"/>
              <a:t>interconnection, and telecom service quality  are  keys for RCS to be a common and fundamental  telecom service.</a:t>
            </a:r>
          </a:p>
          <a:p>
            <a:pPr lvl="1">
              <a:buNone/>
            </a:pPr>
            <a:endParaRPr lang="en-US" altLang="zh-CN" dirty="0" smtClean="0"/>
          </a:p>
          <a:p>
            <a:pPr lvl="1"/>
            <a:endParaRPr lang="en-US" altLang="zh-CN" dirty="0" smtClean="0"/>
          </a:p>
        </p:txBody>
      </p:sp>
      <p:sp>
        <p:nvSpPr>
          <p:cNvPr id="4" name="Slide Number Placeholder 4"/>
          <p:cNvSpPr>
            <a:spLocks noGrp="1"/>
          </p:cNvSpPr>
          <p:nvPr>
            <p:ph type="sldNum" sz="quarter" idx="12"/>
          </p:nvPr>
        </p:nvSpPr>
        <p:spPr>
          <a:xfrm>
            <a:off x="6553200" y="6356350"/>
            <a:ext cx="2133600" cy="365125"/>
          </a:xfrm>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92070167-8E31-47AD-9E1B-DF36A84C151B}" type="slidenum">
              <a:rPr lang="en-GB" sz="1600"/>
              <a:pPr/>
              <a:t>10</a:t>
            </a:fld>
            <a:endParaRPr lang="en-GB" sz="16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Relationship with GSMA RCS(2/2)</a:t>
            </a:r>
            <a:endParaRPr lang="zh-CN" altLang="en-US" dirty="0"/>
          </a:p>
        </p:txBody>
      </p:sp>
      <p:sp>
        <p:nvSpPr>
          <p:cNvPr id="3" name="Content Placeholder 2"/>
          <p:cNvSpPr>
            <a:spLocks noGrp="1"/>
          </p:cNvSpPr>
          <p:nvPr>
            <p:ph idx="1"/>
          </p:nvPr>
        </p:nvSpPr>
        <p:spPr/>
        <p:txBody>
          <a:bodyPr>
            <a:normAutofit fontScale="85000" lnSpcReduction="20000"/>
          </a:bodyPr>
          <a:lstStyle/>
          <a:p>
            <a:r>
              <a:rPr lang="en-US" altLang="zh-CN" dirty="0" smtClean="0"/>
              <a:t>3GPP  should address the standardization of service and technical requirements that  ensure RCS being a common and fundamental  telecom service, including:</a:t>
            </a:r>
          </a:p>
          <a:p>
            <a:pPr lvl="1"/>
            <a:r>
              <a:rPr lang="en-US" altLang="zh-CN" dirty="0" smtClean="0"/>
              <a:t>natively supported by terminals</a:t>
            </a:r>
          </a:p>
          <a:p>
            <a:pPr lvl="1"/>
            <a:r>
              <a:rPr lang="en-US" dirty="0" smtClean="0"/>
              <a:t>(U)SIM authentication ( IMS AKA, GBA)</a:t>
            </a:r>
          </a:p>
          <a:p>
            <a:pPr lvl="1"/>
            <a:r>
              <a:rPr lang="en-US" dirty="0" smtClean="0"/>
              <a:t>network access(APN setting , handover between cell and Wi-Fi)</a:t>
            </a:r>
          </a:p>
          <a:p>
            <a:pPr lvl="1"/>
            <a:r>
              <a:rPr lang="en-US" altLang="zh-CN" dirty="0" err="1" smtClean="0"/>
              <a:t>QoS</a:t>
            </a:r>
            <a:r>
              <a:rPr lang="en-US" altLang="zh-CN" dirty="0" smtClean="0"/>
              <a:t>  under PCC architecture </a:t>
            </a:r>
          </a:p>
          <a:p>
            <a:pPr lvl="1"/>
            <a:r>
              <a:rPr lang="en-US" altLang="zh-CN" dirty="0" smtClean="0"/>
              <a:t>global roaming and interconnection</a:t>
            </a:r>
          </a:p>
          <a:p>
            <a:pPr lvl="1"/>
            <a:r>
              <a:rPr lang="en-US" altLang="zh-CN" dirty="0" smtClean="0"/>
              <a:t>Convergence and interworking with SMS/MMS</a:t>
            </a:r>
          </a:p>
          <a:p>
            <a:pPr lvl="1"/>
            <a:r>
              <a:rPr lang="en-US" altLang="zh-CN" dirty="0" smtClean="0"/>
              <a:t>coexist with </a:t>
            </a:r>
            <a:r>
              <a:rPr lang="en-US" altLang="zh-CN" dirty="0" err="1" smtClean="0"/>
              <a:t>VoLTE</a:t>
            </a:r>
            <a:endParaRPr lang="en-US" altLang="zh-CN" dirty="0" smtClean="0"/>
          </a:p>
          <a:p>
            <a:pPr lvl="1"/>
            <a:r>
              <a:rPr lang="en-US" altLang="zh-CN" dirty="0" smtClean="0"/>
              <a:t>charging</a:t>
            </a:r>
          </a:p>
          <a:p>
            <a:endParaRPr lang="zh-CN" altLang="en-US" dirty="0"/>
          </a:p>
        </p:txBody>
      </p:sp>
      <p:sp>
        <p:nvSpPr>
          <p:cNvPr id="4" name="Slide Number Placeholder 4"/>
          <p:cNvSpPr>
            <a:spLocks noGrp="1"/>
          </p:cNvSpPr>
          <p:nvPr>
            <p:ph type="sldNum" sz="quarter" idx="12"/>
          </p:nvPr>
        </p:nvSpPr>
        <p:spPr>
          <a:xfrm>
            <a:off x="6553200" y="6356350"/>
            <a:ext cx="2133600" cy="365125"/>
          </a:xfrm>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92070167-8E31-47AD-9E1B-DF36A84C151B}" type="slidenum">
              <a:rPr lang="en-GB" sz="1600"/>
              <a:pPr/>
              <a:t>11</a:t>
            </a:fld>
            <a:endParaRPr lang="en-GB" sz="16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Proposals(1/2)</a:t>
            </a:r>
            <a:endParaRPr lang="zh-CN" altLang="en-US" dirty="0"/>
          </a:p>
        </p:txBody>
      </p:sp>
      <p:sp>
        <p:nvSpPr>
          <p:cNvPr id="3" name="Content Placeholder 2"/>
          <p:cNvSpPr>
            <a:spLocks noGrp="1"/>
          </p:cNvSpPr>
          <p:nvPr>
            <p:ph idx="1"/>
          </p:nvPr>
        </p:nvSpPr>
        <p:spPr/>
        <p:txBody>
          <a:bodyPr>
            <a:normAutofit lnSpcReduction="10000"/>
          </a:bodyPr>
          <a:lstStyle/>
          <a:p>
            <a:r>
              <a:rPr lang="en-US" altLang="zh-CN" dirty="0" smtClean="0"/>
              <a:t>Setup a study item in R14 to study the message service evolution</a:t>
            </a:r>
          </a:p>
          <a:p>
            <a:pPr lvl="1"/>
            <a:r>
              <a:rPr lang="en-US" altLang="zh-CN" dirty="0" smtClean="0"/>
              <a:t>enhanced service requirements of  IMS instant messaging service</a:t>
            </a:r>
          </a:p>
          <a:p>
            <a:pPr lvl="1"/>
            <a:r>
              <a:rPr lang="en-US" altLang="zh-CN" dirty="0" smtClean="0"/>
              <a:t>global interconnection of  IMS instant messaging service</a:t>
            </a:r>
          </a:p>
          <a:p>
            <a:pPr lvl="1"/>
            <a:r>
              <a:rPr lang="en-US" altLang="zh-CN" dirty="0" smtClean="0"/>
              <a:t>convergence of SMS/MMS and instant messaging service</a:t>
            </a:r>
          </a:p>
          <a:p>
            <a:pPr lvl="1"/>
            <a:r>
              <a:rPr lang="en-US" altLang="zh-CN" dirty="0" smtClean="0"/>
              <a:t>smooth migration from SMS/MMS to IMS instant message service</a:t>
            </a:r>
            <a:endParaRPr lang="nl-NL" dirty="0" smtClean="0"/>
          </a:p>
          <a:p>
            <a:endParaRPr lang="zh-CN" altLang="en-US" dirty="0"/>
          </a:p>
        </p:txBody>
      </p:sp>
      <p:sp>
        <p:nvSpPr>
          <p:cNvPr id="4" name="Slide Number Placeholder 4"/>
          <p:cNvSpPr>
            <a:spLocks noGrp="1"/>
          </p:cNvSpPr>
          <p:nvPr>
            <p:ph type="sldNum" sz="quarter" idx="12"/>
          </p:nvPr>
        </p:nvSpPr>
        <p:spPr>
          <a:xfrm>
            <a:off x="6553200" y="6356350"/>
            <a:ext cx="2133600" cy="365125"/>
          </a:xfrm>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92070167-8E31-47AD-9E1B-DF36A84C151B}" type="slidenum">
              <a:rPr lang="en-GB" sz="1600"/>
              <a:pPr/>
              <a:t>12</a:t>
            </a:fld>
            <a:endParaRPr lang="en-GB" sz="16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Proposals(2/2)</a:t>
            </a:r>
            <a:endParaRPr lang="zh-CN" altLang="en-US" dirty="0"/>
          </a:p>
        </p:txBody>
      </p:sp>
      <p:sp>
        <p:nvSpPr>
          <p:cNvPr id="3" name="Content Placeholder 2"/>
          <p:cNvSpPr>
            <a:spLocks noGrp="1"/>
          </p:cNvSpPr>
          <p:nvPr>
            <p:ph idx="1"/>
          </p:nvPr>
        </p:nvSpPr>
        <p:spPr/>
        <p:txBody>
          <a:bodyPr>
            <a:normAutofit/>
          </a:bodyPr>
          <a:lstStyle/>
          <a:p>
            <a:r>
              <a:rPr lang="nl-NL" dirty="0" smtClean="0"/>
              <a:t>Cooperation </a:t>
            </a:r>
            <a:r>
              <a:rPr lang="nl-NL" dirty="0"/>
              <a:t>with GSMA on RCS </a:t>
            </a:r>
            <a:r>
              <a:rPr lang="nl-NL" dirty="0" smtClean="0"/>
              <a:t>messaging standards</a:t>
            </a:r>
          </a:p>
          <a:p>
            <a:pPr lvl="1"/>
            <a:r>
              <a:rPr lang="nl-NL" altLang="zh-CN" dirty="0" smtClean="0"/>
              <a:t>3GPP develope specifications that meet GSMA RCS messaging requirements of those close related to 3GPP system (network and terminal) and services</a:t>
            </a:r>
            <a:endParaRPr lang="en-US" altLang="zh-CN" dirty="0" smtClean="0"/>
          </a:p>
          <a:p>
            <a:endParaRPr lang="zh-CN" altLang="en-US" dirty="0"/>
          </a:p>
        </p:txBody>
      </p:sp>
      <p:sp>
        <p:nvSpPr>
          <p:cNvPr id="4" name="Slide Number Placeholder 4"/>
          <p:cNvSpPr>
            <a:spLocks noGrp="1"/>
          </p:cNvSpPr>
          <p:nvPr>
            <p:ph type="sldNum" sz="quarter" idx="12"/>
          </p:nvPr>
        </p:nvSpPr>
        <p:spPr>
          <a:xfrm>
            <a:off x="6553200" y="6356350"/>
            <a:ext cx="2133600" cy="365125"/>
          </a:xfrm>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92070167-8E31-47AD-9E1B-DF36A84C151B}" type="slidenum">
              <a:rPr lang="en-GB" sz="1600"/>
              <a:pPr/>
              <a:t>13</a:t>
            </a:fld>
            <a:endParaRPr lang="en-GB" sz="16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altLang="zh-CN" i="1" dirty="0" smtClean="0"/>
              <a:t>Thank you !</a:t>
            </a:r>
            <a:endParaRPr lang="zh-CN" altLang="en-US" i="1" dirty="0"/>
          </a:p>
        </p:txBody>
      </p:sp>
      <p:sp>
        <p:nvSpPr>
          <p:cNvPr id="5" name="Subtitle 4"/>
          <p:cNvSpPr>
            <a:spLocks noGrp="1"/>
          </p:cNvSpPr>
          <p:nvPr>
            <p:ph type="subTitle" idx="1"/>
          </p:nvPr>
        </p:nvSpPr>
        <p:spPr/>
        <p:txBody>
          <a:bodyPr/>
          <a:lstStyle/>
          <a:p>
            <a:endParaRPr lang="zh-CN" altLang="en-US"/>
          </a:p>
        </p:txBody>
      </p:sp>
      <p:sp>
        <p:nvSpPr>
          <p:cNvPr id="6" name="Slide Number Placeholder 4"/>
          <p:cNvSpPr>
            <a:spLocks noGrp="1"/>
          </p:cNvSpPr>
          <p:nvPr>
            <p:ph type="sldNum" sz="quarter" idx="12"/>
          </p:nvPr>
        </p:nvSpPr>
        <p:spPr>
          <a:xfrm>
            <a:off x="6553200" y="6356350"/>
            <a:ext cx="2133600" cy="365125"/>
          </a:xfrm>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92070167-8E31-47AD-9E1B-DF36A84C151B}" type="slidenum">
              <a:rPr lang="en-GB" sz="1600"/>
              <a:pPr/>
              <a:t>14</a:t>
            </a:fld>
            <a:endParaRPr lang="en-GB" sz="1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7"/>
          <p:cNvSpPr>
            <a:spLocks noGrp="1" noChangeArrowheads="1"/>
          </p:cNvSpPr>
          <p:nvPr>
            <p:ph type="title"/>
          </p:nvPr>
        </p:nvSpPr>
        <p:spPr/>
        <p:txBody>
          <a:bodyPr/>
          <a:lstStyle/>
          <a:p>
            <a:r>
              <a:rPr lang="en-GB" dirty="0" smtClean="0"/>
              <a:t>MNO’s message services</a:t>
            </a:r>
          </a:p>
        </p:txBody>
      </p:sp>
      <p:sp>
        <p:nvSpPr>
          <p:cNvPr id="5123" name="Rectangle 18"/>
          <p:cNvSpPr>
            <a:spLocks noGrp="1" noChangeArrowheads="1"/>
          </p:cNvSpPr>
          <p:nvPr>
            <p:ph idx="1"/>
          </p:nvPr>
        </p:nvSpPr>
        <p:spPr>
          <a:xfrm>
            <a:off x="457200" y="1600201"/>
            <a:ext cx="8229600" cy="3505200"/>
          </a:xfrm>
          <a:ln>
            <a:solidFill>
              <a:schemeClr val="tx1"/>
            </a:solidFill>
          </a:ln>
        </p:spPr>
        <p:txBody>
          <a:bodyPr>
            <a:normAutofit lnSpcReduction="10000"/>
          </a:bodyPr>
          <a:lstStyle/>
          <a:p>
            <a:r>
              <a:rPr lang="en-GB" b="1" u="sng" dirty="0" smtClean="0"/>
              <a:t>SMS</a:t>
            </a:r>
            <a:r>
              <a:rPr lang="en-GB" dirty="0" smtClean="0"/>
              <a:t> has been a great success but </a:t>
            </a:r>
            <a:r>
              <a:rPr lang="en-GB" dirty="0"/>
              <a:t>can no longer fully address various emerging demands of subscribers </a:t>
            </a:r>
            <a:endParaRPr lang="en-GB" dirty="0" smtClean="0"/>
          </a:p>
          <a:p>
            <a:r>
              <a:rPr lang="en-US" b="1" u="sng" dirty="0" smtClean="0"/>
              <a:t>MMS</a:t>
            </a:r>
            <a:r>
              <a:rPr lang="en-US" dirty="0" smtClean="0"/>
              <a:t> is seldom used by </a:t>
            </a:r>
            <a:r>
              <a:rPr lang="en-GB" dirty="0" smtClean="0"/>
              <a:t>subscribers </a:t>
            </a:r>
            <a:r>
              <a:rPr lang="en-US" dirty="0" smtClean="0"/>
              <a:t>due to poor user experience</a:t>
            </a:r>
          </a:p>
          <a:p>
            <a:r>
              <a:rPr lang="en-US" b="1" u="sng" dirty="0" smtClean="0"/>
              <a:t>IMS Messaging Service </a:t>
            </a:r>
            <a:r>
              <a:rPr lang="en-US" dirty="0" smtClean="0"/>
              <a:t>is still an unknown story</a:t>
            </a:r>
            <a:endParaRPr lang="en-GB" dirty="0" smtClean="0"/>
          </a:p>
        </p:txBody>
      </p:sp>
      <p:sp>
        <p:nvSpPr>
          <p:cNvPr id="5125" name="Slide Number Placeholder 4"/>
          <p:cNvSpPr>
            <a:spLocks noGrp="1"/>
          </p:cNvSpPr>
          <p:nvPr>
            <p:ph type="sldNum" sz="quarter" idx="12"/>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92070167-8E31-47AD-9E1B-DF36A84C151B}" type="slidenum">
              <a:rPr lang="en-GB" sz="1600"/>
              <a:pPr/>
              <a:t>2</a:t>
            </a:fld>
            <a:endParaRPr lang="en-GB" sz="1600" dirty="0"/>
          </a:p>
        </p:txBody>
      </p:sp>
      <p:sp>
        <p:nvSpPr>
          <p:cNvPr id="6" name="TextBox 5"/>
          <p:cNvSpPr txBox="1"/>
          <p:nvPr/>
        </p:nvSpPr>
        <p:spPr>
          <a:xfrm>
            <a:off x="457200" y="5410200"/>
            <a:ext cx="8229600" cy="830997"/>
          </a:xfrm>
          <a:prstGeom prst="rect">
            <a:avLst/>
          </a:prstGeom>
          <a:noFill/>
          <a:ln>
            <a:solidFill>
              <a:schemeClr val="tx1"/>
            </a:solidFill>
          </a:ln>
        </p:spPr>
        <p:txBody>
          <a:bodyPr wrap="square" rtlCol="0">
            <a:spAutoFit/>
          </a:bodyPr>
          <a:lstStyle/>
          <a:p>
            <a:r>
              <a:rPr lang="en-US" altLang="zh-CN" sz="2400" dirty="0" smtClean="0"/>
              <a:t>OTT messaging services are in rapid growing and destroying operators’ revenues in mobile messaging service</a:t>
            </a:r>
            <a:endParaRPr lang="zh-CN" altLang="en-US" sz="2400" dirty="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7"/>
          <p:cNvSpPr>
            <a:spLocks noGrp="1" noChangeArrowheads="1"/>
          </p:cNvSpPr>
          <p:nvPr>
            <p:ph type="title"/>
          </p:nvPr>
        </p:nvSpPr>
        <p:spPr/>
        <p:txBody>
          <a:bodyPr>
            <a:normAutofit/>
          </a:bodyPr>
          <a:lstStyle/>
          <a:p>
            <a:r>
              <a:rPr lang="en-US" dirty="0" smtClean="0"/>
              <a:t>Why OTT Success?</a:t>
            </a:r>
            <a:endParaRPr lang="en-GB" dirty="0" smtClean="0"/>
          </a:p>
        </p:txBody>
      </p:sp>
      <p:sp>
        <p:nvSpPr>
          <p:cNvPr id="5125" name="Slide Number Placeholder 4"/>
          <p:cNvSpPr>
            <a:spLocks noGrp="1"/>
          </p:cNvSpPr>
          <p:nvPr>
            <p:ph type="sldNum" sz="quarter" idx="12"/>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92070167-8E31-47AD-9E1B-DF36A84C151B}" type="slidenum">
              <a:rPr lang="en-GB" sz="1600"/>
              <a:pPr/>
              <a:t>3</a:t>
            </a:fld>
            <a:endParaRPr lang="en-GB" sz="1600" dirty="0"/>
          </a:p>
        </p:txBody>
      </p:sp>
      <p:sp>
        <p:nvSpPr>
          <p:cNvPr id="5" name="Rectangle 4"/>
          <p:cNvSpPr/>
          <p:nvPr/>
        </p:nvSpPr>
        <p:spPr>
          <a:xfrm>
            <a:off x="533400" y="1371600"/>
            <a:ext cx="7620000" cy="1200329"/>
          </a:xfrm>
          <a:prstGeom prst="rect">
            <a:avLst/>
          </a:prstGeom>
        </p:spPr>
        <p:txBody>
          <a:bodyPr wrap="square">
            <a:spAutoFit/>
          </a:bodyPr>
          <a:lstStyle/>
          <a:p>
            <a:pPr>
              <a:buFont typeface="Arial" pitchFamily="34" charset="0"/>
              <a:buChar char="•"/>
            </a:pPr>
            <a:r>
              <a:rPr lang="en-US" altLang="zh-CN" b="1" dirty="0" smtClean="0">
                <a:solidFill>
                  <a:srgbClr val="C00000"/>
                </a:solidFill>
                <a:latin typeface="Arial" charset="0"/>
              </a:rPr>
              <a:t>fully address various emerging demands</a:t>
            </a:r>
          </a:p>
          <a:p>
            <a:pPr>
              <a:buFont typeface="Arial" pitchFamily="34" charset="0"/>
              <a:buChar char="•"/>
            </a:pPr>
            <a:r>
              <a:rPr lang="en-US" altLang="zh-CN" b="1" dirty="0" smtClean="0">
                <a:solidFill>
                  <a:srgbClr val="C00000"/>
                </a:solidFill>
                <a:latin typeface="Arial" charset="0"/>
              </a:rPr>
              <a:t>communication + social</a:t>
            </a:r>
          </a:p>
          <a:p>
            <a:pPr>
              <a:buFont typeface="Arial" pitchFamily="34" charset="0"/>
              <a:buChar char="•"/>
            </a:pPr>
            <a:r>
              <a:rPr lang="en-US" altLang="zh-CN" b="1" dirty="0" smtClean="0">
                <a:solidFill>
                  <a:srgbClr val="C00000"/>
                </a:solidFill>
                <a:latin typeface="Arial" charset="0"/>
              </a:rPr>
              <a:t>free</a:t>
            </a:r>
          </a:p>
          <a:p>
            <a:r>
              <a:rPr lang="en-US" altLang="zh-CN" b="1" dirty="0" smtClean="0">
                <a:solidFill>
                  <a:srgbClr val="C00000"/>
                </a:solidFill>
                <a:latin typeface="Arial" charset="0"/>
              </a:rPr>
              <a:t>  </a:t>
            </a:r>
            <a:endParaRPr lang="zh-CN" altLang="en-US" dirty="0"/>
          </a:p>
        </p:txBody>
      </p:sp>
      <p:grpSp>
        <p:nvGrpSpPr>
          <p:cNvPr id="23" name="Group 22"/>
          <p:cNvGrpSpPr/>
          <p:nvPr/>
        </p:nvGrpSpPr>
        <p:grpSpPr>
          <a:xfrm>
            <a:off x="457200" y="2268379"/>
            <a:ext cx="7509403" cy="3218021"/>
            <a:chOff x="457200" y="2268379"/>
            <a:chExt cx="7509403" cy="3218021"/>
          </a:xfrm>
        </p:grpSpPr>
        <p:sp>
          <p:nvSpPr>
            <p:cNvPr id="6" name="椭圆 18"/>
            <p:cNvSpPr/>
            <p:nvPr/>
          </p:nvSpPr>
          <p:spPr>
            <a:xfrm>
              <a:off x="4314852" y="2802854"/>
              <a:ext cx="3643338" cy="2180169"/>
            </a:xfrm>
            <a:prstGeom prst="ellipse">
              <a:avLst/>
            </a:prstGeom>
          </p:spPr>
          <p:style>
            <a:lnRef idx="1">
              <a:schemeClr val="accent3"/>
            </a:lnRef>
            <a:fillRef idx="3">
              <a:schemeClr val="accent3"/>
            </a:fillRef>
            <a:effectRef idx="2">
              <a:schemeClr val="accent3"/>
            </a:effectRef>
            <a:fontRef idx="minor">
              <a:schemeClr val="lt1"/>
            </a:fontRef>
          </p:style>
          <p:txBody>
            <a:bodyPr lIns="0" rIns="0" rtlCol="0" anchor="ctr"/>
            <a:lstStyle/>
            <a:p>
              <a:pPr algn="ctr" fontAlgn="base">
                <a:spcBef>
                  <a:spcPct val="0"/>
                </a:spcBef>
                <a:spcAft>
                  <a:spcPct val="0"/>
                </a:spcAft>
              </a:pPr>
              <a:endParaRPr kumimoji="1" lang="zh-CN" altLang="en-US">
                <a:solidFill>
                  <a:prstClr val="white"/>
                </a:solidFill>
                <a:latin typeface="微软雅黑" pitchFamily="34" charset="-122"/>
                <a:ea typeface="微软雅黑" pitchFamily="34" charset="-122"/>
                <a:cs typeface="微软雅黑"/>
              </a:endParaRPr>
            </a:p>
          </p:txBody>
        </p:sp>
        <p:sp>
          <p:nvSpPr>
            <p:cNvPr id="7" name="椭圆 20"/>
            <p:cNvSpPr/>
            <p:nvPr/>
          </p:nvSpPr>
          <p:spPr>
            <a:xfrm>
              <a:off x="4328532" y="3588672"/>
              <a:ext cx="2001974" cy="656167"/>
            </a:xfrm>
            <a:prstGeom prst="ellipse">
              <a:avLst/>
            </a:prstGeom>
          </p:spPr>
          <p:style>
            <a:lnRef idx="1">
              <a:schemeClr val="accent1"/>
            </a:lnRef>
            <a:fillRef idx="2">
              <a:schemeClr val="accent1"/>
            </a:fillRef>
            <a:effectRef idx="1">
              <a:schemeClr val="accent1"/>
            </a:effectRef>
            <a:fontRef idx="minor">
              <a:schemeClr val="dk1"/>
            </a:fontRef>
          </p:style>
          <p:txBody>
            <a:bodyPr lIns="0" rIns="0" rtlCol="0" anchor="ctr"/>
            <a:lstStyle/>
            <a:p>
              <a:pPr algn="ctr" fontAlgn="base">
                <a:spcBef>
                  <a:spcPct val="0"/>
                </a:spcBef>
                <a:spcAft>
                  <a:spcPct val="0"/>
                </a:spcAft>
              </a:pPr>
              <a:r>
                <a:rPr kumimoji="1" lang="en-US" altLang="zh-CN" sz="1200" dirty="0" smtClean="0">
                  <a:solidFill>
                    <a:prstClr val="black"/>
                  </a:solidFill>
                  <a:latin typeface="微软雅黑" pitchFamily="34" charset="-122"/>
                  <a:ea typeface="微软雅黑" pitchFamily="34" charset="-122"/>
                  <a:cs typeface="微软雅黑"/>
                </a:rPr>
                <a:t>Voice</a:t>
              </a:r>
              <a:r>
                <a:rPr kumimoji="1" lang="zh-CN" altLang="en-US" sz="1200" dirty="0" smtClean="0">
                  <a:solidFill>
                    <a:prstClr val="black"/>
                  </a:solidFill>
                  <a:latin typeface="微软雅黑" pitchFamily="34" charset="-122"/>
                  <a:ea typeface="微软雅黑" pitchFamily="34" charset="-122"/>
                  <a:cs typeface="微软雅黑"/>
                </a:rPr>
                <a:t>：</a:t>
              </a:r>
              <a:r>
                <a:rPr kumimoji="1" lang="en-US" altLang="zh-CN" sz="1200" dirty="0" smtClean="0">
                  <a:solidFill>
                    <a:prstClr val="black"/>
                  </a:solidFill>
                  <a:latin typeface="微软雅黑" pitchFamily="34" charset="-122"/>
                  <a:ea typeface="微软雅黑" pitchFamily="34" charset="-122"/>
                  <a:cs typeface="微软雅黑"/>
                </a:rPr>
                <a:t>narrow-band</a:t>
              </a:r>
              <a:endParaRPr kumimoji="1" lang="en-US" altLang="zh-CN" sz="1200" dirty="0">
                <a:solidFill>
                  <a:prstClr val="black"/>
                </a:solidFill>
                <a:latin typeface="微软雅黑" pitchFamily="34" charset="-122"/>
                <a:ea typeface="微软雅黑" pitchFamily="34" charset="-122"/>
                <a:cs typeface="微软雅黑"/>
              </a:endParaRPr>
            </a:p>
            <a:p>
              <a:pPr algn="ctr" fontAlgn="base">
                <a:spcBef>
                  <a:spcPct val="0"/>
                </a:spcBef>
                <a:spcAft>
                  <a:spcPct val="0"/>
                </a:spcAft>
              </a:pPr>
              <a:r>
                <a:rPr kumimoji="1" lang="en-US" altLang="zh-CN" sz="1200" dirty="0" smtClean="0">
                  <a:solidFill>
                    <a:prstClr val="black"/>
                  </a:solidFill>
                  <a:latin typeface="微软雅黑" pitchFamily="34" charset="-122"/>
                  <a:ea typeface="微软雅黑" pitchFamily="34" charset="-122"/>
                  <a:cs typeface="微软雅黑"/>
                </a:rPr>
                <a:t>SMS</a:t>
              </a:r>
              <a:r>
                <a:rPr kumimoji="1" lang="zh-CN" altLang="en-US" sz="1200" dirty="0" smtClean="0">
                  <a:solidFill>
                    <a:prstClr val="black"/>
                  </a:solidFill>
                  <a:latin typeface="微软雅黑" pitchFamily="34" charset="-122"/>
                  <a:ea typeface="微软雅黑" pitchFamily="34" charset="-122"/>
                  <a:cs typeface="微软雅黑"/>
                </a:rPr>
                <a:t>：</a:t>
              </a:r>
              <a:r>
                <a:rPr kumimoji="1" lang="zh-CN" altLang="zh-CN" sz="1200" dirty="0">
                  <a:solidFill>
                    <a:prstClr val="black"/>
                  </a:solidFill>
                  <a:latin typeface="微软雅黑" pitchFamily="34" charset="-122"/>
                  <a:ea typeface="微软雅黑" pitchFamily="34" charset="-122"/>
                  <a:cs typeface="微软雅黑"/>
                </a:rPr>
                <a:t>7</a:t>
              </a:r>
              <a:r>
                <a:rPr kumimoji="1" lang="en-US" altLang="zh-CN" sz="1200" dirty="0" smtClean="0">
                  <a:solidFill>
                    <a:prstClr val="black"/>
                  </a:solidFill>
                  <a:latin typeface="微软雅黑" pitchFamily="34" charset="-122"/>
                  <a:ea typeface="微软雅黑" pitchFamily="34" charset="-122"/>
                  <a:cs typeface="微软雅黑"/>
                </a:rPr>
                <a:t>0</a:t>
              </a:r>
              <a:r>
                <a:rPr kumimoji="1" lang="zh-CN" altLang="en-US" sz="1200" dirty="0" smtClean="0">
                  <a:solidFill>
                    <a:prstClr val="black"/>
                  </a:solidFill>
                  <a:latin typeface="微软雅黑" pitchFamily="34" charset="-122"/>
                  <a:ea typeface="微软雅黑" pitchFamily="34" charset="-122"/>
                  <a:cs typeface="微软雅黑"/>
                </a:rPr>
                <a:t> </a:t>
              </a:r>
              <a:r>
                <a:rPr kumimoji="1" lang="en-US" altLang="zh-CN" sz="1200" dirty="0" smtClean="0">
                  <a:solidFill>
                    <a:prstClr val="black"/>
                  </a:solidFill>
                  <a:latin typeface="微软雅黑" pitchFamily="34" charset="-122"/>
                  <a:ea typeface="微软雅黑" pitchFamily="34" charset="-122"/>
                  <a:cs typeface="微软雅黑"/>
                </a:rPr>
                <a:t>words</a:t>
              </a:r>
              <a:endParaRPr kumimoji="1" lang="en-US" altLang="zh-CN" sz="1200" dirty="0">
                <a:solidFill>
                  <a:prstClr val="black"/>
                </a:solidFill>
                <a:latin typeface="微软雅黑" pitchFamily="34" charset="-122"/>
                <a:ea typeface="微软雅黑" pitchFamily="34" charset="-122"/>
                <a:cs typeface="微软雅黑"/>
              </a:endParaRPr>
            </a:p>
          </p:txBody>
        </p:sp>
        <p:sp>
          <p:nvSpPr>
            <p:cNvPr id="8" name="文本框 16"/>
            <p:cNvSpPr txBox="1"/>
            <p:nvPr/>
          </p:nvSpPr>
          <p:spPr>
            <a:xfrm>
              <a:off x="5243546" y="2896271"/>
              <a:ext cx="1893147" cy="338554"/>
            </a:xfrm>
            <a:prstGeom prst="rect">
              <a:avLst/>
            </a:prstGeom>
            <a:noFill/>
          </p:spPr>
          <p:txBody>
            <a:bodyPr wrap="none" lIns="0" rIns="0" rtlCol="0">
              <a:spAutoFit/>
            </a:bodyPr>
            <a:lstStyle/>
            <a:p>
              <a:pPr fontAlgn="base">
                <a:spcBef>
                  <a:spcPct val="0"/>
                </a:spcBef>
                <a:spcAft>
                  <a:spcPct val="0"/>
                </a:spcAft>
              </a:pPr>
              <a:r>
                <a:rPr kumimoji="1" lang="en-US" altLang="zh-CN" sz="1600" dirty="0" smtClean="0">
                  <a:solidFill>
                    <a:prstClr val="white"/>
                  </a:solidFill>
                  <a:latin typeface="微软雅黑" pitchFamily="34" charset="-122"/>
                  <a:ea typeface="微软雅黑" pitchFamily="34" charset="-122"/>
                  <a:cs typeface="微软雅黑"/>
                </a:rPr>
                <a:t>Multimedia Images</a:t>
              </a:r>
              <a:endParaRPr kumimoji="1" lang="zh-CN" altLang="en-US" sz="1600" dirty="0">
                <a:solidFill>
                  <a:prstClr val="white"/>
                </a:solidFill>
                <a:latin typeface="微软雅黑" pitchFamily="34" charset="-122"/>
                <a:ea typeface="微软雅黑" pitchFamily="34" charset="-122"/>
                <a:cs typeface="微软雅黑"/>
              </a:endParaRPr>
            </a:p>
          </p:txBody>
        </p:sp>
        <p:sp>
          <p:nvSpPr>
            <p:cNvPr id="9" name="文本框 25"/>
            <p:cNvSpPr txBox="1"/>
            <p:nvPr/>
          </p:nvSpPr>
          <p:spPr>
            <a:xfrm>
              <a:off x="6898523" y="3268511"/>
              <a:ext cx="308546" cy="276999"/>
            </a:xfrm>
            <a:prstGeom prst="rect">
              <a:avLst/>
            </a:prstGeom>
            <a:noFill/>
          </p:spPr>
          <p:txBody>
            <a:bodyPr wrap="none" lIns="0" rIns="0" rtlCol="0">
              <a:spAutoFit/>
            </a:bodyPr>
            <a:lstStyle/>
            <a:p>
              <a:pPr fontAlgn="base">
                <a:spcBef>
                  <a:spcPct val="0"/>
                </a:spcBef>
                <a:spcAft>
                  <a:spcPct val="0"/>
                </a:spcAft>
              </a:pPr>
              <a:r>
                <a:rPr kumimoji="1" lang="en-US" altLang="zh-CN" sz="1200" dirty="0" err="1" smtClean="0">
                  <a:solidFill>
                    <a:prstClr val="black"/>
                  </a:solidFill>
                  <a:latin typeface="微软雅黑" pitchFamily="34" charset="-122"/>
                  <a:ea typeface="微软雅黑" pitchFamily="34" charset="-122"/>
                  <a:cs typeface="微软雅黑"/>
                </a:rPr>
                <a:t>VoD</a:t>
              </a:r>
              <a:endParaRPr kumimoji="1" lang="zh-CN" altLang="en-US" sz="1200" dirty="0">
                <a:solidFill>
                  <a:prstClr val="black"/>
                </a:solidFill>
                <a:latin typeface="微软雅黑" pitchFamily="34" charset="-122"/>
                <a:ea typeface="微软雅黑" pitchFamily="34" charset="-122"/>
                <a:cs typeface="微软雅黑"/>
              </a:endParaRPr>
            </a:p>
          </p:txBody>
        </p:sp>
        <p:sp>
          <p:nvSpPr>
            <p:cNvPr id="10" name="文本框 28"/>
            <p:cNvSpPr txBox="1"/>
            <p:nvPr/>
          </p:nvSpPr>
          <p:spPr>
            <a:xfrm>
              <a:off x="6280196" y="3629002"/>
              <a:ext cx="1045671" cy="338554"/>
            </a:xfrm>
            <a:prstGeom prst="rect">
              <a:avLst/>
            </a:prstGeom>
            <a:noFill/>
          </p:spPr>
          <p:txBody>
            <a:bodyPr wrap="none" lIns="0" rIns="0" rtlCol="0">
              <a:spAutoFit/>
            </a:bodyPr>
            <a:lstStyle/>
            <a:p>
              <a:pPr fontAlgn="base">
                <a:spcBef>
                  <a:spcPct val="0"/>
                </a:spcBef>
                <a:spcAft>
                  <a:spcPct val="0"/>
                </a:spcAft>
              </a:pPr>
              <a:r>
                <a:rPr kumimoji="1" lang="en-US" altLang="zh-CN" sz="1600" dirty="0" smtClean="0">
                  <a:solidFill>
                    <a:prstClr val="white"/>
                  </a:solidFill>
                  <a:latin typeface="微软雅黑" pitchFamily="34" charset="-122"/>
                  <a:ea typeface="微软雅黑" pitchFamily="34" charset="-122"/>
                  <a:cs typeface="微软雅黑"/>
                </a:rPr>
                <a:t>Voice Chat</a:t>
              </a:r>
              <a:endParaRPr kumimoji="1" lang="zh-CN" altLang="en-US" sz="1600" dirty="0">
                <a:solidFill>
                  <a:prstClr val="white"/>
                </a:solidFill>
                <a:latin typeface="微软雅黑" pitchFamily="34" charset="-122"/>
                <a:ea typeface="微软雅黑" pitchFamily="34" charset="-122"/>
                <a:cs typeface="微软雅黑"/>
              </a:endParaRPr>
            </a:p>
          </p:txBody>
        </p:sp>
        <p:sp>
          <p:nvSpPr>
            <p:cNvPr id="11" name="文本框 29"/>
            <p:cNvSpPr txBox="1"/>
            <p:nvPr/>
          </p:nvSpPr>
          <p:spPr>
            <a:xfrm>
              <a:off x="6834562" y="3838360"/>
              <a:ext cx="1132041" cy="338554"/>
            </a:xfrm>
            <a:prstGeom prst="rect">
              <a:avLst/>
            </a:prstGeom>
            <a:noFill/>
          </p:spPr>
          <p:txBody>
            <a:bodyPr wrap="none" lIns="0" rIns="0" rtlCol="0">
              <a:spAutoFit/>
            </a:bodyPr>
            <a:lstStyle/>
            <a:p>
              <a:r>
                <a:rPr kumimoji="1" lang="en-US" altLang="zh-CN" sz="1600" dirty="0" smtClean="0">
                  <a:solidFill>
                    <a:prstClr val="white"/>
                  </a:solidFill>
                  <a:latin typeface="微软雅黑" pitchFamily="34" charset="-122"/>
                  <a:ea typeface="微软雅黑" pitchFamily="34" charset="-122"/>
                  <a:cs typeface="微软雅黑"/>
                </a:rPr>
                <a:t>Group Chat</a:t>
              </a:r>
              <a:endParaRPr kumimoji="1" lang="zh-CN" altLang="en-US" sz="1600" dirty="0">
                <a:solidFill>
                  <a:prstClr val="white"/>
                </a:solidFill>
                <a:latin typeface="微软雅黑" pitchFamily="34" charset="-122"/>
                <a:ea typeface="微软雅黑" pitchFamily="34" charset="-122"/>
                <a:cs typeface="微软雅黑"/>
              </a:endParaRPr>
            </a:p>
          </p:txBody>
        </p:sp>
        <p:sp>
          <p:nvSpPr>
            <p:cNvPr id="12" name="文本框 30"/>
            <p:cNvSpPr txBox="1"/>
            <p:nvPr/>
          </p:nvSpPr>
          <p:spPr>
            <a:xfrm>
              <a:off x="5644990" y="3348702"/>
              <a:ext cx="1170192" cy="276999"/>
            </a:xfrm>
            <a:prstGeom prst="rect">
              <a:avLst/>
            </a:prstGeom>
            <a:noFill/>
          </p:spPr>
          <p:txBody>
            <a:bodyPr wrap="none" lIns="0" rIns="0" rtlCol="0">
              <a:spAutoFit/>
            </a:bodyPr>
            <a:lstStyle/>
            <a:p>
              <a:pPr fontAlgn="base">
                <a:spcBef>
                  <a:spcPct val="0"/>
                </a:spcBef>
                <a:spcAft>
                  <a:spcPct val="0"/>
                </a:spcAft>
              </a:pPr>
              <a:r>
                <a:rPr kumimoji="1" lang="en-US" altLang="zh-CN" sz="1200" dirty="0" smtClean="0">
                  <a:solidFill>
                    <a:prstClr val="black"/>
                  </a:solidFill>
                  <a:latin typeface="微软雅黑" pitchFamily="34" charset="-122"/>
                  <a:ea typeface="微软雅黑" pitchFamily="34" charset="-122"/>
                  <a:cs typeface="微软雅黑"/>
                </a:rPr>
                <a:t>Public Accounts</a:t>
              </a:r>
              <a:endParaRPr kumimoji="1" lang="zh-CN" altLang="en-US" sz="1200" dirty="0">
                <a:solidFill>
                  <a:prstClr val="black"/>
                </a:solidFill>
                <a:latin typeface="微软雅黑" pitchFamily="34" charset="-122"/>
                <a:ea typeface="微软雅黑" pitchFamily="34" charset="-122"/>
                <a:cs typeface="微软雅黑"/>
              </a:endParaRPr>
            </a:p>
          </p:txBody>
        </p:sp>
        <p:sp>
          <p:nvSpPr>
            <p:cNvPr id="13" name="文本框 34"/>
            <p:cNvSpPr txBox="1"/>
            <p:nvPr/>
          </p:nvSpPr>
          <p:spPr>
            <a:xfrm>
              <a:off x="5312613" y="4287279"/>
              <a:ext cx="573875" cy="338554"/>
            </a:xfrm>
            <a:prstGeom prst="rect">
              <a:avLst/>
            </a:prstGeom>
            <a:noFill/>
          </p:spPr>
          <p:txBody>
            <a:bodyPr wrap="none" lIns="0" rIns="0" rtlCol="0">
              <a:spAutoFit/>
            </a:bodyPr>
            <a:lstStyle/>
            <a:p>
              <a:pPr fontAlgn="base">
                <a:spcBef>
                  <a:spcPct val="0"/>
                </a:spcBef>
                <a:spcAft>
                  <a:spcPct val="0"/>
                </a:spcAft>
              </a:pPr>
              <a:r>
                <a:rPr kumimoji="1" lang="en-US" altLang="zh-CN" sz="1600" dirty="0" smtClean="0">
                  <a:solidFill>
                    <a:prstClr val="white"/>
                  </a:solidFill>
                  <a:latin typeface="微软雅黑" pitchFamily="34" charset="-122"/>
                  <a:ea typeface="微软雅黑" pitchFamily="34" charset="-122"/>
                  <a:cs typeface="微软雅黑"/>
                </a:rPr>
                <a:t>Social</a:t>
              </a:r>
              <a:endParaRPr kumimoji="1" lang="zh-CN" altLang="en-US" sz="1600" dirty="0">
                <a:solidFill>
                  <a:prstClr val="white"/>
                </a:solidFill>
                <a:latin typeface="微软雅黑" pitchFamily="34" charset="-122"/>
                <a:ea typeface="微软雅黑" pitchFamily="34" charset="-122"/>
                <a:cs typeface="微软雅黑"/>
              </a:endParaRPr>
            </a:p>
          </p:txBody>
        </p:sp>
        <p:sp>
          <p:nvSpPr>
            <p:cNvPr id="14" name="文本框 35"/>
            <p:cNvSpPr txBox="1"/>
            <p:nvPr/>
          </p:nvSpPr>
          <p:spPr>
            <a:xfrm>
              <a:off x="6588181" y="4420272"/>
              <a:ext cx="655629" cy="276999"/>
            </a:xfrm>
            <a:prstGeom prst="rect">
              <a:avLst/>
            </a:prstGeom>
            <a:noFill/>
          </p:spPr>
          <p:txBody>
            <a:bodyPr wrap="none" lIns="0" rIns="0" rtlCol="0">
              <a:spAutoFit/>
            </a:bodyPr>
            <a:lstStyle/>
            <a:p>
              <a:pPr fontAlgn="base">
                <a:spcBef>
                  <a:spcPct val="0"/>
                </a:spcBef>
                <a:spcAft>
                  <a:spcPct val="0"/>
                </a:spcAft>
              </a:pPr>
              <a:r>
                <a:rPr kumimoji="1" lang="en-US" altLang="zh-CN" sz="1200" dirty="0" smtClean="0">
                  <a:solidFill>
                    <a:prstClr val="black"/>
                  </a:solidFill>
                  <a:latin typeface="微软雅黑" pitchFamily="34" charset="-122"/>
                  <a:ea typeface="微软雅黑" pitchFamily="34" charset="-122"/>
                  <a:cs typeface="微软雅黑"/>
                </a:rPr>
                <a:t>QR Code</a:t>
              </a:r>
              <a:endParaRPr kumimoji="1" lang="zh-CN" altLang="en-US" sz="1200" dirty="0">
                <a:solidFill>
                  <a:prstClr val="black"/>
                </a:solidFill>
                <a:latin typeface="微软雅黑" pitchFamily="34" charset="-122"/>
                <a:ea typeface="微软雅黑" pitchFamily="34" charset="-122"/>
                <a:cs typeface="微软雅黑"/>
              </a:endParaRPr>
            </a:p>
          </p:txBody>
        </p:sp>
        <p:sp>
          <p:nvSpPr>
            <p:cNvPr id="15" name="文本框 37"/>
            <p:cNvSpPr txBox="1"/>
            <p:nvPr/>
          </p:nvSpPr>
          <p:spPr>
            <a:xfrm>
              <a:off x="5529298" y="4634586"/>
              <a:ext cx="883255" cy="276999"/>
            </a:xfrm>
            <a:prstGeom prst="rect">
              <a:avLst/>
            </a:prstGeom>
            <a:noFill/>
          </p:spPr>
          <p:txBody>
            <a:bodyPr wrap="none" lIns="0" rIns="0" rtlCol="0">
              <a:spAutoFit/>
            </a:bodyPr>
            <a:lstStyle/>
            <a:p>
              <a:pPr fontAlgn="base">
                <a:spcBef>
                  <a:spcPct val="0"/>
                </a:spcBef>
                <a:spcAft>
                  <a:spcPct val="0"/>
                </a:spcAft>
              </a:pPr>
              <a:r>
                <a:rPr kumimoji="1" lang="en-US" altLang="zh-CN" sz="1200" dirty="0" smtClean="0">
                  <a:solidFill>
                    <a:prstClr val="black"/>
                  </a:solidFill>
                  <a:latin typeface="微软雅黑" pitchFamily="34" charset="-122"/>
                  <a:ea typeface="微软雅黑" pitchFamily="34" charset="-122"/>
                  <a:cs typeface="微软雅黑"/>
                </a:rPr>
                <a:t>E – Business</a:t>
              </a:r>
              <a:endParaRPr kumimoji="1" lang="zh-CN" altLang="en-US" sz="1200" dirty="0">
                <a:solidFill>
                  <a:prstClr val="black"/>
                </a:solidFill>
                <a:latin typeface="微软雅黑" pitchFamily="34" charset="-122"/>
                <a:ea typeface="微软雅黑" pitchFamily="34" charset="-122"/>
                <a:cs typeface="微软雅黑"/>
              </a:endParaRPr>
            </a:p>
          </p:txBody>
        </p:sp>
        <p:sp>
          <p:nvSpPr>
            <p:cNvPr id="16" name="文本框 39"/>
            <p:cNvSpPr txBox="1"/>
            <p:nvPr/>
          </p:nvSpPr>
          <p:spPr>
            <a:xfrm>
              <a:off x="5351082" y="2358453"/>
              <a:ext cx="1749852" cy="338554"/>
            </a:xfrm>
            <a:prstGeom prst="rect">
              <a:avLst/>
            </a:prstGeom>
            <a:noFill/>
          </p:spPr>
          <p:txBody>
            <a:bodyPr wrap="square" rtlCol="0">
              <a:spAutoFit/>
            </a:bodyPr>
            <a:lstStyle/>
            <a:p>
              <a:pPr fontAlgn="base">
                <a:spcBef>
                  <a:spcPct val="0"/>
                </a:spcBef>
                <a:spcAft>
                  <a:spcPct val="0"/>
                </a:spcAft>
              </a:pPr>
              <a:r>
                <a:rPr kumimoji="1" lang="en-US" altLang="zh-CN" sz="1600" b="1" dirty="0">
                  <a:solidFill>
                    <a:prstClr val="black"/>
                  </a:solidFill>
                  <a:latin typeface="微软雅黑" pitchFamily="34" charset="-122"/>
                  <a:ea typeface="微软雅黑" pitchFamily="34" charset="-122"/>
                  <a:cs typeface="微软雅黑"/>
                </a:rPr>
                <a:t>OTT </a:t>
              </a:r>
              <a:r>
                <a:rPr kumimoji="1" lang="en-US" altLang="zh-CN" sz="1600" b="1" dirty="0" smtClean="0">
                  <a:solidFill>
                    <a:prstClr val="black"/>
                  </a:solidFill>
                  <a:latin typeface="微软雅黑" pitchFamily="34" charset="-122"/>
                  <a:ea typeface="微软雅黑" pitchFamily="34" charset="-122"/>
                  <a:cs typeface="微软雅黑"/>
                </a:rPr>
                <a:t>Features</a:t>
              </a:r>
              <a:endParaRPr kumimoji="1" lang="zh-CN" altLang="en-US" sz="1600" b="1" dirty="0">
                <a:solidFill>
                  <a:prstClr val="black"/>
                </a:solidFill>
                <a:latin typeface="微软雅黑" pitchFamily="34" charset="-122"/>
                <a:ea typeface="微软雅黑" pitchFamily="34" charset="-122"/>
                <a:cs typeface="微软雅黑"/>
              </a:endParaRPr>
            </a:p>
          </p:txBody>
        </p:sp>
        <p:sp>
          <p:nvSpPr>
            <p:cNvPr id="17" name="文本框 16"/>
            <p:cNvSpPr txBox="1"/>
            <p:nvPr/>
          </p:nvSpPr>
          <p:spPr>
            <a:xfrm>
              <a:off x="4743480" y="3134388"/>
              <a:ext cx="1269578" cy="276999"/>
            </a:xfrm>
            <a:prstGeom prst="rect">
              <a:avLst/>
            </a:prstGeom>
            <a:noFill/>
          </p:spPr>
          <p:txBody>
            <a:bodyPr wrap="none" lIns="0" rIns="0" rtlCol="0">
              <a:spAutoFit/>
            </a:bodyPr>
            <a:lstStyle/>
            <a:p>
              <a:pPr fontAlgn="base">
                <a:spcBef>
                  <a:spcPct val="0"/>
                </a:spcBef>
                <a:spcAft>
                  <a:spcPct val="0"/>
                </a:spcAft>
              </a:pPr>
              <a:r>
                <a:rPr kumimoji="1" lang="en-US" altLang="zh-CN" sz="1200" dirty="0" smtClean="0">
                  <a:solidFill>
                    <a:prstClr val="black"/>
                  </a:solidFill>
                  <a:latin typeface="微软雅黑" pitchFamily="34" charset="-122"/>
                  <a:ea typeface="微软雅黑" pitchFamily="34" charset="-122"/>
                  <a:cs typeface="微软雅黑"/>
                </a:rPr>
                <a:t>Location Analysis</a:t>
              </a:r>
              <a:endParaRPr kumimoji="1" lang="zh-CN" altLang="en-US" sz="1200" dirty="0">
                <a:solidFill>
                  <a:prstClr val="black"/>
                </a:solidFill>
                <a:latin typeface="微软雅黑" pitchFamily="34" charset="-122"/>
                <a:ea typeface="微软雅黑" pitchFamily="34" charset="-122"/>
                <a:cs typeface="微软雅黑"/>
              </a:endParaRPr>
            </a:p>
          </p:txBody>
        </p:sp>
        <p:graphicFrame>
          <p:nvGraphicFramePr>
            <p:cNvPr id="18" name="图表 31"/>
            <p:cNvGraphicFramePr/>
            <p:nvPr/>
          </p:nvGraphicFramePr>
          <p:xfrm>
            <a:off x="457200" y="2268379"/>
            <a:ext cx="3571900" cy="3071834"/>
          </p:xfrm>
          <a:graphic>
            <a:graphicData uri="http://schemas.openxmlformats.org/drawingml/2006/chart">
              <c:chart xmlns:c="http://schemas.openxmlformats.org/drawingml/2006/chart" xmlns:r="http://schemas.openxmlformats.org/officeDocument/2006/relationships" r:id="rId3"/>
            </a:graphicData>
          </a:graphic>
        </p:graphicFrame>
        <p:sp>
          <p:nvSpPr>
            <p:cNvPr id="19" name="文本框 25"/>
            <p:cNvSpPr txBox="1"/>
            <p:nvPr/>
          </p:nvSpPr>
          <p:spPr>
            <a:xfrm>
              <a:off x="6457992" y="4134520"/>
              <a:ext cx="1130118" cy="276999"/>
            </a:xfrm>
            <a:prstGeom prst="rect">
              <a:avLst/>
            </a:prstGeom>
            <a:noFill/>
          </p:spPr>
          <p:txBody>
            <a:bodyPr wrap="none" lIns="0" rIns="0" rtlCol="0">
              <a:spAutoFit/>
            </a:bodyPr>
            <a:lstStyle/>
            <a:p>
              <a:pPr fontAlgn="base">
                <a:spcBef>
                  <a:spcPct val="0"/>
                </a:spcBef>
                <a:spcAft>
                  <a:spcPct val="0"/>
                </a:spcAft>
              </a:pPr>
              <a:r>
                <a:rPr kumimoji="1" lang="en-US" altLang="zh-CN" sz="1200" dirty="0" smtClean="0">
                  <a:solidFill>
                    <a:prstClr val="black"/>
                  </a:solidFill>
                  <a:latin typeface="微软雅黑" pitchFamily="34" charset="-122"/>
                  <a:ea typeface="微软雅黑" pitchFamily="34" charset="-122"/>
                  <a:cs typeface="微软雅黑"/>
                </a:rPr>
                <a:t>Making Friends</a:t>
              </a:r>
              <a:endParaRPr kumimoji="1" lang="zh-CN" altLang="en-US" sz="1200" dirty="0">
                <a:solidFill>
                  <a:prstClr val="black"/>
                </a:solidFill>
                <a:latin typeface="微软雅黑" pitchFamily="34" charset="-122"/>
                <a:ea typeface="微软雅黑" pitchFamily="34" charset="-122"/>
                <a:cs typeface="微软雅黑"/>
              </a:endParaRPr>
            </a:p>
          </p:txBody>
        </p:sp>
        <p:sp>
          <p:nvSpPr>
            <p:cNvPr id="20" name="Rectangle 2"/>
            <p:cNvSpPr>
              <a:spLocks noChangeArrowheads="1"/>
            </p:cNvSpPr>
            <p:nvPr/>
          </p:nvSpPr>
          <p:spPr bwMode="auto">
            <a:xfrm>
              <a:off x="1676400" y="5240179"/>
              <a:ext cx="5786478" cy="24622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dirty="0" smtClean="0">
                  <a:ln>
                    <a:noFill/>
                  </a:ln>
                  <a:solidFill>
                    <a:srgbClr val="1F497D"/>
                  </a:solidFill>
                  <a:effectLst/>
                  <a:latin typeface="Calibri" pitchFamily="34" charset="0"/>
                  <a:ea typeface="宋体" pitchFamily="2" charset="-122"/>
                  <a:cs typeface="宋体" pitchFamily="2" charset="-122"/>
                </a:rPr>
                <a:t>Source: </a:t>
              </a:r>
              <a:r>
                <a:rPr kumimoji="0" lang="en-US" altLang="zh-CN" sz="1000" b="0" i="1" u="none" strike="noStrike" cap="none" normalizeH="0" baseline="0" dirty="0" smtClean="0">
                  <a:ln>
                    <a:noFill/>
                  </a:ln>
                  <a:solidFill>
                    <a:srgbClr val="1F497D"/>
                  </a:solidFill>
                  <a:effectLst/>
                  <a:latin typeface="Calibri" pitchFamily="34" charset="0"/>
                  <a:ea typeface="宋体" pitchFamily="2" charset="-122"/>
                  <a:cs typeface="宋体" pitchFamily="2" charset="-122"/>
                </a:rPr>
                <a:t>Communication Behaviors of Urban Consumers in China</a:t>
              </a:r>
              <a:r>
                <a:rPr kumimoji="0" lang="en-US" altLang="zh-CN" sz="1000" b="0" i="0" u="none" strike="noStrike" cap="none" normalizeH="0" baseline="0" dirty="0" smtClean="0">
                  <a:ln>
                    <a:noFill/>
                  </a:ln>
                  <a:solidFill>
                    <a:srgbClr val="1F497D"/>
                  </a:solidFill>
                  <a:effectLst/>
                  <a:latin typeface="Calibri" pitchFamily="34" charset="0"/>
                  <a:ea typeface="宋体" pitchFamily="2" charset="-122"/>
                  <a:cs typeface="宋体" pitchFamily="2" charset="-122"/>
                </a:rPr>
                <a:t>, by Ericsson Consumer-Lab, Nov, 2013</a:t>
              </a:r>
              <a:endParaRPr kumimoji="0" lang="en-US" alt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pic>
        <p:nvPicPr>
          <p:cNvPr id="18434" name="Picture 2" descr="http://ts1.mm.bing.net/th?&amp;id=HN.608045070264240657&amp;w=300&amp;h=300&amp;c=0&amp;pid=1.9&amp;rs=0&amp;p=0"/>
          <p:cNvPicPr>
            <a:picLocks noChangeAspect="1" noChangeArrowheads="1"/>
          </p:cNvPicPr>
          <p:nvPr/>
        </p:nvPicPr>
        <p:blipFill>
          <a:blip r:embed="rId4"/>
          <a:srcRect/>
          <a:stretch>
            <a:fillRect/>
          </a:stretch>
        </p:blipFill>
        <p:spPr bwMode="auto">
          <a:xfrm>
            <a:off x="1524000" y="5410200"/>
            <a:ext cx="1523999" cy="1447800"/>
          </a:xfrm>
          <a:prstGeom prst="rect">
            <a:avLst/>
          </a:prstGeom>
          <a:noFill/>
        </p:spPr>
      </p:pic>
      <p:pic>
        <p:nvPicPr>
          <p:cNvPr id="18436" name="Picture 4" descr="http://ts1.mm.bing.net/th?&amp;id=HN.608006265232688479&amp;w=300&amp;h=300&amp;c=0&amp;pid=1.9&amp;rs=0&amp;p=0"/>
          <p:cNvPicPr>
            <a:picLocks noChangeAspect="1" noChangeArrowheads="1"/>
          </p:cNvPicPr>
          <p:nvPr/>
        </p:nvPicPr>
        <p:blipFill>
          <a:blip r:embed="rId5"/>
          <a:srcRect/>
          <a:stretch>
            <a:fillRect/>
          </a:stretch>
        </p:blipFill>
        <p:spPr bwMode="auto">
          <a:xfrm>
            <a:off x="3886200" y="5486400"/>
            <a:ext cx="1295401" cy="1144272"/>
          </a:xfrm>
          <a:prstGeom prst="rect">
            <a:avLst/>
          </a:prstGeom>
          <a:noFill/>
        </p:spPr>
      </p:pic>
      <p:pic>
        <p:nvPicPr>
          <p:cNvPr id="18438" name="Picture 6" descr="http://ts1.mm.bing.net/th?&amp;id=HN.608003172856499355&amp;w=300&amp;h=300&amp;c=0&amp;pid=1.9&amp;rs=0&amp;p=0"/>
          <p:cNvPicPr>
            <a:picLocks noChangeAspect="1" noChangeArrowheads="1"/>
          </p:cNvPicPr>
          <p:nvPr/>
        </p:nvPicPr>
        <p:blipFill>
          <a:blip r:embed="rId6"/>
          <a:srcRect/>
          <a:stretch>
            <a:fillRect/>
          </a:stretch>
        </p:blipFill>
        <p:spPr bwMode="auto">
          <a:xfrm>
            <a:off x="6248400" y="5410200"/>
            <a:ext cx="1257300" cy="1257300"/>
          </a:xfrm>
          <a:prstGeom prst="rect">
            <a:avLst/>
          </a:prstGeom>
          <a:noFill/>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7"/>
          <p:cNvSpPr>
            <a:spLocks noGrp="1" noChangeArrowheads="1"/>
          </p:cNvSpPr>
          <p:nvPr>
            <p:ph type="title"/>
          </p:nvPr>
        </p:nvSpPr>
        <p:spPr>
          <a:xfrm>
            <a:off x="457200" y="2362200"/>
            <a:ext cx="8229600" cy="1752600"/>
          </a:xfrm>
        </p:spPr>
        <p:txBody>
          <a:bodyPr>
            <a:normAutofit fontScale="90000"/>
          </a:bodyPr>
          <a:lstStyle/>
          <a:p>
            <a:r>
              <a:rPr lang="en-GB" dirty="0" smtClean="0"/>
              <a:t>We need redefine MNO’s message service in term of features, user experience and business model</a:t>
            </a:r>
          </a:p>
        </p:txBody>
      </p:sp>
      <p:sp>
        <p:nvSpPr>
          <p:cNvPr id="5125" name="Slide Number Placeholder 4"/>
          <p:cNvSpPr>
            <a:spLocks noGrp="1"/>
          </p:cNvSpPr>
          <p:nvPr>
            <p:ph type="sldNum" sz="quarter" idx="12"/>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92070167-8E31-47AD-9E1B-DF36A84C151B}" type="slidenum">
              <a:rPr lang="en-GB" sz="1600"/>
              <a:pPr/>
              <a:t>4</a:t>
            </a:fld>
            <a:endParaRPr lang="en-GB" sz="1600" dirty="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zh-CN" dirty="0" smtClean="0"/>
              <a:t>MNO’s message service evolution</a:t>
            </a:r>
            <a:br>
              <a:rPr lang="en-US" altLang="zh-CN" dirty="0" smtClean="0"/>
            </a:br>
            <a:r>
              <a:rPr lang="en-US" altLang="zh-CN" dirty="0" smtClean="0"/>
              <a:t>-- enhanced </a:t>
            </a:r>
            <a:r>
              <a:rPr lang="en-US" altLang="zh-CN" dirty="0"/>
              <a:t>f</a:t>
            </a:r>
            <a:r>
              <a:rPr lang="en-US" altLang="zh-CN" dirty="0" smtClean="0"/>
              <a:t>eatures</a:t>
            </a:r>
            <a:endParaRPr lang="zh-CN" altLang="en-US" dirty="0"/>
          </a:p>
        </p:txBody>
      </p:sp>
      <p:sp>
        <p:nvSpPr>
          <p:cNvPr id="3" name="Content Placeholder 2"/>
          <p:cNvSpPr>
            <a:spLocks noGrp="1"/>
          </p:cNvSpPr>
          <p:nvPr>
            <p:ph idx="1"/>
          </p:nvPr>
        </p:nvSpPr>
        <p:spPr>
          <a:xfrm>
            <a:off x="76200" y="1524000"/>
            <a:ext cx="4724400" cy="1523999"/>
          </a:xfrm>
        </p:spPr>
        <p:txBody>
          <a:bodyPr>
            <a:normAutofit fontScale="55000" lnSpcReduction="20000"/>
          </a:bodyPr>
          <a:lstStyle/>
          <a:p>
            <a:r>
              <a:rPr lang="en-US" altLang="zh-CN" dirty="0" smtClean="0"/>
              <a:t>Rich contents</a:t>
            </a:r>
          </a:p>
          <a:p>
            <a:pPr lvl="1"/>
            <a:r>
              <a:rPr lang="en-US" dirty="0"/>
              <a:t>text, audio, video, picture, emoticons, vCard, </a:t>
            </a:r>
            <a:r>
              <a:rPr lang="en-US" dirty="0" smtClean="0"/>
              <a:t>geo-location, etc.</a:t>
            </a:r>
          </a:p>
          <a:p>
            <a:pPr lvl="1"/>
            <a:endParaRPr lang="en-US" altLang="zh-CN" dirty="0" smtClean="0"/>
          </a:p>
          <a:p>
            <a:r>
              <a:rPr lang="en-US" altLang="zh-CN" dirty="0" smtClean="0"/>
              <a:t>Group chat</a:t>
            </a:r>
          </a:p>
          <a:p>
            <a:pPr lvl="1"/>
            <a:r>
              <a:rPr lang="en-US" altLang="zh-CN" dirty="0" smtClean="0"/>
              <a:t>Social  communication</a:t>
            </a:r>
          </a:p>
          <a:p>
            <a:pPr lvl="1"/>
            <a:endParaRPr lang="en-US" altLang="zh-CN" dirty="0" smtClean="0"/>
          </a:p>
          <a:p>
            <a:endParaRPr lang="zh-CN" altLang="en-US" dirty="0"/>
          </a:p>
        </p:txBody>
      </p:sp>
      <p:pic>
        <p:nvPicPr>
          <p:cNvPr id="40963" name="Object 1"/>
          <p:cNvPicPr>
            <a:picLocks noChangeArrowheads="1"/>
          </p:cNvPicPr>
          <p:nvPr/>
        </p:nvPicPr>
        <p:blipFill>
          <a:blip r:embed="rId3"/>
          <a:srcRect r="-249" b="-285"/>
          <a:stretch>
            <a:fillRect/>
          </a:stretch>
        </p:blipFill>
        <p:spPr bwMode="auto">
          <a:xfrm>
            <a:off x="4800600" y="1600200"/>
            <a:ext cx="4089400" cy="4252913"/>
          </a:xfrm>
          <a:prstGeom prst="rect">
            <a:avLst/>
          </a:prstGeom>
          <a:noFill/>
          <a:ln w="9525">
            <a:noFill/>
            <a:miter lim="800000"/>
            <a:headEnd/>
            <a:tailEnd/>
          </a:ln>
        </p:spPr>
      </p:pic>
      <p:sp>
        <p:nvSpPr>
          <p:cNvPr id="7" name="Slide Number Placeholder 4"/>
          <p:cNvSpPr>
            <a:spLocks noGrp="1"/>
          </p:cNvSpPr>
          <p:nvPr>
            <p:ph type="sldNum" sz="quarter" idx="12"/>
          </p:nvPr>
        </p:nvSpPr>
        <p:spPr>
          <a:xfrm>
            <a:off x="6553200" y="6356350"/>
            <a:ext cx="2133600" cy="365125"/>
          </a:xfrm>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92070167-8E31-47AD-9E1B-DF36A84C151B}" type="slidenum">
              <a:rPr lang="en-GB" sz="1600"/>
              <a:pPr/>
              <a:t>5</a:t>
            </a:fld>
            <a:endParaRPr lang="en-GB" sz="1600" dirty="0"/>
          </a:p>
        </p:txBody>
      </p:sp>
      <p:sp>
        <p:nvSpPr>
          <p:cNvPr id="8" name="Rectangle 7"/>
          <p:cNvSpPr/>
          <p:nvPr/>
        </p:nvSpPr>
        <p:spPr>
          <a:xfrm>
            <a:off x="4572000" y="5816025"/>
            <a:ext cx="4572000" cy="584775"/>
          </a:xfrm>
          <a:prstGeom prst="rect">
            <a:avLst/>
          </a:prstGeom>
        </p:spPr>
        <p:txBody>
          <a:bodyPr>
            <a:spAutoFit/>
          </a:bodyPr>
          <a:lstStyle/>
          <a:p>
            <a:pPr lvl="0" fontAlgn="base"/>
            <a:r>
              <a:rPr lang="en-US" sz="1600" dirty="0" smtClean="0"/>
              <a:t>Unified session view for different type of contents</a:t>
            </a:r>
            <a:endParaRPr lang="zh-CN" altLang="en-US" sz="1600" dirty="0" smtClean="0"/>
          </a:p>
          <a:p>
            <a:r>
              <a:rPr lang="en-GB" sz="1600" dirty="0" smtClean="0"/>
              <a:t>Unified composing interface for multi type of media</a:t>
            </a:r>
            <a:endParaRPr lang="zh-CN" altLang="en-US" sz="1600" dirty="0"/>
          </a:p>
        </p:txBody>
      </p:sp>
      <p:pic>
        <p:nvPicPr>
          <p:cNvPr id="9" name="Picture 5" descr="C:\Users\cmcc\Documents\2013年工作\个人融合通信产品研发\高保真\921\调整后稿件\调整后稿件\Message_Group.jpg"/>
          <p:cNvPicPr>
            <a:picLocks noChangeAspect="1" noChangeArrowheads="1"/>
          </p:cNvPicPr>
          <p:nvPr/>
        </p:nvPicPr>
        <p:blipFill>
          <a:blip r:embed="rId4" cstate="print"/>
          <a:srcRect/>
          <a:stretch>
            <a:fillRect/>
          </a:stretch>
        </p:blipFill>
        <p:spPr bwMode="auto">
          <a:xfrm>
            <a:off x="457200" y="3200400"/>
            <a:ext cx="1800000" cy="320000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altLang="zh-CN" dirty="0" smtClean="0"/>
              <a:t>MNO’s message service evolution</a:t>
            </a:r>
            <a:br>
              <a:rPr lang="en-US" altLang="zh-CN" dirty="0" smtClean="0"/>
            </a:br>
            <a:r>
              <a:rPr lang="en-US" altLang="zh-CN" dirty="0" smtClean="0"/>
              <a:t>-- ubiquitous access</a:t>
            </a:r>
            <a:endParaRPr lang="zh-CN" altLang="en-US" dirty="0"/>
          </a:p>
        </p:txBody>
      </p:sp>
      <p:sp>
        <p:nvSpPr>
          <p:cNvPr id="7" name="Slide Number Placeholder 4"/>
          <p:cNvSpPr>
            <a:spLocks noGrp="1"/>
          </p:cNvSpPr>
          <p:nvPr>
            <p:ph type="sldNum" sz="quarter" idx="12"/>
          </p:nvPr>
        </p:nvSpPr>
        <p:spPr>
          <a:xfrm>
            <a:off x="6553200" y="6356350"/>
            <a:ext cx="2133600" cy="365125"/>
          </a:xfrm>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92070167-8E31-47AD-9E1B-DF36A84C151B}" type="slidenum">
              <a:rPr lang="en-GB" sz="1600"/>
              <a:pPr/>
              <a:t>6</a:t>
            </a:fld>
            <a:endParaRPr lang="en-GB" sz="1600" dirty="0"/>
          </a:p>
        </p:txBody>
      </p:sp>
      <p:sp>
        <p:nvSpPr>
          <p:cNvPr id="10" name="Content Placeholder 9"/>
          <p:cNvSpPr>
            <a:spLocks noGrp="1"/>
          </p:cNvSpPr>
          <p:nvPr>
            <p:ph idx="1"/>
          </p:nvPr>
        </p:nvSpPr>
        <p:spPr>
          <a:xfrm>
            <a:off x="457200" y="1828800"/>
            <a:ext cx="3581400" cy="1143000"/>
          </a:xfrm>
        </p:spPr>
        <p:txBody>
          <a:bodyPr/>
          <a:lstStyle/>
          <a:p>
            <a:r>
              <a:rPr lang="en-US" altLang="zh-CN" dirty="0" smtClean="0"/>
              <a:t>Access anywhere</a:t>
            </a:r>
          </a:p>
          <a:p>
            <a:pPr lvl="1"/>
            <a:r>
              <a:rPr lang="en-US" altLang="zh-CN" dirty="0"/>
              <a:t>c</a:t>
            </a:r>
            <a:r>
              <a:rPr lang="en-US" altLang="zh-CN" dirty="0" smtClean="0"/>
              <a:t>ell and  Wi-Fi</a:t>
            </a:r>
          </a:p>
        </p:txBody>
      </p:sp>
      <p:pic>
        <p:nvPicPr>
          <p:cNvPr id="45060" name="Picture 4" descr="http://ts1.mm.bing.net/th?&amp;id=HN.608015336201782815&amp;w=300&amp;h=300&amp;c=0&amp;pid=1.9&amp;rs=0&amp;p=0"/>
          <p:cNvPicPr>
            <a:picLocks noChangeAspect="1" noChangeArrowheads="1"/>
          </p:cNvPicPr>
          <p:nvPr/>
        </p:nvPicPr>
        <p:blipFill>
          <a:blip r:embed="rId3"/>
          <a:srcRect/>
          <a:stretch>
            <a:fillRect/>
          </a:stretch>
        </p:blipFill>
        <p:spPr bwMode="auto">
          <a:xfrm>
            <a:off x="159931" y="3886201"/>
            <a:ext cx="2165683" cy="1371600"/>
          </a:xfrm>
          <a:prstGeom prst="rect">
            <a:avLst/>
          </a:prstGeom>
          <a:noFill/>
        </p:spPr>
      </p:pic>
      <p:pic>
        <p:nvPicPr>
          <p:cNvPr id="45062" name="Picture 6" descr="http://ts1.mm.bing.net/th?&amp;id=HN.608000200745750278&amp;w=300&amp;h=300&amp;c=0&amp;pid=1.9&amp;rs=0&amp;p=0"/>
          <p:cNvPicPr>
            <a:picLocks noChangeAspect="1" noChangeArrowheads="1"/>
          </p:cNvPicPr>
          <p:nvPr/>
        </p:nvPicPr>
        <p:blipFill>
          <a:blip r:embed="rId4"/>
          <a:srcRect/>
          <a:stretch>
            <a:fillRect/>
          </a:stretch>
        </p:blipFill>
        <p:spPr bwMode="auto">
          <a:xfrm>
            <a:off x="2369731" y="3886200"/>
            <a:ext cx="1897469" cy="1600200"/>
          </a:xfrm>
          <a:prstGeom prst="rect">
            <a:avLst/>
          </a:prstGeom>
          <a:noFill/>
        </p:spPr>
      </p:pic>
      <p:sp>
        <p:nvSpPr>
          <p:cNvPr id="13" name="Content Placeholder 9"/>
          <p:cNvSpPr txBox="1">
            <a:spLocks/>
          </p:cNvSpPr>
          <p:nvPr/>
        </p:nvSpPr>
        <p:spPr>
          <a:xfrm>
            <a:off x="4876800" y="1752600"/>
            <a:ext cx="3886200" cy="1371600"/>
          </a:xfrm>
          <a:prstGeom prst="rect">
            <a:avLst/>
          </a:prstGeom>
        </p:spPr>
        <p:txBody>
          <a:bodyPr vert="horz" lIns="91440" tIns="45720" rIns="91440" bIns="45720" rtlCol="0">
            <a:normAutofit fontScale="92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altLang="zh-CN" sz="3200" b="0" i="0" u="none" strike="noStrike" kern="1200" cap="none" spc="0" normalizeH="0" baseline="0" noProof="0" dirty="0" smtClean="0">
                <a:ln>
                  <a:noFill/>
                </a:ln>
                <a:solidFill>
                  <a:schemeClr val="tx1"/>
                </a:solidFill>
                <a:effectLst/>
                <a:uLnTx/>
                <a:uFillTx/>
                <a:latin typeface="+mn-lt"/>
                <a:ea typeface="+mn-ea"/>
                <a:cs typeface="+mn-cs"/>
              </a:rPr>
              <a:t>Connect</a:t>
            </a:r>
            <a:r>
              <a:rPr kumimoji="0" lang="en-US" altLang="zh-CN" sz="3200" b="0" i="0" u="none" strike="noStrike" kern="1200" cap="none" spc="0" normalizeH="0" noProof="0" dirty="0" smtClean="0">
                <a:ln>
                  <a:noFill/>
                </a:ln>
                <a:solidFill>
                  <a:schemeClr val="tx1"/>
                </a:solidFill>
                <a:effectLst/>
                <a:uLnTx/>
                <a:uFillTx/>
                <a:latin typeface="+mn-lt"/>
                <a:ea typeface="+mn-ea"/>
                <a:cs typeface="+mn-cs"/>
              </a:rPr>
              <a:t> </a:t>
            </a:r>
            <a:r>
              <a:rPr kumimoji="0" lang="en-US" altLang="zh-CN" sz="3200" b="0" i="0" u="none" strike="noStrike" kern="1200" cap="none" spc="0" normalizeH="0" baseline="0" noProof="0" dirty="0" smtClean="0">
                <a:ln>
                  <a:noFill/>
                </a:ln>
                <a:solidFill>
                  <a:schemeClr val="tx1"/>
                </a:solidFill>
                <a:effectLst/>
                <a:uLnTx/>
                <a:uFillTx/>
                <a:latin typeface="+mn-lt"/>
                <a:ea typeface="+mn-ea"/>
                <a:cs typeface="+mn-cs"/>
              </a:rPr>
              <a:t>anything</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altLang="zh-CN" sz="2800" dirty="0" smtClean="0"/>
              <a:t>human</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altLang="zh-CN" sz="2800" b="0" i="0" u="none" strike="noStrike" kern="1200" cap="none" spc="0" normalizeH="0" baseline="0" noProof="0" dirty="0" smtClean="0">
                <a:ln>
                  <a:noFill/>
                </a:ln>
                <a:solidFill>
                  <a:schemeClr val="tx1"/>
                </a:solidFill>
                <a:effectLst/>
                <a:uLnTx/>
                <a:uFillTx/>
                <a:latin typeface="+mn-lt"/>
                <a:ea typeface="+mn-ea"/>
                <a:cs typeface="+mn-cs"/>
              </a:rPr>
              <a:t>machine</a:t>
            </a:r>
          </a:p>
        </p:txBody>
      </p:sp>
      <p:sp>
        <p:nvSpPr>
          <p:cNvPr id="45076" name="AutoShape 20" descr="data:image/jpeg;base64,/9j/4AAQSkZJRgABAQEAYABgAAD/2wBDAAoHBwkHBgoJCAkLCwoMDxkQDw4ODx4WFxIZJCAmJSMgIyIoLTkwKCo2KyIjMkQyNjs9QEBAJjBGS0U+Sjk/QD3/2wBDAQsLCw8NDx0QEB09KSMpPT09PT09PT09PT09PT09PT09PT09PT09PT09PT09PT09PT09PT09PT09PT09PT09PT3/wAARCACHAOQ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gUUsauQwEkVPbW6OcjJA74q1sCjAr01Gx5rlcgK4GKjYYFTkU3fDGC0hb5ecAUWFewlpYS3sypHtyckBmVQfxJAqdrWT7dHYIYfPZgiqsqkbj2JBxWxDoMEkhikN1czwKslzDbxfKNwyIwepY5GTwAM1sMmpJdW1zKYraSeMCK3kjUIkwBLMxxnaoXd1ySRT22MnUuzkLq0ezELGWKWOZS6PHnDAEg8EA9RUSORW1f6TDOlxeWk+W2rcmEgY8p+6n2YkEGsjyiMk8ChFJpk0EMN4JFuc+VGm9sKGPUDjp61DN4at7mGaTTbicyR4JiljyCCccEZNTWsvku5CJIrrtdW5BXIP9BWpJqttY6ddXdvaNb+X5YAWbDOxYkZbHTjpQ7PcXM0/dOKdbvTbl03vFIvB2NUlrHLePtEcjDOGdUZgPrgGpWk+1pPcRo5k80mTc4bg5JParlgqXek/2daXBhvZbguFGQjKF6Fh06E/hSSVzWUrK5JJoVsIXkT7SUQEscPwPf93UNxpHkSW6QBi0jMnzMGAxj5sgDgg56Vu2FzLcaW0kFzM5SBopPlxvbaRk/WqUGt2puBBdx+TKmQsrcKcheo7dOvStJQSOeM6jdux0GmaJC9laqboxyTiTyIxHuB2ZzubPGcHtVROgro9H80aLsE1qJJN32UMmTxu38/nj0zWFBbNMgKtGo3BRubGSecDjk4qIvV3G9kIKvaVp51O78kzLCgQuzkZ4GOP1ps2mT2y7pzHGMEjexGQBk4yOvtWZoeuwy+IFBk8uEROF3cbmOMZz3q73WjId1rYua5ogu77yreaVoIiC0UUW5h9WJABI7DPFc/qvhv7JpK6jHPGV3BGjQMRkk4OW5HTBB711Z1uwt7u4kXyrjzGLq63EaspONynJ6ZGc1meINStn8NSxrLbSTyXIlZI5QQMkkgeoH/16TWhEJ1bo4oIQTTwpxTlnXp5Y4rY0mwivoPOUQTzMzJFaSSGIMw5J3fxYHOB6+1Zo7ZS5dzIVTTwDXSjRZlVnvtJsrW2UZknF0V8sf3sliDj0xzWRfQQ2V69sJTJ5eAXVCoJ9gefxp2IVS4ml6Vd6vd/ZrNUMgXcd7bQBnFRSxtBNJDIMOjFWHoQcGuntri1vpobXwvOdMnYfOkiFTM2Ou8ZPAzx369awbq1e2up4pnVpYnIc7t2W780xKd2VgCeB1qWFMmuv0zTr7RLGO1fy2bWPljIXIQkdycY+U/nWPd6PLpN+9rOVZkwQynIII4oTuxOVyOKIeWN3WipwMAUVoQUpYBEMbQAozgCurs/BthBpEd1q8sokcKxCvtVC2Nq+5yQK8vtNTuLVgolPlNwwYbgB616bZa9H4t0025vId9sm8QCJkeR1Hyck4xnt61i3fY0nGUSJfBtikknnzXMiE/Iu7YQPfHU1zfiHw4+mzxmB/MtpgdvmuqkH05IzXe2Np4gdWEq2uJDv/wBIUswL/M2P9zoFPBrlPFUsF86wG+a5kt3IBjtljj56kHJJ6AU+ZPQygpqV27ozkvZTtmmsbSW9VNguTdAZAGAWUNgsB3qAXepwSQ3ctw0v2Z/kLzCULu4IIyeDyKom0K8rg/hUkQ2Wd2CuOY+3u1Bvyo1LTUoBOlvZadb2qXMiLcYZpC65+6N33VzzgVHoreRc3N5Kiyx2UDShJBlS5IVMj0yc/hVKwYJqFsTwBKvX61c8PeILSwuLiGff5c5BZ1xg7STtbOcqc0Ca00Rfj1Q6tp97HNBb+fbKtwjxrhtu7awPtyD+FYus3rQ2cKRqCkku50YZDbRxn8zWzc+LrP8As2U6fb29s7gxmCGIASbhjc+Rkgc4A7muZjujeOwmjhYeW5B2YIIUkY/Ki/YUY63sVY55LqcgRqiCNyEQYGdp5960PDPh2bXrqVFn8lYlDMVGXOeOBVfT8eecf88ZP/QTU+nxyfaA0UjRsP4lOCPypLVmk72aWh0Nx4OlsJxbi4Se3lQsUaQI5x2xn9RWXrugS6cJ7mzAmhCwA7lDPGDHnn1HvW3ZXUkl1aJJM0pjbClzk85JyevWr1zKFil56/Zx/wCQ6rW9jGLcVrqcponjO60lIkkhhuI4g4iLAhoQw524wO/euvsLlI7ES2N5E7h1Yhvk6p93k5PXBA5rj9b0WNo2urQbD/FEBwfdf8KzmvZrLUjLBIyMAnQkfwiltuaWU9YnX6/fXl5LEi+VbWEal3V3VS77DkkDg89MDPNcdZ2crahbALuzKvQ+9acmpS6pGPOuJpSvIWSQtt+maSwGNStie0q/zot2COm5QtdFuriB59gVBFLOPkzlIyAx/M/pRDprDWo7C4LrmQKzRx5O0jOQPpWzpN28S3Ee5Qgt5SAyk9cZA+uBntxUujawNP1s6hdI9wSjhhuwST3yaVkNylqYurWMenanNbQNI0SkbGkTaSMfqPfvWz4f1+00fSJUmhaa48/fGm0DAIAJDc4PFXNX1S08QXystjHHstnG5juYEAsMEdK5s2kZ+65H15o6ktKcbTOoTxdAhhW5guZoZ1DMJplcINx527ecYrn9au477Wru7i3GKSQlMrg4xxx+FNdIjFCJI5maNNm6OQAEZJHBHvTU+x+aiNHdDcwXPmrxk4/u0xRhGOqLl/ZWVpHZHTr1riaRR5gAA2N+B4PPTpx1qrPbSWr7JRhsZ/CouIbghTkxvwfof/rVamle/mLydSAuF9P85porbcmhivBHHOVuBETtRyCFJ9BmtFQxALsWb1NbGr6pDeW0EMcEi4VJA8km4r8vAGPbHNZSrVRd0Yt3ALwKKlCjFFUI4S70+a0OZFBT+8pyKhgnktZhNC5SRehFdB/bNp8w2SMD2Kjn9azbyC1uPnsleJu6MRj8PSsXG2zOpTb0kjaHxB1SazWyuGxbEYZoyQ5H1Pb2/WkUpcKjwEOjMF47ZIFYVtpdw88aTW0o3KXC5ALADI/mPzqSKWTT5IplspEWYjarSnEnTjH4/rQrrcTjH7J6ZceBY7ee5ka2uBbR/aSuZflCqgMZ9eSW/KpvAfhjRtf8JwXt5bGaWd3Ejea4DbWIHANVtTspZPCzXTeDrqO5kaVJITfufJQLxIecEe2O1bnwkG34fWQ9JJf/AEM1yOcuXc640432OG+GnhzTPE2pasdVgab7G0fk/vWXZktnoR6Cj4heBE8NMmo6TGw0x8JIm4sYX7HJ52n9D9RWp8Fx/wATDxF/vRfzeu+Gp6drOo6roEyK8tuqrPBIOJI3UHcPbnB9D9RSlOSkUoJxOD+HXgvQ/EHhkX2pWjTXBuJE3ec6/KDwMAiq/gbw54a1G01CTWPKE8V7LDEHujGfLGAONw9TzXf+EfDv/CLaVLpyy+bELqSSJu+xjkA+46e/WvDLi08zUbv5Qx89+3+0aqF6jdmTO0Ero9it/hx4R8nzoLPdEynDrdyFSuOud1Ynifw74a0jwxe3WjiEXaquwrdGQ/eGeCxzxmuj8LxhPhtYoAABYEY/4Ca8laBF09iFUHYe3tVUYyk3rsZ1pRS23PV7bwd4eisILy4t/KxGsjSPcOoUkDr82O9NfRPBzAq1xanIXIN8f4Rgfxela09pZ3nhdbbUnVLN7ZFlZn2ALgfxdq5L/hCvALEk30H1/tIf/FVkpPq2a8i6JGdpWj6TrHxG1PTSon06C23wiOY4z8nRgeeSe9dDfeAfBcdzm9hiilcA4kvXQkdM43e1cx8NIoIPiFqsdqQ0CQSrGQ2QVEq4578V0HjXwDd+J9chv4Ly2gjjgEJWSJmJwxOeD71c5Pms2TCKUbpGfr3wrsRYveeGppobmNd6QtIZI5RjOATkgkdDnFVvhv4f0rxHo019qFqz3EF0UVhKygYVT0B9TXXW5s/h94KiiursSpaI20t8plckkKo+pwB2FYfwbyfDN/ngm/Y/+OJU88uV6lckeZXRznizwwfDGpyvArnT7mGQQknOxuMoT+oPcfSug0Lwfo154IttSuLVmu3tDIX85wN2Cc4BxXTR3OmeMrDVNNkUkQTva3EROGRlJww+uMg/h60WGly6L4HGnSyLJJbWjxl16NgNg0Oq3FLqCpJNvocR8NvDmma/pN1c6jbtLNHOYlYSMuFKAkYBHqa6F/B3geCRo5Dbo6HDK1+wIPoRuql8Hhjw7e+v2v8A9kWrGp+DvBd1qtzPe3cS3csrPKpv9p3E88Z4pzk+dq7FGK5E7IzNa8P+GLfUdFhsGgaGe72XW27L/u9hPJ3fKMgc8VuweB/CFzMEghjlkX59qXjsRg9cBvWuJ8V6Jo2mXlrFosiSRPGTJifzec8c5NX/AIY26xeLLghQCbNhwP8AbWrcXycybM1OPPyNHSzeAfB0E224gSORvm2veOpPvjdXIXWk2FtrN4lv5YgSUiIC9Xp+IP8AOtH4jwrJ4pgJUZFovOP9pqy9Ls45pXR0yixM45wMgcVpSi7czZlXmr8qRdjsopJZZ7oFLeCNAAr79w2gg5GM8Y6YySBxzVu502Eho2tHspwgdFcY3A8A4BIPPHqMjrVaO4MKNE0Dyxz28YBCEjdsA6j8OnTANWfFdy+l3yNMXkuXtVSNm5AIyD+uD7nHatLu9jn0OcN+B0Ax2orOzRWvMLkOcWpVJwajAAGScU9cdcj86xOttHbQaZHfiyWRyrSxLJuEJJXb5Ix7jjr259K57V9PEVvZec5UzOhGYyd3CA4PeodItPt2oRwecYo9rSSSAbtiqpJOKS5S0ZljtZp5oyuS00YRgfYAmr3Rzxi4y3Oq8W2eh2uualCvijUrWRM4sYoXMattGFB6YP8AWuw+Fd3EngOyE0sUbiSXKlwCPnPavKLXRN0O+fexOW+Q4+XIX8Tk9PSsyW3Ec0kbYYoxXIHXFc7ovltc641k5XR6X8IWjttQ19pZEQO8eNzAZ5fpWR4x1C4034oXWqabKvmw+UVYHKsPLUFTjqD0Nc3p9s16yQLA7szBEYISMnsT0FdgfAdxaaf9oLxu/aOM8AehJ5z+lP2cVK7Zm6zS5T0vQvEVlrmlQ3sUixl+HidwGjbup/x7145LCEubnAHMrnP/AAI06bT5LdlE9u0ZPQOuKY0scK4GM1dOkoNtMirWc0kep+Hpoo/h/aRtLGrCyIILgH7prx27uWNgyRjgoR7nirFuI7zUraO5bbE8qqxxnjP9en45rQvtNdrCTztLFjPHOkVusYYtKDnjGfm7fPjnpRCHLfzCdTmtpseqSQafrHhdNOvLhPJntkR9kwVsYHQ/hXOj4Y+EB0mm/wDA2vOLrSZLQg30PkbhnMgAyPY961NC0PRJdDvfEGsyTf2baSeSsduMPM/Hf0yQO3fnFYulyK/MdEavO7JHTeFNOstC+J+qW1nJizjsgqNJKGySUJ+bvzmn+NvEeoaR4ysbiwunktI7dWktxJ+6k+ZtwI6Zx3+lc5e6FpOpaZpeseHZblNNmv47O7tpceZGWcKSG5weR3PUGrniLwh4e0gXyf2P4nmNvEzLdBt1vnbkEkt0B68djUtx5rvUu0rWWh2Piaw0vxr4cjktrmAzBfNtXMgByeqnnjPT2I9qzfhK8dpoF/FNIkbC+YYdgDwiDpXisarwSoz34711HhzQf7aSVnZhGmQAoGWIGTyegGR7kmrVK8eW5lOsoPmZoPrdx4b+IGo6lZfvEa8lWWMN8sqFySM/yPrXrUus2Oo+HJbq1uI2jltnZQWAP3TwR2PtXl9z4PKWMktuLgMg+44B3YGccAHOM/y61gDTLgPn7HMfrC3+FXKgpWJhiLXPQvhDexDw/eiZkhP2rgPIMn5FrTu/Anhe+vri7nmczXEhkcrd4GScnAryC4s+oZeQTkEdKTTtOS81O2tXVgksgVig5A7mplSfNdMaqx5LNbHe+MNG0Xwxp1tNpvmSvLNsb/SA+BtJ6fhTfhtqMEvim4JPlj7IeXYAffFctrOg22k6iLeK5CxmMMPNVixPfkLiqElmghaWOeKUIQCFDAjOfUe1acsuRxbM1ODkpxR3/wAQr20XxJCzXCf8ei8qdw+83pVeaDSbeUwPqU3mqqlgkKkZIB7sPWuGWzmmhk8iGSTAIOxCccVs69bztrNwywTsuE+YRkj7g9vaqgnGKRFS0pXNu7SbT7pFt7qdowqSxtkpwQGHGSKr6ne3mr+WL+d5vLztLAcZ69B7VmatLNFdwBXZGFpACORg+WOKhj1K4QjcVce4q0kZ2l0JjaODgKWHrmipBqy4GYDn2ainZC94wbKVLS7guVKkxSB8Hpgdf0r0S6EhvLgwyaj5Re3KeTbqU2k87T3B/irzhrXYM71+nSuosbjyPDEdyWtGmSQQiJppdxGcZOH/AB4GMVOqCrFSs0zY1a7+x+HNQ837Q8k9y8CC5jCnbnJAxjK4HFcX5sEYJa0tsDnkN/8AFVs+KXMctrZRzW8sMamUGFmb5m65LMfT16GufuImeB1HUgigdKCSOjgS8tUnjj0W7kjuIUxiCXEbEAkrj396wLrSNREce3Rb1XDuG8u1kwRxjrn3r2+18WaDHaQq2s2IKooIMw44rXtLuC/tY7m1mSaCUbkkQ5Vh6iuR15dUd0MPFbM+ef7O1aOzhEel6mrLMzYFtIOy47exrbtvFOtW7pBqEMscsn+q82zAdu2ACMnnjNevXvifRdOvHtbzVLSC4TG6OSUBhkZHH0rzfxpqlnqvxA8My6deRXMaSxKzRMGAPnDinGq29UKdGNtzL1O41zUdguNPvSsSkLi0ZQB1PQVU0u3sLy3u3vr17d0T90owd568ep4xjgc17rd/8es/P8Dfyr54gQCIEtgY5JrSlUdS+hlVpKFtS7Bpkt3A01lFe3Cr3W1baTkDGQTyM03VdWn0XW/Oa2lWZJGeM3EbKCuSOM8kcnkV6b8KJ1uPBxaPOwXcoGfqK4f44f8AIxWYPI+wf+ztU+2fNymnsFy3Zzxj1a9Fukem6qbXllZoHkDbh1HGMfT+dW/DXiOPSLC78Oa9pM95YXbgtbKCs0cvHQcHJIHHBBr3Hw3/AMi1pZyf+PSL/wBAFeI6mf8Ai8v/AHGYv/Q1qPac90zRU1TtY0dQ1uS2tNM03RPC2r2Oi2N4l5OZYHMkxRtxyTkDpnJPYdAKxvFPja/1/V7yWyvb6DTbhQotWmO0DaAwKg45OT+NfQ+Mqc14V8SvBP8Awjeo/wBpafHjS7t+VUcQSHnb/unt+XpUU5K5c07HI2tneXm82dldXIQ/OYYWkC+mcDiui0PU77w0wF5Y3UMUjFk82NoznGDjcMHtkfSuv+B5/wBD1vn/AJbxf+gmpPjSSIdE/wCuk38lrWNVqfKY1KMZQ1MvU/Gb3tm0METqXBXezD5QeDgAdccZPTJrCsLe+1GUfYLW8ugrDcYUZgOfXpXQ/D3wfH4gibUtTQvYROUiizxMw6k/7IPGO5+lepXN3YaNZB7maC0tUAUbiEUewH9BVTrKLtEinh9LvQ8Y1HRtXhnuJZ9JvliLs27ySRjPXjNULWeK22yI88MySb1lhVScYxtOf5V7bYeJtG1SbybLUIJJT0TO1j9AcZrjfiP/AGS1wkEdsh1M4aSVONi9g2OpPbPQUQrOUuVoKtGMY8yZwuraul75891NNNM6qqeaiokQDZO3B49PxpLDRtXvLCdrXSb+RJDGVZYCAQCehOM9a7P4beFLa7km1i/iSYwymK2RxlVIGS+PXnA9MGu41rxTpPh6SKPUrsQySjciBGc46ZwBwKU6zUuWKHSorku3oeJXNne6fpbLqFjdWwMv/LaJlH3PXpWtF4uuTHEJrS1mkiHyuwYH7u3oDjpXrem67pOvxMLC9guRj5kzgge6nnH4V5Hr406+8Q3P9gWix26Ak+UPlcj7zgdl+npnvVU6jm7NEVqMYq9yhqF/Nqt693c7fNcAYUYAAGABUKxZrUt9OsLnbHbz381044jS2Uj/ANCzirWoafp+iStDfz3yzc+Xttxtcf3gSelbXRz83RGSsIwOR+dFZ00geZmUl1J4ZhgkfSinzlcjM8OSepJNSxCWaVY4I3llfhUQZZvYColA3DcCVyMgHBIr0LQ7azuNOtns7exsXut4lRHLymLkMFb7wbpz2qFqVVn7NbHNanBcaRIiTWlvEGUFEeJWYgAZJP1z15o0tJNUvI4zDbx2+SZp/s6hY1HXk8dcD8ah1W/OqX5kRSsMSiKFSckIOhJPUnqTV+31N59Mg0u6gWSyiYbdmVkXnqD0JGTwRzT1I1UVfcj1i3tbPUZYLe6spI1A+b7MGPTplRg/hXrXgL/kSNJwVP7gcquB1PavK/EHh2O0uiukieaDYMl0wd3fHT+VeqeAFKeBtIVgQRbgEH6mufEfCjrwp5p8QbL7X8QdQ+ZUVY43kY87VWMEnHfjtWRp1pFb+IdClt5vOgmu4mViu1gRIAQRk9/zrtdUmgi+J+qC5kiRJIokXzMYYlF4HB5rP1ea1fxBoUVvNbyMmpxZWIgkDcOuFFXFfu/kZSm/bW8z1ySMTQsjZw6lTj3riv8AhU2gm3EPnajtH/TyP8K7O4YxWsjr95UYj6gV41bfEbxPNaTym7gyiqRi3XuwFc1NTd+VnZUcVbmPVPDnh2z8MaX9gsDKYfMaTMr7myevNeUfHD/kY7P/AK8D/wChtXovw+1q+17w2bvUpFkn+0SJuVAo2gjHArzr44f8jHZ/9eB/9DaiCanZlSd46Hrfhv8A5FnS/wDr0i/9AFeIamf+Ly/9xmL/ANDWvb/Df/Is6V/16Rf+gCvENU/5LL/3GYv/AENaIbsU9ke+TzLbW0s0mdkas7YGTgc9KqyJYeI9FKt5d1YXsXbkOhHBHp/Q0/VedIvf+uEn/oJrx74VeNDo00ei6jL/AMS+4OYZHPEEh7Z/usfyP1qIxbV0U5JOzO1+Hfha68KX+vWc+6S3eaN7ecj/AFibT+o6H3+tYvxvJFnpBHUNMf8Ax1a9R715h8bMG00cEcF5h+i1VN3mmyZq0Tu/DNlHp3hjTLaIAJHaoOO5Kgk/iTmvLPH2tLc+J70XE2Y7L91FF12gDJOPUn+leieA9ZTW/CFhNkGWGMQTD+66jB/MYP41w/xJ8CahLq8+saVavdQ3IBnhi5kRgMZA7ggduc5q6UuWbuTVjzQSRpQfDFrq3hnj1cJvRZFH2f7uRkc7qg1rwBfabpd/qcmuCZoommcNbcuQM8sWPX1qv4V8ReNr3XLC0ltbhdPjdVnZ7IRhYwP7xA9uld/4v/5E3WP+vST/ANBpurUUtWSqNNx2OP8AhR4khe0n0i8mVbozGWEMceYrAZA9wR09DXYa94T0nxMEOp2u+SMERyqxR1B7ZHb2NeOeFPBl/wCK0uZraRbe3gXCzOpIeXsox6dyOnFao1Lx94UIgmW8kiTgF4vtMZHs4BP54NE4XleL1HGVo2a0Nu/+EPkZl0PVJY5ACAlxzkHqN64I/I1y2lRXHhjxKi6lBJFJblt8aYJcFSBg9Cp9a9T8F67qPiHSHudW002UqyFEyrKJRgHcFbkc8VzfxTaKG40qQQxSSusqsWznaNuOhHcmnSqPm5ZEVqacOZFfQ9cskvrdbfRobeW4idnmtkyIwGP3uOny/nVfUtMguX1G5TULu6SdGcWht3OJD90hiOMH8hkdK5VrmaR4ktwYiq+WkdvkEjJPQHJ6monubhgVa4nI6EGRsfzrpt1OJQ6orDGBx1op2KKLGpV+zmrVkZ7WfzLdikhVk3Ac4YYP5iulksbWdtxjAPqvFAs0jH7tQPoOTV8hi6tzLstKQwebOZsmXykjj25PGeprWvNLj0a6iiuobqNztdR5iHd09B68UNERpmcf8t8gkf7FN+1zT38VxfTPKU4LucnHP+NLULoryTMLW4miVVeS4/iUMQME45Fdz4X8X6LpvhrT7W+v0juIotroIm4PPoMVxd9NFLFO8I+Q3K7eP9iqltYT3wYwRbgp25LADcegGep9qidNTVmawq+z1RY8Valb33jS41CykE0JMTI2CASqr689RUEVzZDV7G8ktREIrqOWSTznO0bwScd8VTb5HZGUqynBBHQ1asbRbuOcs4RVXCliApbrtJJ9AcYzzTUUo2Jc7y5j0+fx94bmtbgR6mrEIcgRSd+B/D615ZpFnH/Z8aSW91K10ShaO33KgBwOc9Qeaqww7Ir4EciNP/QxVmx1i+0+Aw2tw0cZOSu0HP5j8frUwpKBpUquojs/AHifRtB8OGz1G+EM63EjFDG7cE8HIFct8UtSsfEWrW9xpdwLiOO0MTEKRhtxOOQPWsZ1+ViOvJya6G90+JNMuFAJSOKMqm0bVyQMg4znrnJ5zSVFKXMU67UVE7TRviF4YtNEsbabVUWWC2jWRfJk4IUA87cda8svtSsp/ib/AGrHODY/2lHcedtONgZSTjGe1QJpMjpdldiIECh5JAg3FgQMnvhTUH9h3iFw6JEFYIGlkCBiemCetSqFnoU8Qno+h7Pf/EPwvPpk6R6qrNLFIqYhk5OCMfd968MWIJCokAxt5B71ciPkSpbTW8cjrLs2OpLAk4I4PtVe6QrezIU2FHK7SMbcHpVRpqnsJ1HUep6j4F+JdomlCx8RXJint9qRTlGbzk7A4B+YdM9+Pesr4oeI9K8Qx6Yml3guGt5JfMAjZduQAOoHoa4S3ieW5hSNGdjIuFUZJ5q7c6RqEcs8r6fdJEGZt5iOMZ61CpK/MU62nKyz4Y8TX3hPUGuLILJDKMT27khZB2PsR2NesaZ8TPDuoRKZ7o2Mp6x3CEYPsw4NeIqy/wB5T+NSrGH6YI9qcqSlqEarie7XHj7w1bRl31i3f2iy5/IA1xfi/wCIzalbXWl6VbNHA4MUs0w+ZgeoVe31PPsK4220S9urR57e0mlhU7SyJnnHTHU1tW3hu71bW7uC3jCiNyZXk+VYx7+/tSjQjHVkyxLeiNPwf4/k0Kyh03ULTzbOIbY5IQA6D3HRvr1+td1D488OzRhjqccRxkrKrIR+YryPygvYVctdBlvLZ7yUCKwifE8zHGFGMgAck8449aqdCD1CNeSPTr3x5oVowRLs3MxYKIoELEk+/Tv615xrd7ceJ9aS8uWjhgKqqqJVbyU7jGQSc5p+t3OlS6ja3Gk27okYVpNw27mB49ecDGaztlrMk+2KZGWJpAXkUrx2Pyj1op0lHUmdaU0dBZpY6Xp0xjnglubcK/2m1TDxKxIDBzwZD3TOMA4rkZAPNfDFhuOGIwTz1qfz5Y4HtgzLFIwdkIwGI6HFQFcGtUjJaDMUU6imUbTX0KcmQZ9BzWzoX2S72zSg3LkkR2iNtzjqzt/Cv8/euA8w+tdN4Ivray1G7e8uY4FeJVBc4z81Dd9DGcHFXR6U6RukbXkUF1FGCdqw4MJIx8q/xLj8eK4TUNKihupIlkEgXG10OQwIyD+tX9C8ZpeT3I1CW2tEjA8s7iN+c+v4fnXI22pTRYG7cvYNyKVOPKwblPSS1NeHSTcQ/Zop1WSSddgZCckgjt7kVpMbfw8zabDZTX8oLCaXzCoZjjcqqo6cAfhWdp+tRw3kE7pgxOrnHOcGupNvdTvcXGgeTcQXbFvMRlEsYPVDk8daJvUFG6OY16zt5rKHULOAxq8zpceYcyLKTu2sehHpWKkZBBxXa38SWGjpppeOW4ebzp9h3CPAwFz3NYjW0ZPK4qoq6Bu2hmmLdDcYaNXkRRl3C5IYHv7ZrR0Tw3Z6hZl7q4uPPDEeXaASgLxgkgHGeaZdWKvZyhSdwG4celXdFt7fUNESFLq7sZYi277MufOKgZY478jgmieglLQbqPhTTbPT7iYT6gHVCUE8RRWOOmSKxbi/luYDHgLu2mQhj8+BgewHfA781062NvptlNdXF9f3y+UxFtcKVVsEcnqOuOtceF44yKmOpSJIZ5Io5IlEbRyYLLJGrjI6HBHUZNUpdQvklfzGjlJffiWJWAI6EAjj8KthaHhEmAcA9MmrE0tyC2muRo99cWJne785TcMI8lFOTuUjvnqe1Nuhc3HhiKfUvPExuG+zFo8GVcDJYn9D3q1DpN7aTCSCcRHcGyrnnHTI70+40+e9lMl9dvK5YtyCQCeuOcCizY01fQzfDkUjeIbLyiBJubaT2OxsH867dLMrZsEWbzNr/aDJGygqRgK2eHOcc+x+lZ/hfSYE8S2GQzfvD1OP4TXpeoW8MWk3rRxqrCByGxyPlNZSmoOwpwdWV1seOzTagb6cRXMoRZGUYfAAyasyWzz6bBLdS+a/nyIGJycBUOM/jV9tWuWJLC3Ynkk28ZJP5VBc3c10iLIU2pkqqIqAE9TgDrwK0sx6Gr4Ss9Sjm87SprVIt2LhZH+6v94r/Iiuh8QXceq+Fbu4024by0f95tXBkAOCD3x3z3FcTY3s2nXaXFuxV14Pow9CO4osry9tluIbIO32iIpIipuyvfj+tZyg27lp6WKBFTW9/d2albe5ljUnJVW+UnpyOh/Gl+xXnH+iXH/fs8fpUa21zKEMdrO4fG3ahOc9Pzq7phYs6rfWl5Fa/ZrGK1kRMSmPAEjfQdP/AK9W9As7v7JdXmnpCLhMqJnOTCgXcdo/vN0z2ArLNndqTutLgEdR5R9v8RVmxudTsFnSyjnAkzFKqx7gTg5HTqATUtaWQtS7YpqWvadctdSJc2yZG+dv3kLBd29T6dARXOiNmAwCa1oH1W20+5tIIJUhYgyptG45AHfnGNucVUkhu4y5ktpVWP7zFDtHOOvTrTVg95FcWkh7qPqaKk30VdkK8jF24Yj0qQCiioNmPAp4zRRTJJVbFTJIV5BIPsaKKaJaRchvZUAG7j0q0t+MfOvPtRRVpmTSLUNyj8EdazY9RvdNW7tLS4aOGVzvC9T+PUfhRRQ9RQ3D+1tQawlsnune3lO51f5iTkHqee1VQtFFSkWPC08LRRVCuXrWTepjPJAyD7U9kwaKKZHUbFdPZTpNDIY5UOVZeoqxN4tvnieOXUZmR1KspHUHr2ooqHFPcuLZjm/h7BvwqNtQX+FePeiigpIja9Y9ABToNTurWQyWs8kLldpZGwcHtRRSepSVh/8Abepjpf3AHl+VjecbP7v09qRdY1EIVF7MAcZwcdBgfp/T0oopcq7Duxy6xqQGBfT4/wB73zQuqago2rdOF3binRScg9B9BRRRyrsLmZI+r6lJO8xu3EkgCsVwvAORwB70Pqd9LavbS3LvE+3cG5Jx0GeuKKKfKuwczIQnAoooqiT/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pic>
        <p:nvPicPr>
          <p:cNvPr id="45082" name="Picture 26" descr="http://securityaffairs.co/wordpress/wp-content/uploads/2014/01/internet-of-things-IoT.png"/>
          <p:cNvPicPr>
            <a:picLocks noChangeAspect="1" noChangeArrowheads="1"/>
          </p:cNvPicPr>
          <p:nvPr/>
        </p:nvPicPr>
        <p:blipFill>
          <a:blip r:embed="rId5"/>
          <a:srcRect/>
          <a:stretch>
            <a:fillRect/>
          </a:stretch>
        </p:blipFill>
        <p:spPr bwMode="auto">
          <a:xfrm>
            <a:off x="4800600" y="3276600"/>
            <a:ext cx="3555999" cy="1981200"/>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altLang="zh-CN" dirty="0" smtClean="0"/>
              <a:t>MNO’s message service evolution</a:t>
            </a:r>
            <a:br>
              <a:rPr lang="en-US" altLang="zh-CN" dirty="0" smtClean="0"/>
            </a:br>
            <a:r>
              <a:rPr lang="en-US" altLang="zh-CN" dirty="0" smtClean="0"/>
              <a:t>-- enlarged </a:t>
            </a:r>
            <a:r>
              <a:rPr lang="en-US" altLang="zh-CN" dirty="0"/>
              <a:t>b</a:t>
            </a:r>
            <a:r>
              <a:rPr lang="en-US" altLang="zh-CN" dirty="0" smtClean="0"/>
              <a:t>usiness</a:t>
            </a:r>
            <a:endParaRPr lang="zh-CN" altLang="en-US" dirty="0"/>
          </a:p>
        </p:txBody>
      </p:sp>
      <p:sp>
        <p:nvSpPr>
          <p:cNvPr id="7" name="Slide Number Placeholder 4"/>
          <p:cNvSpPr>
            <a:spLocks noGrp="1"/>
          </p:cNvSpPr>
          <p:nvPr>
            <p:ph type="sldNum" sz="quarter" idx="12"/>
          </p:nvPr>
        </p:nvSpPr>
        <p:spPr>
          <a:xfrm>
            <a:off x="6553200" y="6356350"/>
            <a:ext cx="2133600" cy="365125"/>
          </a:xfrm>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92070167-8E31-47AD-9E1B-DF36A84C151B}" type="slidenum">
              <a:rPr lang="en-GB" sz="1600"/>
              <a:pPr/>
              <a:t>7</a:t>
            </a:fld>
            <a:endParaRPr lang="en-GB" sz="1600" dirty="0"/>
          </a:p>
        </p:txBody>
      </p:sp>
      <p:sp>
        <p:nvSpPr>
          <p:cNvPr id="10" name="Content Placeholder 9"/>
          <p:cNvSpPr>
            <a:spLocks noGrp="1"/>
          </p:cNvSpPr>
          <p:nvPr>
            <p:ph idx="1"/>
          </p:nvPr>
        </p:nvSpPr>
        <p:spPr>
          <a:xfrm>
            <a:off x="457200" y="1600201"/>
            <a:ext cx="8229600" cy="685800"/>
          </a:xfrm>
        </p:spPr>
        <p:txBody>
          <a:bodyPr>
            <a:normAutofit fontScale="70000" lnSpcReduction="20000"/>
          </a:bodyPr>
          <a:lstStyle/>
          <a:p>
            <a:r>
              <a:rPr lang="en-US" altLang="zh-CN" dirty="0" smtClean="0"/>
              <a:t>Messaging as channel for service providers to connect to their customers by interactive message communication</a:t>
            </a:r>
            <a:endParaRPr lang="zh-CN" altLang="en-US" dirty="0"/>
          </a:p>
        </p:txBody>
      </p:sp>
      <p:pic>
        <p:nvPicPr>
          <p:cNvPr id="43009" name="Object 1"/>
          <p:cNvPicPr>
            <a:picLocks noChangeArrowheads="1"/>
          </p:cNvPicPr>
          <p:nvPr/>
        </p:nvPicPr>
        <p:blipFill>
          <a:blip r:embed="rId3"/>
          <a:srcRect t="-1424" b="-2403"/>
          <a:stretch>
            <a:fillRect/>
          </a:stretch>
        </p:blipFill>
        <p:spPr bwMode="auto">
          <a:xfrm>
            <a:off x="914400" y="2514600"/>
            <a:ext cx="7620000" cy="3352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What we need?</a:t>
            </a:r>
            <a:endParaRPr lang="zh-CN" altLang="en-US" dirty="0"/>
          </a:p>
        </p:txBody>
      </p:sp>
      <p:sp>
        <p:nvSpPr>
          <p:cNvPr id="3" name="Content Placeholder 2"/>
          <p:cNvSpPr>
            <a:spLocks noGrp="1"/>
          </p:cNvSpPr>
          <p:nvPr>
            <p:ph idx="1"/>
          </p:nvPr>
        </p:nvSpPr>
        <p:spPr/>
        <p:txBody>
          <a:bodyPr>
            <a:normAutofit/>
          </a:bodyPr>
          <a:lstStyle/>
          <a:p>
            <a:r>
              <a:rPr lang="en-US" altLang="zh-CN" dirty="0" smtClean="0"/>
              <a:t>Upgrade 3GPP message service that fu</a:t>
            </a:r>
            <a:r>
              <a:rPr lang="en-US" dirty="0" smtClean="0"/>
              <a:t>lly address various emerging demands of subscribers</a:t>
            </a:r>
            <a:r>
              <a:rPr lang="en-US" altLang="zh-CN" dirty="0" smtClean="0"/>
              <a:t> </a:t>
            </a:r>
          </a:p>
          <a:p>
            <a:pPr lvl="1"/>
            <a:r>
              <a:rPr lang="en-US" altLang="zh-CN" dirty="0" smtClean="0"/>
              <a:t>The MNO’s message service should be upgraded </a:t>
            </a:r>
            <a:r>
              <a:rPr lang="en-US" dirty="0" smtClean="0"/>
              <a:t>by leveraging </a:t>
            </a:r>
            <a:r>
              <a:rPr lang="en-US" altLang="zh-CN" dirty="0" smtClean="0"/>
              <a:t>n</a:t>
            </a:r>
            <a:r>
              <a:rPr lang="en-US" dirty="0" smtClean="0"/>
              <a:t>ew concepts, new technologies, and new capabilities, and at the same time inherit MNOs’ advantages including Security, Reliability, </a:t>
            </a:r>
            <a:r>
              <a:rPr lang="en-US" dirty="0" err="1" smtClean="0"/>
              <a:t>QoS</a:t>
            </a:r>
            <a:r>
              <a:rPr lang="en-US" dirty="0" smtClean="0"/>
              <a:t>, Stability, World-Wide Reach-ability and Interoperability</a:t>
            </a:r>
          </a:p>
          <a:p>
            <a:endParaRPr lang="en-US" altLang="zh-CN" dirty="0" smtClean="0"/>
          </a:p>
          <a:p>
            <a:endParaRPr lang="en-US" altLang="zh-CN" dirty="0" smtClean="0"/>
          </a:p>
          <a:p>
            <a:endParaRPr lang="en-US" altLang="zh-CN" dirty="0" smtClean="0"/>
          </a:p>
        </p:txBody>
      </p:sp>
      <p:sp>
        <p:nvSpPr>
          <p:cNvPr id="4" name="Slide Number Placeholder 4"/>
          <p:cNvSpPr>
            <a:spLocks noGrp="1"/>
          </p:cNvSpPr>
          <p:nvPr>
            <p:ph type="sldNum" sz="quarter" idx="12"/>
          </p:nvPr>
        </p:nvSpPr>
        <p:spPr>
          <a:xfrm>
            <a:off x="6553200" y="6356350"/>
            <a:ext cx="2133600" cy="365125"/>
          </a:xfrm>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92070167-8E31-47AD-9E1B-DF36A84C151B}" type="slidenum">
              <a:rPr lang="en-GB" sz="1600"/>
              <a:pPr/>
              <a:t>8</a:t>
            </a:fld>
            <a:endParaRPr lang="en-GB" sz="16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Gap Analysis</a:t>
            </a:r>
            <a:endParaRPr lang="zh-CN" altLang="en-US" dirty="0"/>
          </a:p>
        </p:txBody>
      </p:sp>
      <p:sp>
        <p:nvSpPr>
          <p:cNvPr id="3" name="Content Placeholder 2"/>
          <p:cNvSpPr>
            <a:spLocks noGrp="1"/>
          </p:cNvSpPr>
          <p:nvPr>
            <p:ph idx="1"/>
          </p:nvPr>
        </p:nvSpPr>
        <p:spPr/>
        <p:txBody>
          <a:bodyPr>
            <a:normAutofit fontScale="77500" lnSpcReduction="20000"/>
          </a:bodyPr>
          <a:lstStyle/>
          <a:p>
            <a:r>
              <a:rPr lang="en-US" altLang="zh-CN" dirty="0" smtClean="0"/>
              <a:t>GSM/3GPP has defined three types of message service, i.e. SMS, MMS and IMS messaging service, which need to be upgraded to address the above requirements. The enhancements  include but are not limited to</a:t>
            </a:r>
          </a:p>
          <a:p>
            <a:pPr lvl="1"/>
            <a:r>
              <a:rPr lang="en-US" altLang="zh-CN" dirty="0" smtClean="0"/>
              <a:t>support group communication with rich media to enable social communication</a:t>
            </a:r>
          </a:p>
          <a:p>
            <a:pPr lvl="1"/>
            <a:r>
              <a:rPr lang="en-US" altLang="zh-CN" dirty="0" smtClean="0"/>
              <a:t>support  new types of contacts like machine  and service provider  to connect anything</a:t>
            </a:r>
          </a:p>
          <a:p>
            <a:pPr lvl="1"/>
            <a:r>
              <a:rPr lang="en-US" altLang="zh-CN" dirty="0" smtClean="0"/>
              <a:t>support Wi-Fi access while </a:t>
            </a:r>
            <a:r>
              <a:rPr lang="en-US" dirty="0" smtClean="0"/>
              <a:t>inherit MNOs’ advantages , e.g. (U)SIM authentication</a:t>
            </a:r>
          </a:p>
          <a:p>
            <a:pPr lvl="1"/>
            <a:r>
              <a:rPr lang="en-US" altLang="zh-CN" dirty="0" smtClean="0"/>
              <a:t>support  of cloud message storage</a:t>
            </a:r>
          </a:p>
          <a:p>
            <a:pPr lvl="1"/>
            <a:r>
              <a:rPr lang="en-US" altLang="zh-CN" dirty="0" smtClean="0"/>
              <a:t>convergence of SMS, MMS and instant message in user experience, charging policy</a:t>
            </a:r>
          </a:p>
          <a:p>
            <a:pPr lvl="1"/>
            <a:r>
              <a:rPr lang="en-US" altLang="zh-CN" dirty="0" smtClean="0"/>
              <a:t>..</a:t>
            </a:r>
            <a:endParaRPr lang="zh-CN" altLang="en-US" dirty="0"/>
          </a:p>
        </p:txBody>
      </p:sp>
      <p:sp>
        <p:nvSpPr>
          <p:cNvPr id="4" name="Slide Number Placeholder 4"/>
          <p:cNvSpPr>
            <a:spLocks noGrp="1"/>
          </p:cNvSpPr>
          <p:nvPr>
            <p:ph type="sldNum" sz="quarter" idx="12"/>
          </p:nvPr>
        </p:nvSpPr>
        <p:spPr>
          <a:xfrm>
            <a:off x="6553200" y="6356350"/>
            <a:ext cx="2133600" cy="365125"/>
          </a:xfrm>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92070167-8E31-47AD-9E1B-DF36A84C151B}" type="slidenum">
              <a:rPr lang="en-GB" sz="1600"/>
              <a:pPr/>
              <a:t>9</a:t>
            </a:fld>
            <a:endParaRPr lang="en-GB" sz="1600" dirty="0"/>
          </a:p>
        </p:txBody>
      </p:sp>
    </p:spTree>
  </p:cSld>
  <p:clrMapOvr>
    <a:masterClrMapping/>
  </p:clrMapOvr>
</p:sld>
</file>

<file path=ppt/theme/theme1.xml><?xml version="1.0" encoding="utf-8"?>
<a:theme xmlns:a="http://schemas.openxmlformats.org/drawingml/2006/main" name="Blank Presentation">
  <a:themeElements>
    <a:clrScheme name="Blank Presentatio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none" lIns="90488" tIns="44450" rIns="90488" bIns="4445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ts val="600"/>
          </a:spcAft>
          <a:buClrTx/>
          <a:buSzTx/>
          <a:buFontTx/>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none" lIns="90488" tIns="44450" rIns="90488" bIns="4445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ts val="600"/>
          </a:spcAft>
          <a:buClrTx/>
          <a:buSzTx/>
          <a:buFontTx/>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Blank Presentatio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C7EDCC"/>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C7EDCC"/>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695</TotalTime>
  <Words>651</Words>
  <Application>Microsoft Office PowerPoint</Application>
  <PresentationFormat>On-screen Show (4:3)</PresentationFormat>
  <Paragraphs>117</Paragraphs>
  <Slides>14</Slides>
  <Notes>14</Notes>
  <HiddenSlides>0</HiddenSlides>
  <MMClips>0</MMClips>
  <ScaleCrop>false</ScaleCrop>
  <HeadingPairs>
    <vt:vector size="4" baseType="variant">
      <vt:variant>
        <vt:lpstr>Theme</vt:lpstr>
      </vt:variant>
      <vt:variant>
        <vt:i4>2</vt:i4>
      </vt:variant>
      <vt:variant>
        <vt:lpstr>Slide Titles</vt:lpstr>
      </vt:variant>
      <vt:variant>
        <vt:i4>14</vt:i4>
      </vt:variant>
    </vt:vector>
  </HeadingPairs>
  <TitlesOfParts>
    <vt:vector size="16" baseType="lpstr">
      <vt:lpstr>Blank Presentation</vt:lpstr>
      <vt:lpstr>Custom Design</vt:lpstr>
      <vt:lpstr>Discussion Paper Message Service Evolution</vt:lpstr>
      <vt:lpstr>MNO’s message services</vt:lpstr>
      <vt:lpstr>Why OTT Success?</vt:lpstr>
      <vt:lpstr>We need redefine MNO’s message service in term of features, user experience and business model</vt:lpstr>
      <vt:lpstr>MNO’s message service evolution -- enhanced features</vt:lpstr>
      <vt:lpstr>MNO’s message service evolution -- ubiquitous access</vt:lpstr>
      <vt:lpstr>MNO’s message service evolution -- enlarged business</vt:lpstr>
      <vt:lpstr>What we need?</vt:lpstr>
      <vt:lpstr>Gap Analysis</vt:lpstr>
      <vt:lpstr>Relationship with GSMA RCS(1/2)</vt:lpstr>
      <vt:lpstr>Relationship with GSMA RCS(2/2)</vt:lpstr>
      <vt:lpstr>Proposals(1/2)</vt:lpstr>
      <vt:lpstr>Proposals(2/2)</vt:lpstr>
      <vt:lpstr>Thank you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Discussion Paper Message Service Evolution</dc:title>
  <dc:creator>zhengjianping</dc:creator>
  <cp:lastModifiedBy>郑健平</cp:lastModifiedBy>
  <cp:revision>91</cp:revision>
  <dcterms:created xsi:type="dcterms:W3CDTF">2006-08-16T00:00:00Z</dcterms:created>
  <dcterms:modified xsi:type="dcterms:W3CDTF">2014-11-18T20:31:30Z</dcterms:modified>
</cp:coreProperties>
</file>