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 varScale="1">
        <p:scale>
          <a:sx n="76" d="100"/>
          <a:sy n="76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E39DC-0B40-41C8-BA3F-F56EE38A87A5}" type="datetimeFigureOut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666DB-933A-4A44-9BB2-026D498413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5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AFF5-341C-4B9F-A8D7-47AD812D23DC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369B-A9D4-44ED-8317-E920D8C9FEB6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43C-6587-451E-B9CF-865E9A1B6E23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59FF-D12F-4006-A2FA-62DD0392F68C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A4580-E892-426D-834F-84145C9FBBBB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EF15-85E9-4A36-9FFA-A4743EE81CA7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03811-2204-477F-9351-0309A5DD4FDE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9E7D8-AA89-416F-A3A8-B32AB520FD03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3EFC2-8C63-41B7-BF84-9B44D853600A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5192B-80ED-48DE-929B-629B709FB640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B8437-91D0-4C1D-8F6A-B14F8FB9AC09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E92AD-0DA8-4701-9A54-3F890BC071A1}" type="datetime1">
              <a:rPr kumimoji="1" lang="ja-JP" altLang="en-US" smtClean="0"/>
              <a:t>2014/11/4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5400" dirty="0" smtClean="0"/>
              <a:t>“elastic </a:t>
            </a:r>
            <a:r>
              <a:rPr lang="en-US" altLang="ja-JP" sz="5400" dirty="0"/>
              <a:t>c</a:t>
            </a:r>
            <a:r>
              <a:rPr lang="en-US" altLang="ja-JP" sz="5400" dirty="0" smtClean="0"/>
              <a:t>ore”</a:t>
            </a:r>
            <a:br>
              <a:rPr lang="en-US" altLang="ja-JP" sz="5400" dirty="0" smtClean="0"/>
            </a:br>
            <a:r>
              <a:rPr lang="en-US" altLang="ja-JP" sz="3200" dirty="0" smtClean="0"/>
              <a:t>further enhancement of virtualization</a:t>
            </a:r>
            <a:endParaRPr kumimoji="1"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340696"/>
            <a:ext cx="6768752" cy="1752600"/>
          </a:xfrm>
        </p:spPr>
        <p:txBody>
          <a:bodyPr>
            <a:noAutofit/>
          </a:bodyPr>
          <a:lstStyle/>
          <a:p>
            <a:pPr algn="l" fontAlgn="base" hangingPunct="0"/>
            <a:r>
              <a:rPr lang="en-GB" altLang="ja-JP" sz="2000" dirty="0" smtClean="0">
                <a:solidFill>
                  <a:schemeClr val="tx1"/>
                </a:solidFill>
              </a:rPr>
              <a:t>Agenda Item:	5</a:t>
            </a:r>
            <a:r>
              <a:rPr lang="en-GB" altLang="ja-JP" sz="2000" dirty="0">
                <a:solidFill>
                  <a:schemeClr val="tx1"/>
                </a:solidFill>
              </a:rPr>
              <a:t>	</a:t>
            </a:r>
            <a:endParaRPr lang="ja-JP" altLang="ja-JP" sz="2000" dirty="0">
              <a:solidFill>
                <a:schemeClr val="tx1"/>
              </a:solidFill>
            </a:endParaRPr>
          </a:p>
          <a:p>
            <a:pPr algn="l" fontAlgn="base" hangingPunct="0"/>
            <a:r>
              <a:rPr lang="en-GB" altLang="ja-JP" sz="2000" dirty="0" smtClean="0">
                <a:solidFill>
                  <a:schemeClr val="tx1"/>
                </a:solidFill>
              </a:rPr>
              <a:t>Source:		NTT DOCOMO</a:t>
            </a:r>
            <a:endParaRPr lang="ja-JP" altLang="ja-JP" sz="2000" dirty="0">
              <a:solidFill>
                <a:schemeClr val="tx1"/>
              </a:solidFill>
            </a:endParaRPr>
          </a:p>
          <a:p>
            <a:pPr algn="l" fontAlgn="base" hangingPunct="0"/>
            <a:r>
              <a:rPr lang="en-GB" altLang="ja-JP" sz="2000" dirty="0" smtClean="0">
                <a:solidFill>
                  <a:schemeClr val="tx1"/>
                </a:solidFill>
              </a:rPr>
              <a:t>Contact:		Atsushi </a:t>
            </a:r>
            <a:r>
              <a:rPr lang="en-GB" altLang="ja-JP" sz="2000" dirty="0" err="1" smtClean="0">
                <a:solidFill>
                  <a:schemeClr val="tx1"/>
                </a:solidFill>
              </a:rPr>
              <a:t>Minokuchi</a:t>
            </a:r>
            <a:endParaRPr lang="en-GB" altLang="ja-JP" sz="2000" dirty="0">
              <a:solidFill>
                <a:schemeClr val="tx1"/>
              </a:solidFill>
            </a:endParaRPr>
          </a:p>
          <a:p>
            <a:pPr algn="l" fontAlgn="base" hangingPunct="0"/>
            <a:r>
              <a:rPr lang="en-GB" altLang="ja-JP" sz="2000" dirty="0" smtClean="0">
                <a:solidFill>
                  <a:schemeClr val="tx1"/>
                </a:solidFill>
              </a:rPr>
              <a:t>		&lt;</a:t>
            </a:r>
            <a:r>
              <a:rPr lang="en-GB" altLang="ja-JP" sz="2000" dirty="0" err="1" smtClean="0">
                <a:solidFill>
                  <a:schemeClr val="tx1"/>
                </a:solidFill>
              </a:rPr>
              <a:t>minokuchi</a:t>
            </a:r>
            <a:r>
              <a:rPr lang="en-GB" altLang="ja-JP" sz="2000" dirty="0" smtClean="0">
                <a:solidFill>
                  <a:schemeClr val="tx1"/>
                </a:solidFill>
              </a:rPr>
              <a:t> </a:t>
            </a:r>
            <a:r>
              <a:rPr lang="en-GB" altLang="ja-JP" sz="2000" dirty="0">
                <a:solidFill>
                  <a:schemeClr val="tx1"/>
                </a:solidFill>
              </a:rPr>
              <a:t>(at) </a:t>
            </a:r>
            <a:r>
              <a:rPr lang="en-GB" altLang="ja-JP" sz="2000" dirty="0" err="1">
                <a:solidFill>
                  <a:schemeClr val="tx1"/>
                </a:solidFill>
              </a:rPr>
              <a:t>nttdocomo</a:t>
            </a:r>
            <a:r>
              <a:rPr lang="en-GB" altLang="ja-JP" sz="2000" dirty="0">
                <a:solidFill>
                  <a:schemeClr val="tx1"/>
                </a:solidFill>
              </a:rPr>
              <a:t> (dot) co (dot) </a:t>
            </a:r>
            <a:r>
              <a:rPr lang="en-GB" altLang="ja-JP" sz="2000" dirty="0" err="1" smtClean="0">
                <a:solidFill>
                  <a:schemeClr val="tx1"/>
                </a:solidFill>
              </a:rPr>
              <a:t>jp</a:t>
            </a:r>
            <a:r>
              <a:rPr lang="en-GB" altLang="ja-JP" sz="2000" dirty="0" smtClean="0">
                <a:solidFill>
                  <a:schemeClr val="tx1"/>
                </a:solidFill>
              </a:rPr>
              <a:t>&gt;</a:t>
            </a:r>
            <a:endParaRPr lang="ja-JP" altLang="ja-JP" sz="2000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07504" y="57398"/>
            <a:ext cx="89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/>
              <a:t>3GPP TSG-SA WG1 Meeting #68	</a:t>
            </a:r>
            <a:r>
              <a:rPr lang="en-GB" altLang="ja-JP" b="1" dirty="0" smtClean="0"/>
              <a:t>				</a:t>
            </a:r>
            <a:r>
              <a:rPr lang="en-GB" altLang="ja-JP" b="1" dirty="0" smtClean="0"/>
              <a:t>S1-144359</a:t>
            </a:r>
            <a:endParaRPr lang="ja-JP" altLang="ja-JP" dirty="0"/>
          </a:p>
          <a:p>
            <a:r>
              <a:rPr lang="en-GB" altLang="ja-JP" b="1" dirty="0"/>
              <a:t>San Francisco, USA, 17-21 November 2014</a:t>
            </a: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2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</a:t>
            </a:r>
            <a:r>
              <a:rPr kumimoji="1" lang="en-US" altLang="ja-JP" dirty="0" smtClean="0"/>
              <a:t>ntroduction/proposal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This document addresses #1 among two streams below for future work for core network: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u="sng" dirty="0" smtClean="0"/>
              <a:t>EPC evolution based on virtualization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Disruptive approach.</a:t>
            </a:r>
          </a:p>
          <a:p>
            <a:r>
              <a:rPr lang="en-US" altLang="ja-JP" dirty="0" smtClean="0"/>
              <a:t>This document explains an concept to further enhance the benefit of virtualization. </a:t>
            </a:r>
          </a:p>
          <a:p>
            <a:endParaRPr lang="en-US" altLang="ja-JP" dirty="0"/>
          </a:p>
          <a:p>
            <a:r>
              <a:rPr lang="en-US" altLang="ja-JP" dirty="0" smtClean="0"/>
              <a:t>This document is for information.</a:t>
            </a:r>
          </a:p>
          <a:p>
            <a:r>
              <a:rPr lang="en-US" altLang="ja-JP" dirty="0" smtClean="0"/>
              <a:t>If we get sufficient support, we propose a Rel-14 study item around this topic at the next SA1 meeting.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40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verview of “elastic </a:t>
            </a:r>
            <a:r>
              <a:rPr lang="en-US" altLang="ja-JP" dirty="0"/>
              <a:t>c</a:t>
            </a:r>
            <a:r>
              <a:rPr kumimoji="1" lang="en-US" altLang="ja-JP" dirty="0" smtClean="0"/>
              <a:t>ore”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Problem: </a:t>
            </a:r>
            <a:r>
              <a:rPr lang="en-US" altLang="ja-JP" dirty="0"/>
              <a:t>r</a:t>
            </a:r>
            <a:r>
              <a:rPr lang="en-US" altLang="ja-JP" dirty="0" smtClean="0"/>
              <a:t>esource rebalancing takes time.</a:t>
            </a:r>
            <a:endParaRPr lang="en-US" altLang="ja-JP" dirty="0"/>
          </a:p>
          <a:p>
            <a:pPr lvl="1"/>
            <a:r>
              <a:rPr lang="en-US" altLang="ja-JP" dirty="0" smtClean="0"/>
              <a:t>That prevents flexible, efficient resource usage that virtualization promises from being realized.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Cause of the problem: “state” </a:t>
            </a:r>
          </a:p>
          <a:p>
            <a:pPr lvl="1"/>
            <a:r>
              <a:rPr lang="en-US" altLang="ja-JP" dirty="0" smtClean="0"/>
              <a:t>The state information needs to be transferred.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Solution: to separate processing and state.</a:t>
            </a:r>
          </a:p>
          <a:p>
            <a:pPr marL="0" indent="0">
              <a:buNone/>
            </a:pPr>
            <a:r>
              <a:rPr lang="en-US" altLang="ja-JP" dirty="0" smtClean="0"/>
              <a:t>	= “elastic </a:t>
            </a:r>
            <a:r>
              <a:rPr lang="en-US" altLang="ja-JP" dirty="0"/>
              <a:t>c</a:t>
            </a:r>
            <a:r>
              <a:rPr lang="en-US" altLang="ja-JP" dirty="0" smtClean="0"/>
              <a:t>ore” concept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4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c</a:t>
            </a:r>
            <a:r>
              <a:rPr kumimoji="1" lang="en-US" altLang="ja-JP" dirty="0" smtClean="0"/>
              <a:t>hallenge of virtualization</a:t>
            </a:r>
            <a:endParaRPr kumimoji="1" lang="ja-JP" altLang="en-US" dirty="0"/>
          </a:p>
        </p:txBody>
      </p:sp>
      <p:sp>
        <p:nvSpPr>
          <p:cNvPr id="105" name="雲 104"/>
          <p:cNvSpPr/>
          <p:nvPr/>
        </p:nvSpPr>
        <p:spPr>
          <a:xfrm>
            <a:off x="395288" y="3810000"/>
            <a:ext cx="4197350" cy="696913"/>
          </a:xfrm>
          <a:prstGeom prst="cloud">
            <a:avLst/>
          </a:prstGeom>
          <a:solidFill>
            <a:srgbClr val="CC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6" name="フローチャート : 代替処理 105"/>
          <p:cNvSpPr/>
          <p:nvPr/>
        </p:nvSpPr>
        <p:spPr bwMode="auto">
          <a:xfrm>
            <a:off x="615950" y="2222500"/>
            <a:ext cx="1763713" cy="1466850"/>
          </a:xfrm>
          <a:prstGeom prst="flowChartAlternateProcess">
            <a:avLst/>
          </a:prstGeom>
          <a:solidFill>
            <a:srgbClr val="CCFFFF">
              <a:alpha val="50196"/>
            </a:srgbClr>
          </a:solidFill>
          <a:ln w="25400" cap="flat" cmpd="sng" algn="ctr">
            <a:solidFill>
              <a:srgbClr val="3399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108" name="グループ化 106"/>
          <p:cNvGrpSpPr>
            <a:grpSpLocks/>
          </p:cNvGrpSpPr>
          <p:nvPr/>
        </p:nvGrpSpPr>
        <p:grpSpPr bwMode="auto">
          <a:xfrm>
            <a:off x="776288" y="2486025"/>
            <a:ext cx="576262" cy="862013"/>
            <a:chOff x="3449586" y="1446348"/>
            <a:chExt cx="576064" cy="862512"/>
          </a:xfrm>
        </p:grpSpPr>
        <p:sp>
          <p:nvSpPr>
            <p:cNvPr id="210" name="台形 209"/>
            <p:cNvSpPr/>
            <p:nvPr/>
          </p:nvSpPr>
          <p:spPr bwMode="auto">
            <a:xfrm rot="5400000">
              <a:off x="3453640" y="1736850"/>
              <a:ext cx="855988" cy="288032"/>
            </a:xfrm>
            <a:prstGeom prst="trapezoid">
              <a:avLst>
                <a:gd name="adj" fmla="val 33818"/>
              </a:avLst>
            </a:prstGeom>
            <a:noFill/>
            <a:ln w="254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dash"/>
            </a:ln>
            <a:effectLst>
              <a:glow rad="25400">
                <a:srgbClr val="000000">
                  <a:satMod val="175000"/>
                  <a:alpha val="40000"/>
                </a:srgbClr>
              </a:glo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台形 210"/>
            <p:cNvSpPr/>
            <p:nvPr/>
          </p:nvSpPr>
          <p:spPr bwMode="auto">
            <a:xfrm rot="16200000">
              <a:off x="3165608" y="1730326"/>
              <a:ext cx="855988" cy="288032"/>
            </a:xfrm>
            <a:prstGeom prst="trapezoid">
              <a:avLst>
                <a:gd name="adj" fmla="val 13977"/>
              </a:avLst>
            </a:prstGeom>
            <a:noFill/>
            <a:ln w="254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dash"/>
            </a:ln>
            <a:effectLst>
              <a:glow rad="25400">
                <a:srgbClr val="000000">
                  <a:satMod val="175000"/>
                  <a:alpha val="40000"/>
                </a:srgbClr>
              </a:glo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2" name="グループ化 109"/>
          <p:cNvGrpSpPr>
            <a:grpSpLocks/>
          </p:cNvGrpSpPr>
          <p:nvPr/>
        </p:nvGrpSpPr>
        <p:grpSpPr bwMode="auto">
          <a:xfrm>
            <a:off x="1603375" y="2479675"/>
            <a:ext cx="576263" cy="862013"/>
            <a:chOff x="3449586" y="1446348"/>
            <a:chExt cx="576064" cy="862512"/>
          </a:xfrm>
        </p:grpSpPr>
        <p:sp>
          <p:nvSpPr>
            <p:cNvPr id="213" name="台形 212"/>
            <p:cNvSpPr/>
            <p:nvPr/>
          </p:nvSpPr>
          <p:spPr bwMode="auto">
            <a:xfrm rot="5400000">
              <a:off x="3453640" y="1736850"/>
              <a:ext cx="855988" cy="288032"/>
            </a:xfrm>
            <a:prstGeom prst="trapezoid">
              <a:avLst>
                <a:gd name="adj" fmla="val 33818"/>
              </a:avLst>
            </a:prstGeom>
            <a:noFill/>
            <a:ln w="254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dash"/>
            </a:ln>
            <a:effectLst>
              <a:glow rad="25400">
                <a:srgbClr val="000000">
                  <a:satMod val="175000"/>
                  <a:alpha val="40000"/>
                </a:srgbClr>
              </a:glo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台形 213"/>
            <p:cNvSpPr/>
            <p:nvPr/>
          </p:nvSpPr>
          <p:spPr bwMode="auto">
            <a:xfrm rot="16200000">
              <a:off x="3165608" y="1730326"/>
              <a:ext cx="855988" cy="288032"/>
            </a:xfrm>
            <a:prstGeom prst="trapezoid">
              <a:avLst>
                <a:gd name="adj" fmla="val 13977"/>
              </a:avLst>
            </a:prstGeom>
            <a:noFill/>
            <a:ln w="254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dash"/>
            </a:ln>
            <a:effectLst>
              <a:glow rad="25400">
                <a:srgbClr val="000000">
                  <a:satMod val="175000"/>
                  <a:alpha val="40000"/>
                </a:srgbClr>
              </a:glo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5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384492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38" y="384492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" name="円/楕円 216"/>
          <p:cNvSpPr/>
          <p:nvPr/>
        </p:nvSpPr>
        <p:spPr>
          <a:xfrm>
            <a:off x="1420813" y="5443538"/>
            <a:ext cx="1957387" cy="86518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umimoji="0" lang="ja-JP" altLang="en-US" sz="1600" kern="0">
              <a:solidFill>
                <a:prstClr val="black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218" name="Picture 8" descr="C:\Documents and Settings\0174624\Local Settings\Temporary Internet Files\Content.IE5\BUEPOPOZ\MC9004289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5286375"/>
            <a:ext cx="2762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411" descr="CX8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13" y="5286375"/>
            <a:ext cx="55403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220" name="テキスト ボックス 172"/>
          <p:cNvSpPr txBox="1">
            <a:spLocks noChangeArrowheads="1"/>
          </p:cNvSpPr>
          <p:nvPr/>
        </p:nvSpPr>
        <p:spPr bwMode="auto">
          <a:xfrm>
            <a:off x="1595438" y="5916613"/>
            <a:ext cx="1120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End-user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21" name="テキスト ボックス 173"/>
          <p:cNvSpPr txBox="1">
            <a:spLocks noChangeArrowheads="1"/>
          </p:cNvSpPr>
          <p:nvPr/>
        </p:nvSpPr>
        <p:spPr bwMode="auto">
          <a:xfrm>
            <a:off x="2601913" y="5938838"/>
            <a:ext cx="1198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Peer node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22" name="円柱 221"/>
          <p:cNvSpPr/>
          <p:nvPr/>
        </p:nvSpPr>
        <p:spPr>
          <a:xfrm>
            <a:off x="723900" y="2560638"/>
            <a:ext cx="646113" cy="311150"/>
          </a:xfrm>
          <a:prstGeom prst="ca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state</a:t>
            </a:r>
            <a:endParaRPr kumimoji="0" lang="ja-JP" altLang="en-US" sz="1100" kern="0" dirty="0">
              <a:solidFill>
                <a:prstClr val="black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23" name="正方形/長方形 222"/>
          <p:cNvSpPr/>
          <p:nvPr/>
        </p:nvSpPr>
        <p:spPr>
          <a:xfrm>
            <a:off x="723900" y="2943225"/>
            <a:ext cx="646113" cy="239713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APL</a:t>
            </a:r>
          </a:p>
        </p:txBody>
      </p:sp>
      <p:sp>
        <p:nvSpPr>
          <p:cNvPr id="224" name="円柱 223"/>
          <p:cNvSpPr/>
          <p:nvPr/>
        </p:nvSpPr>
        <p:spPr>
          <a:xfrm>
            <a:off x="1589088" y="2578100"/>
            <a:ext cx="646112" cy="311150"/>
          </a:xfrm>
          <a:prstGeom prst="ca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state</a:t>
            </a:r>
            <a:endParaRPr kumimoji="0" lang="ja-JP" altLang="en-US" sz="1100" kern="0" dirty="0">
              <a:solidFill>
                <a:prstClr val="black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25" name="正方形/長方形 224"/>
          <p:cNvSpPr/>
          <p:nvPr/>
        </p:nvSpPr>
        <p:spPr>
          <a:xfrm>
            <a:off x="1589088" y="2943225"/>
            <a:ext cx="646112" cy="239713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APL</a:t>
            </a:r>
          </a:p>
        </p:txBody>
      </p:sp>
      <p:sp>
        <p:nvSpPr>
          <p:cNvPr id="226" name="左右矢印 225"/>
          <p:cNvSpPr/>
          <p:nvPr/>
        </p:nvSpPr>
        <p:spPr>
          <a:xfrm>
            <a:off x="1300163" y="2632075"/>
            <a:ext cx="358775" cy="239713"/>
          </a:xfrm>
          <a:prstGeom prst="leftRightArrow">
            <a:avLst/>
          </a:prstGeom>
          <a:solidFill>
            <a:srgbClr val="92D050"/>
          </a:solidFill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umimoji="0" lang="ja-JP" altLang="en-US" sz="2400" kern="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776288" y="2214563"/>
            <a:ext cx="50641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ACT</a:t>
            </a:r>
          </a:p>
        </p:txBody>
      </p:sp>
      <p:sp>
        <p:nvSpPr>
          <p:cNvPr id="228" name="正方形/長方形 227"/>
          <p:cNvSpPr/>
          <p:nvPr/>
        </p:nvSpPr>
        <p:spPr>
          <a:xfrm>
            <a:off x="1658938" y="2214563"/>
            <a:ext cx="501650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SBY</a:t>
            </a:r>
          </a:p>
        </p:txBody>
      </p:sp>
      <p:sp>
        <p:nvSpPr>
          <p:cNvPr id="229" name="テキスト ボックス 173"/>
          <p:cNvSpPr txBox="1">
            <a:spLocks noChangeArrowheads="1"/>
          </p:cNvSpPr>
          <p:nvPr/>
        </p:nvSpPr>
        <p:spPr bwMode="auto">
          <a:xfrm>
            <a:off x="595313" y="3316288"/>
            <a:ext cx="19256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Node A(node</a:t>
            </a:r>
            <a:r>
              <a:rPr kumimoji="1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 </a:t>
            </a: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ID A)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30" name="正方形/長方形 229"/>
          <p:cNvSpPr/>
          <p:nvPr/>
        </p:nvSpPr>
        <p:spPr>
          <a:xfrm>
            <a:off x="1247775" y="2616200"/>
            <a:ext cx="461963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ja-JP" sz="1100" kern="0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sync</a:t>
            </a:r>
          </a:p>
        </p:txBody>
      </p:sp>
      <p:pic>
        <p:nvPicPr>
          <p:cNvPr id="231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3" y="383857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3" y="384492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663" y="3844925"/>
            <a:ext cx="398462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383857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" name="テキスト ボックス 173"/>
          <p:cNvSpPr txBox="1">
            <a:spLocks noChangeArrowheads="1"/>
          </p:cNvSpPr>
          <p:nvPr/>
        </p:nvSpPr>
        <p:spPr bwMode="auto">
          <a:xfrm>
            <a:off x="1017588" y="1196975"/>
            <a:ext cx="962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Capacity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236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88" y="3838575"/>
            <a:ext cx="39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3" y="3838575"/>
            <a:ext cx="398462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" name="テキスト ボックス 173"/>
          <p:cNvSpPr txBox="1">
            <a:spLocks noChangeArrowheads="1"/>
          </p:cNvSpPr>
          <p:nvPr/>
        </p:nvSpPr>
        <p:spPr bwMode="auto">
          <a:xfrm>
            <a:off x="1738313" y="4170363"/>
            <a:ext cx="1471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Resource Pool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grpSp>
        <p:nvGrpSpPr>
          <p:cNvPr id="239" name="グループ化 238"/>
          <p:cNvGrpSpPr>
            <a:grpSpLocks/>
          </p:cNvGrpSpPr>
          <p:nvPr/>
        </p:nvGrpSpPr>
        <p:grpSpPr bwMode="auto">
          <a:xfrm>
            <a:off x="4932363" y="2411413"/>
            <a:ext cx="3932237" cy="593725"/>
            <a:chOff x="4932040" y="2412177"/>
            <a:chExt cx="3813015" cy="593486"/>
          </a:xfrm>
        </p:grpSpPr>
        <p:sp>
          <p:nvSpPr>
            <p:cNvPr id="240" name="角丸四角形 239"/>
            <p:cNvSpPr/>
            <p:nvPr/>
          </p:nvSpPr>
          <p:spPr bwMode="auto">
            <a:xfrm>
              <a:off x="4945894" y="2412177"/>
              <a:ext cx="3799161" cy="580791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テキスト ボックス 138"/>
            <p:cNvSpPr txBox="1">
              <a:spLocks noChangeArrowheads="1"/>
            </p:cNvSpPr>
            <p:nvPr/>
          </p:nvSpPr>
          <p:spPr bwMode="auto">
            <a:xfrm>
              <a:off x="4932040" y="2420888"/>
              <a:ext cx="32287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②</a:t>
              </a: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Apply configuration changes to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   distribute sessions</a:t>
              </a:r>
            </a:p>
          </p:txBody>
        </p:sp>
      </p:grpSp>
      <p:sp>
        <p:nvSpPr>
          <p:cNvPr id="242" name="雲 241"/>
          <p:cNvSpPr/>
          <p:nvPr/>
        </p:nvSpPr>
        <p:spPr bwMode="auto">
          <a:xfrm>
            <a:off x="455613" y="4608513"/>
            <a:ext cx="4137025" cy="504825"/>
          </a:xfrm>
          <a:prstGeom prst="cloud">
            <a:avLst/>
          </a:prstGeom>
          <a:solidFill>
            <a:srgbClr val="D6ECE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43" name="テキスト ボックス 173"/>
          <p:cNvSpPr txBox="1">
            <a:spLocks noChangeArrowheads="1"/>
          </p:cNvSpPr>
          <p:nvPr/>
        </p:nvSpPr>
        <p:spPr bwMode="auto">
          <a:xfrm>
            <a:off x="2093913" y="4691063"/>
            <a:ext cx="914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Network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44" name="円柱 243"/>
          <p:cNvSpPr/>
          <p:nvPr/>
        </p:nvSpPr>
        <p:spPr bwMode="auto">
          <a:xfrm>
            <a:off x="1187450" y="1484313"/>
            <a:ext cx="622300" cy="690562"/>
          </a:xfrm>
          <a:prstGeom prst="can">
            <a:avLst>
              <a:gd name="adj" fmla="val 20094"/>
            </a:avLst>
          </a:prstGeom>
          <a:noFill/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umimoji="0" lang="ja-JP" altLang="en-US" sz="2400" kern="0">
              <a:solidFill>
                <a:srgbClr val="FFFFFF"/>
              </a:solidFill>
              <a:latin typeface="Times New Roman"/>
            </a:endParaRPr>
          </a:p>
        </p:txBody>
      </p:sp>
      <p:grpSp>
        <p:nvGrpSpPr>
          <p:cNvPr id="245" name="グループ化 244"/>
          <p:cNvGrpSpPr>
            <a:grpSpLocks/>
          </p:cNvGrpSpPr>
          <p:nvPr/>
        </p:nvGrpSpPr>
        <p:grpSpPr bwMode="auto">
          <a:xfrm>
            <a:off x="4932363" y="1692275"/>
            <a:ext cx="3917950" cy="593725"/>
            <a:chOff x="4932040" y="1692097"/>
            <a:chExt cx="3799439" cy="593486"/>
          </a:xfrm>
        </p:grpSpPr>
        <p:sp>
          <p:nvSpPr>
            <p:cNvPr id="246" name="角丸四角形 245"/>
            <p:cNvSpPr/>
            <p:nvPr/>
          </p:nvSpPr>
          <p:spPr bwMode="auto">
            <a:xfrm>
              <a:off x="4932040" y="1692097"/>
              <a:ext cx="3799439" cy="580791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テキスト ボックス 144"/>
            <p:cNvSpPr txBox="1">
              <a:spLocks noChangeArrowheads="1"/>
            </p:cNvSpPr>
            <p:nvPr/>
          </p:nvSpPr>
          <p:spPr bwMode="auto">
            <a:xfrm>
              <a:off x="4932040" y="1700808"/>
              <a:ext cx="34980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①</a:t>
              </a: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Instantiate a new virtual node in a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   couple of minutes</a:t>
              </a:r>
              <a:endParaRPr kumimoji="1" lang="ja-JP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</p:grpSp>
      <p:grpSp>
        <p:nvGrpSpPr>
          <p:cNvPr id="248" name="グループ化 247"/>
          <p:cNvGrpSpPr>
            <a:grpSpLocks/>
          </p:cNvGrpSpPr>
          <p:nvPr/>
        </p:nvGrpSpPr>
        <p:grpSpPr bwMode="auto">
          <a:xfrm>
            <a:off x="4895850" y="3132138"/>
            <a:ext cx="4106863" cy="581025"/>
            <a:chOff x="4896036" y="3132257"/>
            <a:chExt cx="3982180" cy="581516"/>
          </a:xfrm>
        </p:grpSpPr>
        <p:sp>
          <p:nvSpPr>
            <p:cNvPr id="249" name="角丸四角形 248"/>
            <p:cNvSpPr/>
            <p:nvPr/>
          </p:nvSpPr>
          <p:spPr bwMode="auto">
            <a:xfrm>
              <a:off x="4945294" y="3132257"/>
              <a:ext cx="3799002" cy="581516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テキスト ボックス 147"/>
            <p:cNvSpPr txBox="1">
              <a:spLocks noChangeArrowheads="1"/>
            </p:cNvSpPr>
            <p:nvPr/>
          </p:nvSpPr>
          <p:spPr bwMode="auto">
            <a:xfrm>
              <a:off x="4896036" y="3234462"/>
              <a:ext cx="39821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③</a:t>
              </a: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Overall load is shared among two nodes</a:t>
              </a:r>
            </a:p>
          </p:txBody>
        </p:sp>
      </p:grpSp>
      <p:grpSp>
        <p:nvGrpSpPr>
          <p:cNvPr id="251" name="グループ化 250"/>
          <p:cNvGrpSpPr>
            <a:grpSpLocks/>
          </p:cNvGrpSpPr>
          <p:nvPr/>
        </p:nvGrpSpPr>
        <p:grpSpPr bwMode="auto">
          <a:xfrm>
            <a:off x="4932363" y="5157788"/>
            <a:ext cx="4068762" cy="584200"/>
            <a:chOff x="4932040" y="5157192"/>
            <a:chExt cx="3945311" cy="584775"/>
          </a:xfrm>
        </p:grpSpPr>
        <p:sp>
          <p:nvSpPr>
            <p:cNvPr id="252" name="角丸四角形 251"/>
            <p:cNvSpPr/>
            <p:nvPr/>
          </p:nvSpPr>
          <p:spPr bwMode="auto">
            <a:xfrm>
              <a:off x="4932040" y="5158781"/>
              <a:ext cx="3799075" cy="575241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テキスト ボックス 150"/>
            <p:cNvSpPr txBox="1">
              <a:spLocks noChangeArrowheads="1"/>
            </p:cNvSpPr>
            <p:nvPr/>
          </p:nvSpPr>
          <p:spPr bwMode="auto">
            <a:xfrm>
              <a:off x="4932040" y="5157192"/>
              <a:ext cx="39453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⑤</a:t>
              </a: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Apply configuration changes to remove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   Node B</a:t>
              </a:r>
              <a:endParaRPr kumimoji="1" lang="ja-JP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</p:grpSp>
      <p:grpSp>
        <p:nvGrpSpPr>
          <p:cNvPr id="254" name="グループ化 253"/>
          <p:cNvGrpSpPr>
            <a:grpSpLocks/>
          </p:cNvGrpSpPr>
          <p:nvPr/>
        </p:nvGrpSpPr>
        <p:grpSpPr bwMode="auto">
          <a:xfrm>
            <a:off x="4941888" y="4406900"/>
            <a:ext cx="4130675" cy="584200"/>
            <a:chOff x="4938775" y="4406266"/>
            <a:chExt cx="4006225" cy="584775"/>
          </a:xfrm>
        </p:grpSpPr>
        <p:sp>
          <p:nvSpPr>
            <p:cNvPr id="255" name="角丸四角形 254"/>
            <p:cNvSpPr/>
            <p:nvPr/>
          </p:nvSpPr>
          <p:spPr bwMode="auto">
            <a:xfrm>
              <a:off x="4944934" y="4406266"/>
              <a:ext cx="3799909" cy="584775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テキスト ボックス 153"/>
            <p:cNvSpPr txBox="1">
              <a:spLocks noChangeArrowheads="1"/>
            </p:cNvSpPr>
            <p:nvPr/>
          </p:nvSpPr>
          <p:spPr bwMode="auto">
            <a:xfrm>
              <a:off x="4938775" y="4530606"/>
              <a:ext cx="40062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④</a:t>
              </a:r>
              <a:r>
                <a:rPr kumimoji="1" lang="en-US" altLang="ja-JP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Moving sessions from Node B to Node A</a:t>
              </a:r>
              <a:endParaRPr kumimoji="1" lang="ja-JP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</p:grpSp>
      <p:cxnSp>
        <p:nvCxnSpPr>
          <p:cNvPr id="257" name="直線コネクタ 154"/>
          <p:cNvCxnSpPr>
            <a:cxnSpLocks noChangeShapeType="1"/>
            <a:stCxn id="219" idx="0"/>
            <a:endCxn id="106" idx="2"/>
          </p:cNvCxnSpPr>
          <p:nvPr/>
        </p:nvCxnSpPr>
        <p:spPr bwMode="auto">
          <a:xfrm flipH="1" flipV="1">
            <a:off x="1498600" y="3689350"/>
            <a:ext cx="1381125" cy="1597025"/>
          </a:xfrm>
          <a:prstGeom prst="line">
            <a:avLst/>
          </a:prstGeom>
          <a:noFill/>
          <a:ln w="57150" algn="ctr">
            <a:solidFill>
              <a:srgbClr val="262699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8" name="直線コネクタ 257"/>
          <p:cNvCxnSpPr>
            <a:cxnSpLocks noChangeShapeType="1"/>
            <a:stCxn id="219" idx="0"/>
            <a:endCxn id="288" idx="2"/>
          </p:cNvCxnSpPr>
          <p:nvPr/>
        </p:nvCxnSpPr>
        <p:spPr bwMode="auto">
          <a:xfrm flipV="1">
            <a:off x="2879725" y="3689350"/>
            <a:ext cx="585788" cy="1597025"/>
          </a:xfrm>
          <a:prstGeom prst="line">
            <a:avLst/>
          </a:prstGeom>
          <a:noFill/>
          <a:ln w="57150" algn="ctr">
            <a:solidFill>
              <a:srgbClr val="262699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9" name="テキスト ボックス 173"/>
          <p:cNvSpPr txBox="1">
            <a:spLocks noChangeArrowheads="1"/>
          </p:cNvSpPr>
          <p:nvPr/>
        </p:nvSpPr>
        <p:spPr bwMode="auto">
          <a:xfrm>
            <a:off x="2179638" y="5030788"/>
            <a:ext cx="6492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Via A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60" name="テキスト ボックス 173"/>
          <p:cNvSpPr txBox="1">
            <a:spLocks noChangeArrowheads="1"/>
          </p:cNvSpPr>
          <p:nvPr/>
        </p:nvSpPr>
        <p:spPr bwMode="auto">
          <a:xfrm>
            <a:off x="2963863" y="5033963"/>
            <a:ext cx="6492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u"/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C0033"/>
              </a:buClr>
              <a:buFont typeface="Wingdings" pitchFamily="2" charset="2"/>
              <a:buChar char="ü"/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C0033"/>
              </a:buClr>
              <a:buChar char="•"/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C0033"/>
              </a:buClr>
              <a:buChar char="–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»"/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rPr>
              <a:t>Via B</a:t>
            </a:r>
            <a:endParaRPr kumimoji="1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261" name="円柱 260"/>
          <p:cNvSpPr/>
          <p:nvPr/>
        </p:nvSpPr>
        <p:spPr bwMode="auto">
          <a:xfrm>
            <a:off x="1187450" y="1776413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umimoji="0" lang="ja-JP" altLang="en-US" sz="1100" kern="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2" name="円柱 261"/>
          <p:cNvSpPr/>
          <p:nvPr/>
        </p:nvSpPr>
        <p:spPr bwMode="auto">
          <a:xfrm>
            <a:off x="1187450" y="1773238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 w="9525" cap="flat" cmpd="sng" algn="ctr">
            <a:solidFill>
              <a:srgbClr val="6664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umimoji="0" lang="ja-JP" altLang="en-US" sz="1100" kern="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3" name="テキスト ボックス 262"/>
          <p:cNvSpPr txBox="1">
            <a:spLocks noChangeArrowheads="1"/>
          </p:cNvSpPr>
          <p:nvPr/>
        </p:nvSpPr>
        <p:spPr bwMode="auto">
          <a:xfrm>
            <a:off x="4948238" y="1196975"/>
            <a:ext cx="1350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ja-JP" sz="2000" smtClean="0">
                <a:solidFill>
                  <a:srgbClr val="000000"/>
                </a:solidFill>
                <a:latin typeface="HGP創英角ｺﾞｼｯｸUB" pitchFamily="50" charset="-128"/>
              </a:rPr>
              <a:t>Scale OUT</a:t>
            </a:r>
            <a:endParaRPr lang="ja-JP" altLang="en-US" sz="2000" smtClean="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64" name="テキスト ボックス 263"/>
          <p:cNvSpPr txBox="1">
            <a:spLocks noChangeArrowheads="1"/>
          </p:cNvSpPr>
          <p:nvPr/>
        </p:nvSpPr>
        <p:spPr bwMode="auto">
          <a:xfrm>
            <a:off x="4949825" y="3933825"/>
            <a:ext cx="110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ja-JP" sz="2000" smtClean="0">
                <a:solidFill>
                  <a:srgbClr val="000000"/>
                </a:solidFill>
                <a:latin typeface="HGP創英角ｺﾞｼｯｸUB" pitchFamily="50" charset="-128"/>
              </a:rPr>
              <a:t>Scale IN</a:t>
            </a:r>
            <a:endParaRPr lang="ja-JP" altLang="en-US" sz="2000" smtClean="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65" name="テキスト ボックス 264"/>
          <p:cNvSpPr txBox="1"/>
          <p:nvPr/>
        </p:nvSpPr>
        <p:spPr>
          <a:xfrm>
            <a:off x="4783138" y="5949950"/>
            <a:ext cx="4294187" cy="461963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ｺﾞｼｯｸUB" panose="020B0900000000000000" pitchFamily="50" charset="-128"/>
                <a:ea typeface="HGP創英角ｺﾞｼｯｸUB" pitchFamily="50" charset="-128"/>
              </a:rPr>
              <a:t>Time to complete takes longer</a:t>
            </a:r>
            <a:endParaRPr lang="ja-JP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創英角ｺﾞｼｯｸUB" panose="020B0900000000000000" pitchFamily="50" charset="-128"/>
              <a:ea typeface="HGP創英角ｺﾞｼｯｸUB" pitchFamily="50" charset="-128"/>
            </a:endParaRPr>
          </a:p>
        </p:txBody>
      </p:sp>
      <p:sp>
        <p:nvSpPr>
          <p:cNvPr id="266" name="円柱 265"/>
          <p:cNvSpPr/>
          <p:nvPr/>
        </p:nvSpPr>
        <p:spPr bwMode="auto">
          <a:xfrm>
            <a:off x="3157538" y="2208213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umimoji="0" lang="ja-JP" altLang="en-US" sz="1100" kern="0" dirty="0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267" name="グループ化 266"/>
          <p:cNvGrpSpPr>
            <a:grpSpLocks/>
          </p:cNvGrpSpPr>
          <p:nvPr/>
        </p:nvGrpSpPr>
        <p:grpSpPr bwMode="auto">
          <a:xfrm>
            <a:off x="3140075" y="5275263"/>
            <a:ext cx="1431925" cy="827087"/>
            <a:chOff x="3140234" y="5276008"/>
            <a:chExt cx="1431766" cy="826143"/>
          </a:xfrm>
        </p:grpSpPr>
        <p:grpSp>
          <p:nvGrpSpPr>
            <p:cNvPr id="268" name="グループ化 165"/>
            <p:cNvGrpSpPr>
              <a:grpSpLocks/>
            </p:cNvGrpSpPr>
            <p:nvPr/>
          </p:nvGrpSpPr>
          <p:grpSpPr bwMode="auto">
            <a:xfrm>
              <a:off x="3140234" y="5276008"/>
              <a:ext cx="1431766" cy="826143"/>
              <a:chOff x="3140234" y="5420024"/>
              <a:chExt cx="1431766" cy="826143"/>
            </a:xfrm>
          </p:grpSpPr>
          <p:pic>
            <p:nvPicPr>
              <p:cNvPr id="270" name="Picture 2" descr="C:\Program Files\Microsoft Office\MEDIA\CAGCAT10\j0195384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2751" y="5420024"/>
                <a:ext cx="809249" cy="826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1" name="円弧 270"/>
              <p:cNvSpPr/>
              <p:nvPr/>
            </p:nvSpPr>
            <p:spPr>
              <a:xfrm>
                <a:off x="3140234" y="5513579"/>
                <a:ext cx="639692" cy="436065"/>
              </a:xfrm>
              <a:prstGeom prst="arc">
                <a:avLst>
                  <a:gd name="adj1" fmla="val 11913730"/>
                  <a:gd name="adj2" fmla="val 20469157"/>
                </a:avLst>
              </a:prstGeom>
              <a:noFill/>
              <a:ln w="57150" cap="flat" cmpd="sng" algn="ctr">
                <a:solidFill>
                  <a:srgbClr val="FF00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kumimoji="0" lang="ja-JP" altLang="en-US" sz="2400" kern="0">
                  <a:solidFill>
                    <a:srgbClr val="000000"/>
                  </a:solidFill>
                  <a:latin typeface="Times New Roman"/>
                </a:endParaRPr>
              </a:p>
            </p:txBody>
          </p:sp>
        </p:grpSp>
        <p:sp>
          <p:nvSpPr>
            <p:cNvPr id="269" name="テキスト ボックス 268"/>
            <p:cNvSpPr txBox="1"/>
            <p:nvPr/>
          </p:nvSpPr>
          <p:spPr>
            <a:xfrm>
              <a:off x="3419603" y="5372734"/>
              <a:ext cx="441276" cy="4011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ja-JP" altLang="en-US" sz="2000" kern="0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itchFamily="50" charset="-128"/>
                </a:rPr>
                <a:t>②</a:t>
              </a:r>
            </a:p>
          </p:txBody>
        </p:sp>
      </p:grpSp>
      <p:grpSp>
        <p:nvGrpSpPr>
          <p:cNvPr id="272" name="グループ化 271"/>
          <p:cNvGrpSpPr>
            <a:grpSpLocks/>
          </p:cNvGrpSpPr>
          <p:nvPr/>
        </p:nvGrpSpPr>
        <p:grpSpPr bwMode="auto">
          <a:xfrm>
            <a:off x="1331913" y="1196975"/>
            <a:ext cx="2546350" cy="4457700"/>
            <a:chOff x="1331640" y="1196752"/>
            <a:chExt cx="2547157" cy="4458511"/>
          </a:xfrm>
        </p:grpSpPr>
        <p:sp>
          <p:nvSpPr>
            <p:cNvPr id="273" name="テキスト ボックス 272"/>
            <p:cNvSpPr txBox="1"/>
            <p:nvPr/>
          </p:nvSpPr>
          <p:spPr>
            <a:xfrm>
              <a:off x="2189162" y="1196752"/>
              <a:ext cx="439876" cy="4001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ja-JP" altLang="en-US" sz="2000" kern="0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itchFamily="50" charset="-128"/>
                </a:rPr>
                <a:t>③</a:t>
              </a:r>
            </a:p>
          </p:txBody>
        </p:sp>
        <p:sp>
          <p:nvSpPr>
            <p:cNvPr id="274" name="円弧 273"/>
            <p:cNvSpPr/>
            <p:nvPr/>
          </p:nvSpPr>
          <p:spPr>
            <a:xfrm>
              <a:off x="1331640" y="1634982"/>
              <a:ext cx="2186680" cy="1146384"/>
            </a:xfrm>
            <a:prstGeom prst="arc">
              <a:avLst>
                <a:gd name="adj1" fmla="val 13406097"/>
                <a:gd name="adj2" fmla="val 19267620"/>
              </a:avLst>
            </a:prstGeom>
            <a:noFill/>
            <a:ln w="76200" cap="flat" cmpd="sng" algn="ctr">
              <a:solidFill>
                <a:srgbClr val="33CC33"/>
              </a:solidFill>
              <a:prstDash val="solid"/>
              <a:tailEnd type="triangle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0" lang="ja-JP" altLang="en-US" sz="2400" kern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75" name="円弧 274"/>
            <p:cNvSpPr/>
            <p:nvPr/>
          </p:nvSpPr>
          <p:spPr>
            <a:xfrm>
              <a:off x="1692116" y="4508879"/>
              <a:ext cx="2186681" cy="1146384"/>
            </a:xfrm>
            <a:prstGeom prst="arc">
              <a:avLst>
                <a:gd name="adj1" fmla="val 13975925"/>
                <a:gd name="adj2" fmla="val 17695120"/>
              </a:avLst>
            </a:prstGeom>
            <a:noFill/>
            <a:ln w="76200" cap="flat" cmpd="sng" algn="ctr">
              <a:solidFill>
                <a:srgbClr val="33CC33"/>
              </a:solidFill>
              <a:prstDash val="solid"/>
              <a:tailEnd type="triangle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0" lang="ja-JP" altLang="en-US" sz="2400" kern="0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276" name="グループ化 275"/>
          <p:cNvGrpSpPr>
            <a:grpSpLocks/>
          </p:cNvGrpSpPr>
          <p:nvPr/>
        </p:nvGrpSpPr>
        <p:grpSpPr bwMode="auto">
          <a:xfrm>
            <a:off x="3132138" y="5267325"/>
            <a:ext cx="1460500" cy="825500"/>
            <a:chOff x="-183295" y="5536208"/>
            <a:chExt cx="1460088" cy="826143"/>
          </a:xfrm>
        </p:grpSpPr>
        <p:grpSp>
          <p:nvGrpSpPr>
            <p:cNvPr id="277" name="グループ化 174"/>
            <p:cNvGrpSpPr>
              <a:grpSpLocks/>
            </p:cNvGrpSpPr>
            <p:nvPr/>
          </p:nvGrpSpPr>
          <p:grpSpPr bwMode="auto">
            <a:xfrm>
              <a:off x="-183295" y="5536208"/>
              <a:ext cx="1460088" cy="826143"/>
              <a:chOff x="3140234" y="5420024"/>
              <a:chExt cx="1460088" cy="826143"/>
            </a:xfrm>
          </p:grpSpPr>
          <p:pic>
            <p:nvPicPr>
              <p:cNvPr id="279" name="Picture 2" descr="C:\Program Files\Microsoft Office\MEDIA\CAGCAT10\j0195384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1073" y="5420024"/>
                <a:ext cx="809249" cy="826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0" name="円弧 279"/>
              <p:cNvSpPr/>
              <p:nvPr/>
            </p:nvSpPr>
            <p:spPr>
              <a:xfrm>
                <a:off x="3140234" y="5513760"/>
                <a:ext cx="639582" cy="435314"/>
              </a:xfrm>
              <a:prstGeom prst="arc">
                <a:avLst>
                  <a:gd name="adj1" fmla="val 11913730"/>
                  <a:gd name="adj2" fmla="val 20469157"/>
                </a:avLst>
              </a:prstGeom>
              <a:noFill/>
              <a:ln w="57150" cap="flat" cmpd="sng" algn="ctr">
                <a:solidFill>
                  <a:srgbClr val="FF00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kumimoji="0" lang="ja-JP" altLang="en-US" sz="2400" kern="0">
                  <a:solidFill>
                    <a:srgbClr val="000000"/>
                  </a:solidFill>
                  <a:latin typeface="Times New Roman"/>
                </a:endParaRPr>
              </a:p>
            </p:txBody>
          </p:sp>
        </p:grpSp>
        <p:sp>
          <p:nvSpPr>
            <p:cNvPr id="278" name="テキスト ボックス 277"/>
            <p:cNvSpPr txBox="1"/>
            <p:nvPr/>
          </p:nvSpPr>
          <p:spPr>
            <a:xfrm>
              <a:off x="103961" y="5890497"/>
              <a:ext cx="441201" cy="4003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ja-JP" altLang="en-US" sz="2000" kern="0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itchFamily="50" charset="-128"/>
                </a:rPr>
                <a:t>⑤</a:t>
              </a:r>
            </a:p>
          </p:txBody>
        </p:sp>
      </p:grpSp>
      <p:grpSp>
        <p:nvGrpSpPr>
          <p:cNvPr id="281" name="グループ化 280"/>
          <p:cNvGrpSpPr>
            <a:grpSpLocks/>
          </p:cNvGrpSpPr>
          <p:nvPr/>
        </p:nvGrpSpPr>
        <p:grpSpPr bwMode="auto">
          <a:xfrm>
            <a:off x="1331913" y="1773238"/>
            <a:ext cx="2546350" cy="4025900"/>
            <a:chOff x="1331640" y="1628800"/>
            <a:chExt cx="2547157" cy="4026463"/>
          </a:xfrm>
        </p:grpSpPr>
        <p:sp>
          <p:nvSpPr>
            <p:cNvPr id="282" name="テキスト ボックス 281"/>
            <p:cNvSpPr txBox="1"/>
            <p:nvPr/>
          </p:nvSpPr>
          <p:spPr>
            <a:xfrm>
              <a:off x="2189162" y="1628800"/>
              <a:ext cx="439876" cy="4001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ja-JP" altLang="en-US" sz="2000" kern="0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itchFamily="50" charset="-128"/>
                </a:rPr>
                <a:t>④</a:t>
              </a:r>
            </a:p>
          </p:txBody>
        </p:sp>
        <p:sp>
          <p:nvSpPr>
            <p:cNvPr id="283" name="円弧 282"/>
            <p:cNvSpPr/>
            <p:nvPr/>
          </p:nvSpPr>
          <p:spPr>
            <a:xfrm>
              <a:off x="1331640" y="1635151"/>
              <a:ext cx="2186680" cy="1146335"/>
            </a:xfrm>
            <a:prstGeom prst="arc">
              <a:avLst>
                <a:gd name="adj1" fmla="val 13406097"/>
                <a:gd name="adj2" fmla="val 19267620"/>
              </a:avLst>
            </a:prstGeom>
            <a:noFill/>
            <a:ln w="76200" cap="flat" cmpd="sng" algn="ctr">
              <a:solidFill>
                <a:srgbClr val="33CC33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0" lang="ja-JP" altLang="en-US" sz="2400" kern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284" name="円弧 283"/>
            <p:cNvSpPr/>
            <p:nvPr/>
          </p:nvSpPr>
          <p:spPr>
            <a:xfrm>
              <a:off x="1692116" y="4508928"/>
              <a:ext cx="2186681" cy="1146335"/>
            </a:xfrm>
            <a:prstGeom prst="arc">
              <a:avLst>
                <a:gd name="adj1" fmla="val 14310993"/>
                <a:gd name="adj2" fmla="val 17695120"/>
              </a:avLst>
            </a:prstGeom>
            <a:noFill/>
            <a:ln w="76200" cap="flat" cmpd="sng" algn="ctr">
              <a:solidFill>
                <a:srgbClr val="33CC33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0" lang="ja-JP" altLang="en-US" sz="2400" kern="0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285" name="正方形/長方形 284"/>
          <p:cNvSpPr/>
          <p:nvPr/>
        </p:nvSpPr>
        <p:spPr bwMode="auto">
          <a:xfrm>
            <a:off x="3059113" y="2205038"/>
            <a:ext cx="762000" cy="647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286" name="グループ化 285"/>
          <p:cNvGrpSpPr>
            <a:grpSpLocks/>
          </p:cNvGrpSpPr>
          <p:nvPr/>
        </p:nvGrpSpPr>
        <p:grpSpPr bwMode="auto">
          <a:xfrm>
            <a:off x="2525713" y="1217613"/>
            <a:ext cx="1971675" cy="2471737"/>
            <a:chOff x="2546678" y="1218238"/>
            <a:chExt cx="1971120" cy="2471841"/>
          </a:xfrm>
        </p:grpSpPr>
        <p:sp>
          <p:nvSpPr>
            <p:cNvPr id="287" name="正方形/長方形 286"/>
            <p:cNvSpPr/>
            <p:nvPr/>
          </p:nvSpPr>
          <p:spPr bwMode="auto">
            <a:xfrm>
              <a:off x="3059296" y="2204116"/>
              <a:ext cx="761786" cy="523897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フローチャート : 代替処理 287"/>
            <p:cNvSpPr/>
            <p:nvPr/>
          </p:nvSpPr>
          <p:spPr bwMode="auto">
            <a:xfrm>
              <a:off x="2603812" y="2223167"/>
              <a:ext cx="1763216" cy="1466912"/>
            </a:xfrm>
            <a:prstGeom prst="flowChartAlternateProcess">
              <a:avLst/>
            </a:prstGeom>
            <a:solidFill>
              <a:srgbClr val="CCFFFF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89" name="グループ化 186"/>
            <p:cNvGrpSpPr>
              <a:grpSpLocks/>
            </p:cNvGrpSpPr>
            <p:nvPr/>
          </p:nvGrpSpPr>
          <p:grpSpPr bwMode="auto">
            <a:xfrm>
              <a:off x="2763915" y="2485960"/>
              <a:ext cx="576064" cy="862512"/>
              <a:chOff x="3449586" y="1446348"/>
              <a:chExt cx="576064" cy="862512"/>
            </a:xfrm>
          </p:grpSpPr>
          <p:sp>
            <p:nvSpPr>
              <p:cNvPr id="305" name="台形 304"/>
              <p:cNvSpPr/>
              <p:nvPr/>
            </p:nvSpPr>
            <p:spPr bwMode="auto">
              <a:xfrm rot="5400000">
                <a:off x="3453640" y="1736850"/>
                <a:ext cx="855988" cy="288032"/>
              </a:xfrm>
              <a:prstGeom prst="trapezoid">
                <a:avLst>
                  <a:gd name="adj" fmla="val 33818"/>
                </a:avLst>
              </a:prstGeom>
              <a:noFill/>
              <a:ln w="254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dash"/>
              </a:ln>
              <a:effectLst>
                <a:glow rad="25400">
                  <a:srgbClr val="000000">
                    <a:satMod val="175000"/>
                    <a:alpha val="40000"/>
                  </a:srgbClr>
                </a:glo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台形 305"/>
              <p:cNvSpPr/>
              <p:nvPr/>
            </p:nvSpPr>
            <p:spPr bwMode="auto">
              <a:xfrm rot="16200000">
                <a:off x="3165608" y="1730326"/>
                <a:ext cx="855988" cy="288032"/>
              </a:xfrm>
              <a:prstGeom prst="trapezoid">
                <a:avLst>
                  <a:gd name="adj" fmla="val 13977"/>
                </a:avLst>
              </a:prstGeom>
              <a:noFill/>
              <a:ln w="254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dash"/>
              </a:ln>
              <a:effectLst>
                <a:glow rad="25400">
                  <a:srgbClr val="000000">
                    <a:satMod val="175000"/>
                    <a:alpha val="40000"/>
                  </a:srgbClr>
                </a:glo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0" name="グループ化 187"/>
            <p:cNvGrpSpPr>
              <a:grpSpLocks/>
            </p:cNvGrpSpPr>
            <p:nvPr/>
          </p:nvGrpSpPr>
          <p:grpSpPr bwMode="auto">
            <a:xfrm>
              <a:off x="3590765" y="2479436"/>
              <a:ext cx="576064" cy="862512"/>
              <a:chOff x="3449586" y="1446348"/>
              <a:chExt cx="576064" cy="862512"/>
            </a:xfrm>
          </p:grpSpPr>
          <p:sp>
            <p:nvSpPr>
              <p:cNvPr id="303" name="台形 302"/>
              <p:cNvSpPr/>
              <p:nvPr/>
            </p:nvSpPr>
            <p:spPr bwMode="auto">
              <a:xfrm rot="5400000">
                <a:off x="3453640" y="1736850"/>
                <a:ext cx="855988" cy="288032"/>
              </a:xfrm>
              <a:prstGeom prst="trapezoid">
                <a:avLst>
                  <a:gd name="adj" fmla="val 33818"/>
                </a:avLst>
              </a:prstGeom>
              <a:noFill/>
              <a:ln w="254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dash"/>
              </a:ln>
              <a:effectLst>
                <a:glow rad="25400">
                  <a:srgbClr val="000000">
                    <a:satMod val="175000"/>
                    <a:alpha val="40000"/>
                  </a:srgbClr>
                </a:glo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台形 303"/>
              <p:cNvSpPr/>
              <p:nvPr/>
            </p:nvSpPr>
            <p:spPr bwMode="auto">
              <a:xfrm rot="16200000">
                <a:off x="3165608" y="1730326"/>
                <a:ext cx="855988" cy="288032"/>
              </a:xfrm>
              <a:prstGeom prst="trapezoid">
                <a:avLst>
                  <a:gd name="adj" fmla="val 13977"/>
                </a:avLst>
              </a:prstGeom>
              <a:noFill/>
              <a:ln w="254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dash"/>
              </a:ln>
              <a:effectLst>
                <a:glow rad="25400">
                  <a:srgbClr val="000000">
                    <a:satMod val="175000"/>
                    <a:alpha val="40000"/>
                  </a:srgbClr>
                </a:glo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1" name="円柱 290"/>
            <p:cNvSpPr/>
            <p:nvPr/>
          </p:nvSpPr>
          <p:spPr>
            <a:xfrm>
              <a:off x="2711732" y="2559731"/>
              <a:ext cx="645930" cy="311163"/>
            </a:xfrm>
            <a:prstGeom prst="can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state</a:t>
              </a:r>
              <a:endPara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  <p:sp>
          <p:nvSpPr>
            <p:cNvPr id="292" name="正方形/長方形 291"/>
            <p:cNvSpPr/>
            <p:nvPr/>
          </p:nvSpPr>
          <p:spPr>
            <a:xfrm>
              <a:off x="2711732" y="2943923"/>
              <a:ext cx="645930" cy="239723"/>
            </a:xfrm>
            <a:prstGeom prst="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APL</a:t>
              </a:r>
            </a:p>
          </p:txBody>
        </p:sp>
        <p:sp>
          <p:nvSpPr>
            <p:cNvPr id="293" name="円柱 292"/>
            <p:cNvSpPr/>
            <p:nvPr/>
          </p:nvSpPr>
          <p:spPr>
            <a:xfrm>
              <a:off x="3576675" y="2578782"/>
              <a:ext cx="645931" cy="311163"/>
            </a:xfrm>
            <a:prstGeom prst="can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state</a:t>
              </a:r>
              <a:endPara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  <p:sp>
          <p:nvSpPr>
            <p:cNvPr id="294" name="正方形/長方形 293"/>
            <p:cNvSpPr/>
            <p:nvPr/>
          </p:nvSpPr>
          <p:spPr>
            <a:xfrm>
              <a:off x="3576675" y="2943923"/>
              <a:ext cx="645931" cy="239723"/>
            </a:xfrm>
            <a:prstGeom prst="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APL</a:t>
              </a:r>
            </a:p>
          </p:txBody>
        </p:sp>
        <p:sp>
          <p:nvSpPr>
            <p:cNvPr id="295" name="左右矢印 294"/>
            <p:cNvSpPr/>
            <p:nvPr/>
          </p:nvSpPr>
          <p:spPr>
            <a:xfrm>
              <a:off x="3287831" y="2632760"/>
              <a:ext cx="358674" cy="238135"/>
            </a:xfrm>
            <a:prstGeom prst="leftRightArrow">
              <a:avLst/>
            </a:prstGeom>
            <a:solidFill>
              <a:srgbClr val="92D050"/>
            </a:solidFill>
            <a:ln w="25400" cap="flat" cmpd="sng" algn="ctr">
              <a:solidFill>
                <a:srgbClr val="00CC99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296" name="正方形/長方形 295"/>
            <p:cNvSpPr/>
            <p:nvPr/>
          </p:nvSpPr>
          <p:spPr>
            <a:xfrm>
              <a:off x="2764104" y="2215230"/>
              <a:ext cx="506270" cy="307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ACT</a:t>
              </a:r>
            </a:p>
          </p:txBody>
        </p:sp>
        <p:sp>
          <p:nvSpPr>
            <p:cNvPr id="297" name="正方形/長方形 296"/>
            <p:cNvSpPr/>
            <p:nvPr/>
          </p:nvSpPr>
          <p:spPr>
            <a:xfrm>
              <a:off x="3646505" y="2215230"/>
              <a:ext cx="503096" cy="307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SBY</a:t>
              </a:r>
            </a:p>
          </p:txBody>
        </p:sp>
        <p:sp>
          <p:nvSpPr>
            <p:cNvPr id="298" name="テキスト ボックス 173"/>
            <p:cNvSpPr txBox="1">
              <a:spLocks noChangeArrowheads="1"/>
            </p:cNvSpPr>
            <p:nvPr/>
          </p:nvSpPr>
          <p:spPr bwMode="auto">
            <a:xfrm>
              <a:off x="2583180" y="3317001"/>
              <a:ext cx="1934618" cy="33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33"/>
                </a:buClr>
                <a:buFont typeface="Wingdings" pitchFamily="2" charset="2"/>
                <a:buChar char="u"/>
                <a:defRPr kumimoji="1" sz="32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C0033"/>
                </a:buClr>
                <a:buFont typeface="Wingdings" pitchFamily="2" charset="2"/>
                <a:buChar char="ü"/>
                <a:defRPr kumimoji="1" sz="28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C0033"/>
                </a:buClr>
                <a:buChar char="•"/>
                <a:defRPr kumimoji="1" sz="24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C0033"/>
                </a:buClr>
                <a:buChar char="–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Node B(node ID B</a:t>
              </a:r>
              <a:r>
                <a:rPr kumimoji="1" lang="en-US" altLang="ja-JP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)</a:t>
              </a:r>
              <a:endParaRPr kumimoji="1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  <p:sp>
          <p:nvSpPr>
            <p:cNvPr id="299" name="正方形/長方形 298"/>
            <p:cNvSpPr/>
            <p:nvPr/>
          </p:nvSpPr>
          <p:spPr>
            <a:xfrm>
              <a:off x="3235459" y="2616884"/>
              <a:ext cx="463420" cy="2603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sync</a:t>
              </a:r>
            </a:p>
          </p:txBody>
        </p:sp>
        <p:sp>
          <p:nvSpPr>
            <p:cNvPr id="300" name="テキスト ボックス 173"/>
            <p:cNvSpPr txBox="1">
              <a:spLocks noChangeArrowheads="1"/>
            </p:cNvSpPr>
            <p:nvPr/>
          </p:nvSpPr>
          <p:spPr bwMode="auto">
            <a:xfrm>
              <a:off x="2964072" y="1218238"/>
              <a:ext cx="961754" cy="33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33"/>
                </a:buClr>
                <a:buFont typeface="Wingdings" pitchFamily="2" charset="2"/>
                <a:buChar char="u"/>
                <a:defRPr kumimoji="1" sz="32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C0033"/>
                </a:buClr>
                <a:buFont typeface="Wingdings" pitchFamily="2" charset="2"/>
                <a:buChar char="ü"/>
                <a:defRPr kumimoji="1" sz="28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C0033"/>
                </a:buClr>
                <a:buChar char="•"/>
                <a:defRPr kumimoji="1" sz="24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C0033"/>
                </a:buClr>
                <a:buChar char="–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33"/>
                </a:buClr>
                <a:buChar char="»"/>
                <a:defRPr kumimoji="1" sz="2000">
                  <a:solidFill>
                    <a:schemeClr val="tx1"/>
                  </a:solidFill>
                  <a:latin typeface="HGP創英角ｺﾞｼｯｸUB" pitchFamily="50" charset="-128"/>
                  <a:ea typeface="HGP創英角ｺﾞｼｯｸUB" pitchFamily="50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HGP創英角ｺﾞｼｯｸUB" pitchFamily="50" charset="-128"/>
                  <a:ea typeface="HGP創英角ｺﾞｼｯｸUB" pitchFamily="50" charset="-128"/>
                </a:rPr>
                <a:t>Capacity</a:t>
              </a:r>
              <a:endParaRPr kumimoji="1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  <p:sp>
          <p:nvSpPr>
            <p:cNvPr id="301" name="円柱 300"/>
            <p:cNvSpPr/>
            <p:nvPr/>
          </p:nvSpPr>
          <p:spPr bwMode="auto">
            <a:xfrm>
              <a:off x="3138648" y="1513525"/>
              <a:ext cx="622125" cy="690591"/>
            </a:xfrm>
            <a:prstGeom prst="can">
              <a:avLst>
                <a:gd name="adj" fmla="val 20094"/>
              </a:avLst>
            </a:prstGeom>
            <a:noFill/>
            <a:ln w="25400" cap="flat" cmpd="sng" algn="ctr">
              <a:solidFill>
                <a:srgbClr val="00CC99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302" name="テキスト ボックス 301"/>
            <p:cNvSpPr txBox="1"/>
            <p:nvPr/>
          </p:nvSpPr>
          <p:spPr>
            <a:xfrm>
              <a:off x="2546678" y="1845326"/>
              <a:ext cx="441201" cy="4000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GP創英角ｺﾞｼｯｸUB" panose="020B0900000000000000" pitchFamily="50" charset="-128"/>
                  <a:ea typeface="HGP創英角ｺﾞｼｯｸUB" pitchFamily="50" charset="-128"/>
                </a:rPr>
                <a:t>①</a:t>
              </a:r>
            </a:p>
          </p:txBody>
        </p:sp>
      </p:grpSp>
      <p:sp>
        <p:nvSpPr>
          <p:cNvPr id="307" name="正方形/長方形 306"/>
          <p:cNvSpPr/>
          <p:nvPr/>
        </p:nvSpPr>
        <p:spPr bwMode="auto">
          <a:xfrm>
            <a:off x="2601913" y="1901825"/>
            <a:ext cx="298450" cy="3032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11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4211 L 1.11111E-6 4.98496E-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1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419 L 1.11111E-6 -0.0002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8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5255 L -0.00538 -7.40741E-7 " pathEditMode="relative" rAng="0" ptsTypes="AA">
                                      <p:cBhvr>
                                        <p:cTn id="55" dur="2000" spd="-100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5278 L -0.00538 -0.0370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3704 L -0.00538 0.004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6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2107 L 2.22222E-6 3.7037E-6 " pathEditMode="relative" rAng="0" ptsTypes="AA">
                                      <p:cBhvr>
                                        <p:cTn id="83" dur="2000" spd="-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213 L 1.11111E-6 -0.0004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/>
      <p:bldP spid="260" grpId="1"/>
      <p:bldP spid="261" grpId="0" animBg="1"/>
      <p:bldP spid="261" grpId="1" animBg="1"/>
      <p:bldP spid="261" grpId="2" animBg="1"/>
      <p:bldP spid="261" grpId="3" animBg="1"/>
      <p:bldP spid="263" grpId="0"/>
      <p:bldP spid="264" grpId="0"/>
      <p:bldP spid="265" grpId="0" animBg="1"/>
      <p:bldP spid="266" grpId="0" animBg="1"/>
      <p:bldP spid="266" grpId="1" animBg="1"/>
      <p:bldP spid="266" grpId="2" animBg="1"/>
      <p:bldP spid="3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“elastic core”</a:t>
            </a:r>
            <a:endParaRPr kumimoji="1" lang="ja-JP" altLang="en-US" dirty="0"/>
          </a:p>
        </p:txBody>
      </p:sp>
      <p:sp>
        <p:nvSpPr>
          <p:cNvPr id="169" name="雲 168"/>
          <p:cNvSpPr/>
          <p:nvPr/>
        </p:nvSpPr>
        <p:spPr bwMode="auto">
          <a:xfrm>
            <a:off x="373063" y="1955626"/>
            <a:ext cx="4137025" cy="404812"/>
          </a:xfrm>
          <a:prstGeom prst="cloud">
            <a:avLst/>
          </a:prstGeom>
          <a:solidFill>
            <a:srgbClr val="D6ECE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sp>
        <p:nvSpPr>
          <p:cNvPr id="170" name="テキスト ボックス 173"/>
          <p:cNvSpPr txBox="1">
            <a:spLocks noChangeArrowheads="1"/>
          </p:cNvSpPr>
          <p:nvPr/>
        </p:nvSpPr>
        <p:spPr bwMode="auto">
          <a:xfrm>
            <a:off x="3824288" y="1941338"/>
            <a:ext cx="4635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NW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171" name="雲 170"/>
          <p:cNvSpPr/>
          <p:nvPr/>
        </p:nvSpPr>
        <p:spPr>
          <a:xfrm>
            <a:off x="419100" y="1366663"/>
            <a:ext cx="4013200" cy="650875"/>
          </a:xfrm>
          <a:prstGeom prst="cloud">
            <a:avLst/>
          </a:prstGeom>
          <a:solidFill>
            <a:srgbClr val="CC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72" name="直線コネクタ 156"/>
          <p:cNvCxnSpPr>
            <a:cxnSpLocks noChangeShapeType="1"/>
            <a:endCxn id="178" idx="2"/>
          </p:cNvCxnSpPr>
          <p:nvPr/>
        </p:nvCxnSpPr>
        <p:spPr bwMode="auto">
          <a:xfrm flipV="1">
            <a:off x="1703388" y="1406351"/>
            <a:ext cx="271462" cy="304800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直線コネクタ 156"/>
          <p:cNvCxnSpPr>
            <a:cxnSpLocks noChangeShapeType="1"/>
          </p:cNvCxnSpPr>
          <p:nvPr/>
        </p:nvCxnSpPr>
        <p:spPr bwMode="auto">
          <a:xfrm flipV="1">
            <a:off x="1741488" y="1450801"/>
            <a:ext cx="271462" cy="304800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直線コネクタ 156"/>
          <p:cNvCxnSpPr>
            <a:cxnSpLocks noChangeShapeType="1"/>
            <a:stCxn id="179" idx="4"/>
            <a:endCxn id="180" idx="2"/>
          </p:cNvCxnSpPr>
          <p:nvPr/>
        </p:nvCxnSpPr>
        <p:spPr bwMode="auto">
          <a:xfrm>
            <a:off x="1714500" y="1733376"/>
            <a:ext cx="1301750" cy="20637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" name="直線コネクタ 156"/>
          <p:cNvCxnSpPr>
            <a:cxnSpLocks noChangeShapeType="1"/>
          </p:cNvCxnSpPr>
          <p:nvPr/>
        </p:nvCxnSpPr>
        <p:spPr bwMode="auto">
          <a:xfrm>
            <a:off x="1701800" y="1807988"/>
            <a:ext cx="1301750" cy="20638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6" name="直線コネクタ 156"/>
          <p:cNvCxnSpPr>
            <a:cxnSpLocks noChangeShapeType="1"/>
          </p:cNvCxnSpPr>
          <p:nvPr/>
        </p:nvCxnSpPr>
        <p:spPr bwMode="auto">
          <a:xfrm>
            <a:off x="2754313" y="1366663"/>
            <a:ext cx="261937" cy="358775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7" name="直線コネクタ 156"/>
          <p:cNvCxnSpPr>
            <a:cxnSpLocks noChangeShapeType="1"/>
          </p:cNvCxnSpPr>
          <p:nvPr/>
        </p:nvCxnSpPr>
        <p:spPr bwMode="auto">
          <a:xfrm>
            <a:off x="2773363" y="1501601"/>
            <a:ext cx="261937" cy="357187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8" name="円柱 177"/>
          <p:cNvSpPr/>
          <p:nvPr/>
        </p:nvSpPr>
        <p:spPr>
          <a:xfrm>
            <a:off x="1974850" y="1252363"/>
            <a:ext cx="801688" cy="307975"/>
          </a:xfrm>
          <a:prstGeom prst="ca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kern="0" dirty="0">
                <a:solidFill>
                  <a:prstClr val="black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State DB</a:t>
            </a:r>
            <a:endParaRPr kumimoji="0" lang="ja-JP" altLang="en-US" sz="1200" kern="0" dirty="0">
              <a:solidFill>
                <a:prstClr val="black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9" name="円柱 178"/>
          <p:cNvSpPr/>
          <p:nvPr/>
        </p:nvSpPr>
        <p:spPr>
          <a:xfrm>
            <a:off x="912813" y="1579388"/>
            <a:ext cx="801687" cy="307975"/>
          </a:xfrm>
          <a:prstGeom prst="ca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kern="0" dirty="0">
                <a:solidFill>
                  <a:prstClr val="black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State DB</a:t>
            </a:r>
            <a:endParaRPr kumimoji="0" lang="ja-JP" altLang="en-US" sz="1200" kern="0" dirty="0">
              <a:solidFill>
                <a:prstClr val="black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80" name="円柱 179"/>
          <p:cNvSpPr/>
          <p:nvPr/>
        </p:nvSpPr>
        <p:spPr>
          <a:xfrm>
            <a:off x="3016250" y="1600026"/>
            <a:ext cx="801688" cy="307975"/>
          </a:xfrm>
          <a:prstGeom prst="ca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kern="0" dirty="0">
                <a:solidFill>
                  <a:prstClr val="black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State DB</a:t>
            </a:r>
            <a:endParaRPr kumimoji="0" lang="ja-JP" altLang="en-US" sz="1200" kern="0" dirty="0">
              <a:solidFill>
                <a:prstClr val="black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181" name="グループ化 180"/>
          <p:cNvGrpSpPr>
            <a:grpSpLocks/>
          </p:cNvGrpSpPr>
          <p:nvPr/>
        </p:nvGrpSpPr>
        <p:grpSpPr bwMode="auto">
          <a:xfrm>
            <a:off x="690563" y="3406601"/>
            <a:ext cx="687387" cy="358775"/>
            <a:chOff x="209969" y="1912234"/>
            <a:chExt cx="688430" cy="358258"/>
          </a:xfrm>
        </p:grpSpPr>
        <p:sp>
          <p:nvSpPr>
            <p:cNvPr id="182" name="メモ 181"/>
            <p:cNvSpPr/>
            <p:nvPr/>
          </p:nvSpPr>
          <p:spPr bwMode="auto">
            <a:xfrm>
              <a:off x="209969" y="1912234"/>
              <a:ext cx="370448" cy="221930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#1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3" name="メモ 182"/>
            <p:cNvSpPr/>
            <p:nvPr/>
          </p:nvSpPr>
          <p:spPr bwMode="auto">
            <a:xfrm>
              <a:off x="256076" y="2048562"/>
              <a:ext cx="370449" cy="221930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#3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4" name="メモ 183"/>
            <p:cNvSpPr/>
            <p:nvPr/>
          </p:nvSpPr>
          <p:spPr bwMode="auto">
            <a:xfrm>
              <a:off x="527951" y="2023199"/>
              <a:ext cx="370448" cy="220344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#5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grpSp>
        <p:nvGrpSpPr>
          <p:cNvPr id="185" name="グループ化 184"/>
          <p:cNvGrpSpPr>
            <a:grpSpLocks/>
          </p:cNvGrpSpPr>
          <p:nvPr/>
        </p:nvGrpSpPr>
        <p:grpSpPr bwMode="auto">
          <a:xfrm>
            <a:off x="1568450" y="3422476"/>
            <a:ext cx="676275" cy="398462"/>
            <a:chOff x="1584037" y="1816492"/>
            <a:chExt cx="677056" cy="398327"/>
          </a:xfrm>
        </p:grpSpPr>
        <p:sp>
          <p:nvSpPr>
            <p:cNvPr id="186" name="メモ 185"/>
            <p:cNvSpPr/>
            <p:nvPr/>
          </p:nvSpPr>
          <p:spPr bwMode="auto">
            <a:xfrm>
              <a:off x="1584037" y="1816492"/>
              <a:ext cx="370315" cy="220587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#2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7" name="メモ 186"/>
            <p:cNvSpPr/>
            <p:nvPr/>
          </p:nvSpPr>
          <p:spPr bwMode="auto">
            <a:xfrm>
              <a:off x="1647610" y="1994232"/>
              <a:ext cx="370315" cy="220587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#4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8" name="メモ 187"/>
            <p:cNvSpPr/>
            <p:nvPr/>
          </p:nvSpPr>
          <p:spPr bwMode="auto">
            <a:xfrm>
              <a:off x="1890779" y="1894253"/>
              <a:ext cx="370314" cy="220588"/>
            </a:xfrm>
            <a:prstGeom prst="foldedCorner">
              <a:avLst/>
            </a:prstGeom>
            <a:solidFill>
              <a:srgbClr val="CAE8AA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#6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89" name="円柱 188"/>
          <p:cNvSpPr/>
          <p:nvPr/>
        </p:nvSpPr>
        <p:spPr bwMode="auto">
          <a:xfrm>
            <a:off x="2989263" y="3184351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00" dirty="0"/>
          </a:p>
        </p:txBody>
      </p:sp>
      <p:sp>
        <p:nvSpPr>
          <p:cNvPr id="190" name="正方形/長方形 189"/>
          <p:cNvSpPr/>
          <p:nvPr/>
        </p:nvSpPr>
        <p:spPr bwMode="auto">
          <a:xfrm>
            <a:off x="2924175" y="3178001"/>
            <a:ext cx="762000" cy="52387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sp>
        <p:nvSpPr>
          <p:cNvPr id="191" name="フローチャート : 代替処理 190"/>
          <p:cNvSpPr/>
          <p:nvPr/>
        </p:nvSpPr>
        <p:spPr bwMode="auto">
          <a:xfrm>
            <a:off x="811213" y="3290713"/>
            <a:ext cx="1698625" cy="1106488"/>
          </a:xfrm>
          <a:prstGeom prst="flowChartAlternateProcess">
            <a:avLst/>
          </a:prstGeom>
          <a:solidFill>
            <a:srgbClr val="CCFFFF">
              <a:alpha val="50196"/>
            </a:srgbClr>
          </a:solidFill>
          <a:ln w="25400" cap="flat" cmpd="sng" algn="ctr">
            <a:solidFill>
              <a:srgbClr val="3399FF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92" name="直線コネクタ 191"/>
          <p:cNvCxnSpPr>
            <a:stCxn id="284" idx="2"/>
            <a:endCxn id="180" idx="3"/>
          </p:cNvCxnSpPr>
          <p:nvPr/>
        </p:nvCxnSpPr>
        <p:spPr>
          <a:xfrm flipV="1">
            <a:off x="3313113" y="1908001"/>
            <a:ext cx="103187" cy="1719262"/>
          </a:xfrm>
          <a:prstGeom prst="line">
            <a:avLst/>
          </a:prstGeom>
          <a:noFill/>
          <a:ln w="25400" cap="flat" cmpd="sng" algn="ctr">
            <a:solidFill>
              <a:srgbClr val="9BBB59"/>
            </a:solidFill>
            <a:prstDash val="solid"/>
            <a:headEnd type="arrow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93" name="フローチャート : 代替処理 192"/>
          <p:cNvSpPr/>
          <p:nvPr/>
        </p:nvSpPr>
        <p:spPr bwMode="auto">
          <a:xfrm>
            <a:off x="455613" y="3303413"/>
            <a:ext cx="2035175" cy="1106488"/>
          </a:xfrm>
          <a:prstGeom prst="flowChartAlternateProcess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sp>
        <p:nvSpPr>
          <p:cNvPr id="194" name="雲 193"/>
          <p:cNvSpPr/>
          <p:nvPr/>
        </p:nvSpPr>
        <p:spPr>
          <a:xfrm>
            <a:off x="395288" y="4468638"/>
            <a:ext cx="2079625" cy="500063"/>
          </a:xfrm>
          <a:prstGeom prst="cloud">
            <a:avLst/>
          </a:prstGeom>
          <a:solidFill>
            <a:srgbClr val="CC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sp>
        <p:nvSpPr>
          <p:cNvPr id="195" name="フローチャート : 代替処理 194"/>
          <p:cNvSpPr/>
          <p:nvPr/>
        </p:nvSpPr>
        <p:spPr bwMode="auto">
          <a:xfrm>
            <a:off x="465138" y="3293888"/>
            <a:ext cx="2035175" cy="1106488"/>
          </a:xfrm>
          <a:prstGeom prst="flowChartAlternateProcess">
            <a:avLst/>
          </a:prstGeom>
          <a:solidFill>
            <a:srgbClr val="CCFFFF">
              <a:alpha val="50196"/>
            </a:srgbClr>
          </a:solidFill>
          <a:ln w="25400" cap="flat" cmpd="sng" algn="ctr">
            <a:solidFill>
              <a:srgbClr val="3399FF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grpSp>
        <p:nvGrpSpPr>
          <p:cNvPr id="196" name="グループ化 4"/>
          <p:cNvGrpSpPr>
            <a:grpSpLocks/>
          </p:cNvGrpSpPr>
          <p:nvPr/>
        </p:nvGrpSpPr>
        <p:grpSpPr bwMode="auto">
          <a:xfrm>
            <a:off x="776288" y="3505026"/>
            <a:ext cx="576262" cy="554037"/>
            <a:chOff x="3449586" y="1446348"/>
            <a:chExt cx="576064" cy="862512"/>
          </a:xfrm>
        </p:grpSpPr>
        <p:sp>
          <p:nvSpPr>
            <p:cNvPr id="197" name="台形 196"/>
            <p:cNvSpPr/>
            <p:nvPr/>
          </p:nvSpPr>
          <p:spPr bwMode="auto">
            <a:xfrm rot="5400000">
              <a:off x="3453640" y="1736850"/>
              <a:ext cx="855988" cy="288032"/>
            </a:xfrm>
            <a:prstGeom prst="trapezoid">
              <a:avLst>
                <a:gd name="adj" fmla="val 33818"/>
              </a:avLst>
            </a:prstGeom>
            <a:noFill/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>
              <a:glow rad="25400">
                <a:schemeClr val="accent4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198" name="台形 197"/>
            <p:cNvSpPr/>
            <p:nvPr/>
          </p:nvSpPr>
          <p:spPr bwMode="auto">
            <a:xfrm rot="16200000">
              <a:off x="3165608" y="1730326"/>
              <a:ext cx="855988" cy="288032"/>
            </a:xfrm>
            <a:prstGeom prst="trapezoid">
              <a:avLst>
                <a:gd name="adj" fmla="val 13977"/>
              </a:avLst>
            </a:prstGeom>
            <a:noFill/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>
              <a:glow rad="25400">
                <a:schemeClr val="accent4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</p:grpSp>
      <p:grpSp>
        <p:nvGrpSpPr>
          <p:cNvPr id="199" name="グループ化 7"/>
          <p:cNvGrpSpPr>
            <a:grpSpLocks/>
          </p:cNvGrpSpPr>
          <p:nvPr/>
        </p:nvGrpSpPr>
        <p:grpSpPr bwMode="auto">
          <a:xfrm>
            <a:off x="1603375" y="3509788"/>
            <a:ext cx="576263" cy="542925"/>
            <a:chOff x="3449586" y="1446348"/>
            <a:chExt cx="576064" cy="862512"/>
          </a:xfrm>
        </p:grpSpPr>
        <p:sp>
          <p:nvSpPr>
            <p:cNvPr id="200" name="台形 199"/>
            <p:cNvSpPr/>
            <p:nvPr/>
          </p:nvSpPr>
          <p:spPr bwMode="auto">
            <a:xfrm rot="5400000">
              <a:off x="3453640" y="1736850"/>
              <a:ext cx="855988" cy="288032"/>
            </a:xfrm>
            <a:prstGeom prst="trapezoid">
              <a:avLst>
                <a:gd name="adj" fmla="val 33818"/>
              </a:avLst>
            </a:prstGeom>
            <a:noFill/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>
              <a:glow rad="25400">
                <a:schemeClr val="accent4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01" name="台形 200"/>
            <p:cNvSpPr/>
            <p:nvPr/>
          </p:nvSpPr>
          <p:spPr bwMode="auto">
            <a:xfrm rot="16200000">
              <a:off x="3165608" y="1730326"/>
              <a:ext cx="855988" cy="288032"/>
            </a:xfrm>
            <a:prstGeom prst="trapezoid">
              <a:avLst>
                <a:gd name="adj" fmla="val 13977"/>
              </a:avLst>
            </a:prstGeom>
            <a:noFill/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>
              <a:glow rad="25400">
                <a:schemeClr val="accent4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</p:grpSp>
      <p:pic>
        <p:nvPicPr>
          <p:cNvPr id="202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460516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8" y="4601988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円/楕円 203"/>
          <p:cNvSpPr/>
          <p:nvPr/>
        </p:nvSpPr>
        <p:spPr>
          <a:xfrm>
            <a:off x="1071563" y="6005338"/>
            <a:ext cx="1957387" cy="7270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en-US" sz="1600" kern="0">
              <a:solidFill>
                <a:prstClr val="black"/>
              </a:solidFill>
              <a:latin typeface="HGP創英角ｺﾞｼｯｸUB" pitchFamily="50" charset="-128"/>
            </a:endParaRPr>
          </a:p>
        </p:txBody>
      </p:sp>
      <p:pic>
        <p:nvPicPr>
          <p:cNvPr id="205" name="Picture 8" descr="C:\Documents and Settings\0174624\Local Settings\Temporary Internet Files\Content.IE5\BUEPOPOZ\MC9004289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38" y="5833888"/>
            <a:ext cx="2762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411" descr="CX8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5891038"/>
            <a:ext cx="55403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207" name="テキスト ボックス 172"/>
          <p:cNvSpPr txBox="1">
            <a:spLocks noChangeArrowheads="1"/>
          </p:cNvSpPr>
          <p:nvPr/>
        </p:nvSpPr>
        <p:spPr bwMode="auto">
          <a:xfrm>
            <a:off x="1246188" y="6340301"/>
            <a:ext cx="1120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End-user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08" name="テキスト ボックス 173"/>
          <p:cNvSpPr txBox="1">
            <a:spLocks noChangeArrowheads="1"/>
          </p:cNvSpPr>
          <p:nvPr/>
        </p:nvSpPr>
        <p:spPr bwMode="auto">
          <a:xfrm>
            <a:off x="2252663" y="6362526"/>
            <a:ext cx="1198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Peer node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09" name="正方形/長方形 208"/>
          <p:cNvSpPr/>
          <p:nvPr/>
        </p:nvSpPr>
        <p:spPr>
          <a:xfrm>
            <a:off x="723900" y="3654251"/>
            <a:ext cx="646113" cy="239712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</a:rPr>
              <a:t>APL</a:t>
            </a:r>
          </a:p>
        </p:txBody>
      </p:sp>
      <p:sp>
        <p:nvSpPr>
          <p:cNvPr id="210" name="正方形/長方形 209"/>
          <p:cNvSpPr/>
          <p:nvPr/>
        </p:nvSpPr>
        <p:spPr>
          <a:xfrm>
            <a:off x="1589088" y="3654251"/>
            <a:ext cx="646112" cy="239712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</a:rPr>
              <a:t>APL</a:t>
            </a:r>
          </a:p>
        </p:txBody>
      </p:sp>
      <p:sp>
        <p:nvSpPr>
          <p:cNvPr id="211" name="正方形/長方形 210"/>
          <p:cNvSpPr/>
          <p:nvPr/>
        </p:nvSpPr>
        <p:spPr>
          <a:xfrm>
            <a:off x="776288" y="3243088"/>
            <a:ext cx="50641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</a:rPr>
              <a:t>ACT</a:t>
            </a:r>
          </a:p>
        </p:txBody>
      </p:sp>
      <p:sp>
        <p:nvSpPr>
          <p:cNvPr id="212" name="テキスト ボックス 173"/>
          <p:cNvSpPr txBox="1">
            <a:spLocks noChangeArrowheads="1"/>
          </p:cNvSpPr>
          <p:nvPr/>
        </p:nvSpPr>
        <p:spPr bwMode="auto">
          <a:xfrm>
            <a:off x="503238" y="4040013"/>
            <a:ext cx="19256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Node A(node</a:t>
            </a:r>
            <a:r>
              <a:rPr lang="ja-JP" altLang="en-US" sz="1600">
                <a:solidFill>
                  <a:srgbClr val="000000"/>
                </a:solidFill>
                <a:latin typeface="HGP創英角ｺﾞｼｯｸUB" pitchFamily="50" charset="-128"/>
              </a:rPr>
              <a:t> </a:t>
            </a: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ID A)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pic>
        <p:nvPicPr>
          <p:cNvPr id="213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459881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4600401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" name="テキスト ボックス 173"/>
          <p:cNvSpPr txBox="1">
            <a:spLocks noChangeArrowheads="1"/>
          </p:cNvSpPr>
          <p:nvPr/>
        </p:nvSpPr>
        <p:spPr bwMode="auto">
          <a:xfrm>
            <a:off x="441325" y="4727401"/>
            <a:ext cx="2079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DC1(Resource Pool)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16" name="雲 215"/>
          <p:cNvSpPr/>
          <p:nvPr/>
        </p:nvSpPr>
        <p:spPr bwMode="auto">
          <a:xfrm>
            <a:off x="455613" y="5032201"/>
            <a:ext cx="4137025" cy="606425"/>
          </a:xfrm>
          <a:prstGeom prst="cloud">
            <a:avLst/>
          </a:prstGeom>
          <a:solidFill>
            <a:srgbClr val="D6ECE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sp>
        <p:nvSpPr>
          <p:cNvPr id="217" name="テキスト ボックス 173"/>
          <p:cNvSpPr txBox="1">
            <a:spLocks noChangeArrowheads="1"/>
          </p:cNvSpPr>
          <p:nvPr/>
        </p:nvSpPr>
        <p:spPr bwMode="auto">
          <a:xfrm>
            <a:off x="3824288" y="5114751"/>
            <a:ext cx="558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SDN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218" name="正方形/長方形 217"/>
          <p:cNvSpPr/>
          <p:nvPr/>
        </p:nvSpPr>
        <p:spPr>
          <a:xfrm>
            <a:off x="1639888" y="3243088"/>
            <a:ext cx="50641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HGP創英角ｺﾞｼｯｸUB" pitchFamily="50" charset="-128"/>
              </a:rPr>
              <a:t>ACT</a:t>
            </a:r>
          </a:p>
        </p:txBody>
      </p:sp>
      <p:grpSp>
        <p:nvGrpSpPr>
          <p:cNvPr id="219" name="グループ化 25"/>
          <p:cNvGrpSpPr>
            <a:grpSpLocks/>
          </p:cNvGrpSpPr>
          <p:nvPr/>
        </p:nvGrpSpPr>
        <p:grpSpPr bwMode="auto">
          <a:xfrm>
            <a:off x="977900" y="3886026"/>
            <a:ext cx="1492250" cy="1746250"/>
            <a:chOff x="1029494" y="3398838"/>
            <a:chExt cx="1769268" cy="2026442"/>
          </a:xfrm>
        </p:grpSpPr>
        <p:sp>
          <p:nvSpPr>
            <p:cNvPr id="220" name="円弧 219"/>
            <p:cNvSpPr/>
            <p:nvPr/>
          </p:nvSpPr>
          <p:spPr bwMode="auto">
            <a:xfrm>
              <a:off x="1029494" y="3398838"/>
              <a:ext cx="485608" cy="344495"/>
            </a:xfrm>
            <a:prstGeom prst="arc">
              <a:avLst>
                <a:gd name="adj1" fmla="val 8655242"/>
                <a:gd name="adj2" fmla="val 11136365"/>
              </a:avLst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  <p:sp>
          <p:nvSpPr>
            <p:cNvPr id="221" name="円弧 220"/>
            <p:cNvSpPr/>
            <p:nvPr/>
          </p:nvSpPr>
          <p:spPr bwMode="auto">
            <a:xfrm>
              <a:off x="2399736" y="5080784"/>
              <a:ext cx="399026" cy="344496"/>
            </a:xfrm>
            <a:prstGeom prst="arc">
              <a:avLst>
                <a:gd name="adj1" fmla="val 18838772"/>
                <a:gd name="adj2" fmla="val 0"/>
              </a:avLst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  <p:cxnSp>
          <p:nvCxnSpPr>
            <p:cNvPr id="222" name="直線コネクタ 221"/>
            <p:cNvCxnSpPr>
              <a:stCxn id="221" idx="0"/>
              <a:endCxn id="220" idx="0"/>
            </p:cNvCxnSpPr>
            <p:nvPr/>
          </p:nvCxnSpPr>
          <p:spPr>
            <a:xfrm flipH="1" flipV="1">
              <a:off x="1101018" y="3693593"/>
              <a:ext cx="1626221" cy="1425878"/>
            </a:xfrm>
            <a:prstGeom prst="line">
              <a:avLst/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グループ化 28"/>
          <p:cNvGrpSpPr>
            <a:grpSpLocks/>
          </p:cNvGrpSpPr>
          <p:nvPr/>
        </p:nvGrpSpPr>
        <p:grpSpPr bwMode="auto">
          <a:xfrm>
            <a:off x="1854200" y="3893963"/>
            <a:ext cx="666750" cy="1744663"/>
            <a:chOff x="1853653" y="3686510"/>
            <a:chExt cx="667087" cy="1743940"/>
          </a:xfrm>
        </p:grpSpPr>
        <p:sp>
          <p:nvSpPr>
            <p:cNvPr id="224" name="円弧 223"/>
            <p:cNvSpPr/>
            <p:nvPr/>
          </p:nvSpPr>
          <p:spPr bwMode="auto">
            <a:xfrm>
              <a:off x="1853653" y="3686510"/>
              <a:ext cx="324014" cy="296740"/>
            </a:xfrm>
            <a:prstGeom prst="arc">
              <a:avLst>
                <a:gd name="adj1" fmla="val 9059283"/>
                <a:gd name="adj2" fmla="val 11136365"/>
              </a:avLst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  <p:sp>
          <p:nvSpPr>
            <p:cNvPr id="225" name="円弧 224"/>
            <p:cNvSpPr/>
            <p:nvPr/>
          </p:nvSpPr>
          <p:spPr bwMode="auto">
            <a:xfrm>
              <a:off x="2253905" y="5121015"/>
              <a:ext cx="266835" cy="309435"/>
            </a:xfrm>
            <a:prstGeom prst="arc">
              <a:avLst>
                <a:gd name="adj1" fmla="val 19783945"/>
                <a:gd name="adj2" fmla="val 0"/>
              </a:avLst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  <p:cxnSp>
          <p:nvCxnSpPr>
            <p:cNvPr id="226" name="直線コネクタ 225"/>
            <p:cNvCxnSpPr>
              <a:stCxn id="225" idx="0"/>
              <a:endCxn id="224" idx="0"/>
            </p:cNvCxnSpPr>
            <p:nvPr/>
          </p:nvCxnSpPr>
          <p:spPr>
            <a:xfrm flipH="1" flipV="1">
              <a:off x="1877478" y="3911842"/>
              <a:ext cx="628968" cy="1294863"/>
            </a:xfrm>
            <a:prstGeom prst="line">
              <a:avLst/>
            </a:prstGeom>
            <a:ln w="57150">
              <a:solidFill>
                <a:schemeClr val="accent2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7" name="直線コネクタ 226"/>
          <p:cNvCxnSpPr/>
          <p:nvPr/>
        </p:nvCxnSpPr>
        <p:spPr>
          <a:xfrm flipV="1">
            <a:off x="2501900" y="5483051"/>
            <a:ext cx="0" cy="434975"/>
          </a:xfrm>
          <a:prstGeom prst="line">
            <a:avLst/>
          </a:prstGeom>
          <a:ln w="114300">
            <a:solidFill>
              <a:schemeClr val="accent2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8" name="グループ化 227"/>
          <p:cNvGrpSpPr>
            <a:grpSpLocks/>
          </p:cNvGrpSpPr>
          <p:nvPr/>
        </p:nvGrpSpPr>
        <p:grpSpPr bwMode="auto">
          <a:xfrm>
            <a:off x="4902200" y="852313"/>
            <a:ext cx="3948113" cy="465138"/>
            <a:chOff x="4902507" y="1692097"/>
            <a:chExt cx="3828972" cy="474889"/>
          </a:xfrm>
        </p:grpSpPr>
        <p:sp>
          <p:nvSpPr>
            <p:cNvPr id="229" name="角丸四角形 228"/>
            <p:cNvSpPr/>
            <p:nvPr/>
          </p:nvSpPr>
          <p:spPr bwMode="auto">
            <a:xfrm>
              <a:off x="4931760" y="1692097"/>
              <a:ext cx="3799719" cy="474889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30" name="テキスト ボックス 42"/>
            <p:cNvSpPr txBox="1">
              <a:spLocks noChangeArrowheads="1"/>
            </p:cNvSpPr>
            <p:nvPr/>
          </p:nvSpPr>
          <p:spPr bwMode="auto">
            <a:xfrm>
              <a:off x="4902507" y="1760113"/>
              <a:ext cx="1607798" cy="34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①</a:t>
              </a:r>
              <a:r>
                <a:rPr lang="en-US" altLang="ja-JP" sz="1600">
                  <a:latin typeface="HGP創英角ｺﾞｼｯｸUB" pitchFamily="50" charset="-128"/>
                </a:rPr>
                <a:t>Add IMSI hash</a:t>
              </a:r>
              <a:endParaRPr lang="ja-JP" altLang="en-US" sz="1600">
                <a:latin typeface="HGP創英角ｺﾞｼｯｸUB" pitchFamily="50" charset="-128"/>
              </a:endParaRPr>
            </a:p>
          </p:txBody>
        </p:sp>
      </p:grpSp>
      <p:grpSp>
        <p:nvGrpSpPr>
          <p:cNvPr id="231" name="グループ化 230"/>
          <p:cNvGrpSpPr>
            <a:grpSpLocks/>
          </p:cNvGrpSpPr>
          <p:nvPr/>
        </p:nvGrpSpPr>
        <p:grpSpPr bwMode="auto">
          <a:xfrm>
            <a:off x="4902200" y="1428576"/>
            <a:ext cx="4156075" cy="508000"/>
            <a:chOff x="4914508" y="3127115"/>
            <a:chExt cx="4029151" cy="509168"/>
          </a:xfrm>
        </p:grpSpPr>
        <p:sp>
          <p:nvSpPr>
            <p:cNvPr id="232" name="角丸四角形 231"/>
            <p:cNvSpPr/>
            <p:nvPr/>
          </p:nvSpPr>
          <p:spPr bwMode="auto">
            <a:xfrm>
              <a:off x="4945288" y="3131888"/>
              <a:ext cx="3798298" cy="466207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33" name="テキスト ボックス 45"/>
            <p:cNvSpPr txBox="1">
              <a:spLocks noChangeArrowheads="1"/>
            </p:cNvSpPr>
            <p:nvPr/>
          </p:nvSpPr>
          <p:spPr bwMode="auto">
            <a:xfrm>
              <a:off x="4914508" y="3127115"/>
              <a:ext cx="4029151" cy="509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②</a:t>
              </a:r>
              <a:r>
                <a:rPr lang="en-US" altLang="ja-JP" sz="1600">
                  <a:latin typeface="HGP創英角ｺﾞｼｯｸUB" pitchFamily="50" charset="-128"/>
                </a:rPr>
                <a:t>Routing and load Balancing by IMSI hash</a:t>
              </a:r>
              <a:r>
                <a:rPr lang="en-US" altLang="ja-JP" sz="1600" baseline="30000">
                  <a:latin typeface="HGP創英角ｺﾞｼｯｸUB" pitchFamily="50" charset="-128"/>
                </a:rPr>
                <a:t>※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100">
                  <a:latin typeface="HGP創英角ｺﾞｼｯｸUB" pitchFamily="50" charset="-128"/>
                </a:rPr>
                <a:t>※IMSISDN </a:t>
              </a:r>
              <a:r>
                <a:rPr lang="ja-JP" altLang="en-US" sz="1100">
                  <a:latin typeface="HGP創英角ｺﾞｼｯｸUB" pitchFamily="50" charset="-128"/>
                </a:rPr>
                <a:t> </a:t>
              </a:r>
              <a:r>
                <a:rPr lang="en-US" altLang="ja-JP" sz="1100">
                  <a:latin typeface="HGP創英角ｺﾞｼｯｸUB" pitchFamily="50" charset="-128"/>
                </a:rPr>
                <a:t>,etc can be used in addition to IMSI</a:t>
              </a:r>
            </a:p>
          </p:txBody>
        </p:sp>
      </p:grpSp>
      <p:sp>
        <p:nvSpPr>
          <p:cNvPr id="234" name="角丸四角形 233"/>
          <p:cNvSpPr>
            <a:spLocks noChangeArrowheads="1"/>
          </p:cNvSpPr>
          <p:nvPr/>
        </p:nvSpPr>
        <p:spPr bwMode="auto">
          <a:xfrm>
            <a:off x="4932363" y="5032201"/>
            <a:ext cx="3917950" cy="574675"/>
          </a:xfrm>
          <a:prstGeom prst="roundRect">
            <a:avLst>
              <a:gd name="adj" fmla="val 16667"/>
            </a:avLst>
          </a:prstGeom>
          <a:solidFill>
            <a:srgbClr val="FFFF99">
              <a:alpha val="50195"/>
            </a:srgbClr>
          </a:solidFill>
          <a:ln w="25400" algn="ctr">
            <a:solidFill>
              <a:srgbClr val="3399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>
                <a:latin typeface="HGP創英角ｺﾞｼｯｸUB" pitchFamily="50" charset="-128"/>
              </a:rPr>
              <a:t>⑦</a:t>
            </a:r>
            <a:r>
              <a:rPr lang="en-US" altLang="ja-JP" sz="1600">
                <a:latin typeface="HGP創英角ｺﾞｼｯｸUB" pitchFamily="50" charset="-128"/>
              </a:rPr>
              <a:t>IMSI hash routing is changed by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latin typeface="HGP創英角ｺﾞｼｯｸUB" pitchFamily="50" charset="-128"/>
              </a:rPr>
              <a:t>   NW Manager</a:t>
            </a:r>
            <a:endParaRPr lang="ja-JP" altLang="en-US" sz="1600">
              <a:latin typeface="HGP創英角ｺﾞｼｯｸUB" pitchFamily="50" charset="-128"/>
            </a:endParaRPr>
          </a:p>
        </p:txBody>
      </p:sp>
      <p:grpSp>
        <p:nvGrpSpPr>
          <p:cNvPr id="235" name="グループ化 234"/>
          <p:cNvGrpSpPr>
            <a:grpSpLocks/>
          </p:cNvGrpSpPr>
          <p:nvPr/>
        </p:nvGrpSpPr>
        <p:grpSpPr bwMode="auto">
          <a:xfrm>
            <a:off x="4891088" y="3417713"/>
            <a:ext cx="3975100" cy="592138"/>
            <a:chOff x="4889286" y="4398260"/>
            <a:chExt cx="3855557" cy="592781"/>
          </a:xfrm>
        </p:grpSpPr>
        <p:sp>
          <p:nvSpPr>
            <p:cNvPr id="236" name="角丸四角形 235"/>
            <p:cNvSpPr/>
            <p:nvPr/>
          </p:nvSpPr>
          <p:spPr bwMode="auto">
            <a:xfrm>
              <a:off x="4944717" y="4406207"/>
              <a:ext cx="3800126" cy="584834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37" name="テキスト ボックス 51"/>
            <p:cNvSpPr txBox="1">
              <a:spLocks noChangeArrowheads="1"/>
            </p:cNvSpPr>
            <p:nvPr/>
          </p:nvSpPr>
          <p:spPr bwMode="auto">
            <a:xfrm>
              <a:off x="4889286" y="4398260"/>
              <a:ext cx="3207673" cy="585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⑤</a:t>
              </a:r>
              <a:r>
                <a:rPr lang="en-US" altLang="ja-JP" sz="1600">
                  <a:latin typeface="HGP創英角ｺﾞｼｯｸUB" pitchFamily="50" charset="-128"/>
                </a:rPr>
                <a:t>IMSI hash routing is changed by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600">
                  <a:latin typeface="HGP創英角ｺﾞｼｯｸUB" pitchFamily="50" charset="-128"/>
                </a:rPr>
                <a:t>   NW Manager</a:t>
              </a:r>
              <a:endParaRPr lang="ja-JP" altLang="en-US" sz="1600">
                <a:latin typeface="HGP創英角ｺﾞｼｯｸUB" pitchFamily="50" charset="-128"/>
              </a:endParaRPr>
            </a:p>
          </p:txBody>
        </p:sp>
      </p:grpSp>
      <p:pic>
        <p:nvPicPr>
          <p:cNvPr id="238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4603576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461151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4597226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8" y="459881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" name="雲 241"/>
          <p:cNvSpPr/>
          <p:nvPr/>
        </p:nvSpPr>
        <p:spPr>
          <a:xfrm>
            <a:off x="2571750" y="4449588"/>
            <a:ext cx="2079625" cy="500063"/>
          </a:xfrm>
          <a:prstGeom prst="cloud">
            <a:avLst/>
          </a:prstGeom>
          <a:solidFill>
            <a:srgbClr val="CC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kern="0" dirty="0">
              <a:solidFill>
                <a:sysClr val="window" lastClr="FFFFFF"/>
              </a:solidFill>
              <a:latin typeface="Calibri"/>
              <a:ea typeface="ＭＳ Ｐゴシック"/>
            </a:endParaRPr>
          </a:p>
        </p:txBody>
      </p:sp>
      <p:pic>
        <p:nvPicPr>
          <p:cNvPr id="243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3" y="458611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4582938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57976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25" y="4581351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" name="テキスト ボックス 173"/>
          <p:cNvSpPr txBox="1">
            <a:spLocks noChangeArrowheads="1"/>
          </p:cNvSpPr>
          <p:nvPr/>
        </p:nvSpPr>
        <p:spPr bwMode="auto">
          <a:xfrm>
            <a:off x="2617788" y="4708351"/>
            <a:ext cx="2079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00"/>
                </a:solidFill>
                <a:latin typeface="HGP創英角ｺﾞｼｯｸUB" pitchFamily="50" charset="-128"/>
              </a:rPr>
              <a:t>DC2(Resource Pool)</a:t>
            </a:r>
            <a:endParaRPr lang="ja-JP" altLang="en-US" sz="16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pic>
        <p:nvPicPr>
          <p:cNvPr id="248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4584526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459246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0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578176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1" name="Picture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4579763"/>
            <a:ext cx="209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正方形/長方形 251"/>
          <p:cNvSpPr/>
          <p:nvPr/>
        </p:nvSpPr>
        <p:spPr>
          <a:xfrm>
            <a:off x="3311525" y="5667201"/>
            <a:ext cx="1281113" cy="400050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prstClr val="black"/>
                </a:solidFill>
                <a:latin typeface="HGP創英角ｺﾞｼｯｸUB" pitchFamily="50" charset="-128"/>
              </a:rPr>
              <a:t>NW manager</a:t>
            </a:r>
          </a:p>
        </p:txBody>
      </p:sp>
      <p:grpSp>
        <p:nvGrpSpPr>
          <p:cNvPr id="253" name="グループ化 252"/>
          <p:cNvGrpSpPr>
            <a:grpSpLocks/>
          </p:cNvGrpSpPr>
          <p:nvPr/>
        </p:nvGrpSpPr>
        <p:grpSpPr bwMode="auto">
          <a:xfrm>
            <a:off x="931863" y="3886026"/>
            <a:ext cx="1616075" cy="2027237"/>
            <a:chOff x="947154" y="3690469"/>
            <a:chExt cx="1616135" cy="2027846"/>
          </a:xfrm>
        </p:grpSpPr>
        <p:grpSp>
          <p:nvGrpSpPr>
            <p:cNvPr id="254" name="グループ化 114"/>
            <p:cNvGrpSpPr>
              <a:grpSpLocks/>
            </p:cNvGrpSpPr>
            <p:nvPr/>
          </p:nvGrpSpPr>
          <p:grpSpPr bwMode="auto">
            <a:xfrm>
              <a:off x="947154" y="3690469"/>
              <a:ext cx="1491246" cy="1747710"/>
              <a:chOff x="1029494" y="3398838"/>
              <a:chExt cx="1769268" cy="2026442"/>
            </a:xfrm>
          </p:grpSpPr>
          <p:sp>
            <p:nvSpPr>
              <p:cNvPr id="260" name="円弧 259"/>
              <p:cNvSpPr/>
              <p:nvPr/>
            </p:nvSpPr>
            <p:spPr bwMode="auto">
              <a:xfrm>
                <a:off x="1029494" y="3398838"/>
                <a:ext cx="484068" cy="346152"/>
              </a:xfrm>
              <a:prstGeom prst="arc">
                <a:avLst>
                  <a:gd name="adj1" fmla="val 8655242"/>
                  <a:gd name="adj2" fmla="val 11136365"/>
                </a:avLst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261" name="円弧 260"/>
              <p:cNvSpPr/>
              <p:nvPr/>
            </p:nvSpPr>
            <p:spPr bwMode="auto">
              <a:xfrm>
                <a:off x="2398825" y="5079884"/>
                <a:ext cx="399310" cy="346152"/>
              </a:xfrm>
              <a:prstGeom prst="arc">
                <a:avLst>
                  <a:gd name="adj1" fmla="val 18838772"/>
                  <a:gd name="adj2" fmla="val 0"/>
                </a:avLst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cxnSp>
            <p:nvCxnSpPr>
              <p:cNvPr id="262" name="直線コネクタ 261"/>
              <p:cNvCxnSpPr>
                <a:stCxn id="261" idx="0"/>
                <a:endCxn id="260" idx="0"/>
              </p:cNvCxnSpPr>
              <p:nvPr/>
            </p:nvCxnSpPr>
            <p:spPr>
              <a:xfrm flipH="1" flipV="1">
                <a:off x="1101068" y="3693435"/>
                <a:ext cx="1625492" cy="1426956"/>
              </a:xfrm>
              <a:prstGeom prst="line">
                <a:avLst/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5" name="グループ化 118"/>
            <p:cNvGrpSpPr>
              <a:grpSpLocks/>
            </p:cNvGrpSpPr>
            <p:nvPr/>
          </p:nvGrpSpPr>
          <p:grpSpPr bwMode="auto">
            <a:xfrm>
              <a:off x="1896202" y="3694239"/>
              <a:ext cx="667087" cy="1743940"/>
              <a:chOff x="1853653" y="3686510"/>
              <a:chExt cx="667087" cy="1743940"/>
            </a:xfrm>
          </p:grpSpPr>
          <p:sp>
            <p:nvSpPr>
              <p:cNvPr id="257" name="円弧 256"/>
              <p:cNvSpPr/>
              <p:nvPr/>
            </p:nvSpPr>
            <p:spPr bwMode="auto">
              <a:xfrm>
                <a:off x="1853965" y="3685916"/>
                <a:ext cx="323862" cy="296951"/>
              </a:xfrm>
              <a:prstGeom prst="arc">
                <a:avLst>
                  <a:gd name="adj1" fmla="val 9059283"/>
                  <a:gd name="adj2" fmla="val 11136365"/>
                </a:avLst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258" name="円弧 257"/>
              <p:cNvSpPr/>
              <p:nvPr/>
            </p:nvSpPr>
            <p:spPr bwMode="auto">
              <a:xfrm>
                <a:off x="2254030" y="5121447"/>
                <a:ext cx="266710" cy="309655"/>
              </a:xfrm>
              <a:prstGeom prst="arc">
                <a:avLst>
                  <a:gd name="adj1" fmla="val 19783945"/>
                  <a:gd name="adj2" fmla="val 0"/>
                </a:avLst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cxnSp>
            <p:nvCxnSpPr>
              <p:cNvPr id="259" name="直線コネクタ 258"/>
              <p:cNvCxnSpPr>
                <a:stCxn id="258" idx="0"/>
                <a:endCxn id="257" idx="0"/>
              </p:cNvCxnSpPr>
              <p:nvPr/>
            </p:nvCxnSpPr>
            <p:spPr>
              <a:xfrm flipH="1" flipV="1">
                <a:off x="1877778" y="3911409"/>
                <a:ext cx="628674" cy="1295789"/>
              </a:xfrm>
              <a:prstGeom prst="line">
                <a:avLst/>
              </a:prstGeom>
              <a:ln w="114300">
                <a:solidFill>
                  <a:schemeClr val="accent2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6" name="直線コネクタ 255"/>
            <p:cNvCxnSpPr/>
            <p:nvPr/>
          </p:nvCxnSpPr>
          <p:spPr>
            <a:xfrm flipV="1">
              <a:off x="2510899" y="5275270"/>
              <a:ext cx="0" cy="443045"/>
            </a:xfrm>
            <a:prstGeom prst="line">
              <a:avLst/>
            </a:prstGeom>
            <a:ln w="228600">
              <a:solidFill>
                <a:schemeClr val="accent2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3" name="グループ化 13314"/>
          <p:cNvGrpSpPr>
            <a:grpSpLocks/>
          </p:cNvGrpSpPr>
          <p:nvPr/>
        </p:nvGrpSpPr>
        <p:grpSpPr bwMode="auto">
          <a:xfrm>
            <a:off x="241300" y="5329063"/>
            <a:ext cx="2455863" cy="715963"/>
            <a:chOff x="240653" y="5121448"/>
            <a:chExt cx="2457019" cy="716265"/>
          </a:xfrm>
        </p:grpSpPr>
        <p:sp>
          <p:nvSpPr>
            <p:cNvPr id="264" name="メモ 263"/>
            <p:cNvSpPr/>
            <p:nvPr/>
          </p:nvSpPr>
          <p:spPr bwMode="auto">
            <a:xfrm>
              <a:off x="240653" y="5121448"/>
              <a:ext cx="1202304" cy="220756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Add “IMSI hash”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grpSp>
          <p:nvGrpSpPr>
            <p:cNvPr id="265" name="グループ化 111"/>
            <p:cNvGrpSpPr>
              <a:grpSpLocks/>
            </p:cNvGrpSpPr>
            <p:nvPr/>
          </p:nvGrpSpPr>
          <p:grpSpPr bwMode="auto">
            <a:xfrm>
              <a:off x="255893" y="5389245"/>
              <a:ext cx="2441779" cy="448468"/>
              <a:chOff x="255893" y="5389245"/>
              <a:chExt cx="2441779" cy="448468"/>
            </a:xfrm>
          </p:grpSpPr>
          <p:grpSp>
            <p:nvGrpSpPr>
              <p:cNvPr id="266" name="グループ化 33"/>
              <p:cNvGrpSpPr>
                <a:grpSpLocks/>
              </p:cNvGrpSpPr>
              <p:nvPr/>
            </p:nvGrpSpPr>
            <p:grpSpPr bwMode="auto">
              <a:xfrm>
                <a:off x="255893" y="5389245"/>
                <a:ext cx="1859104" cy="288926"/>
                <a:chOff x="1322846" y="768350"/>
                <a:chExt cx="1859104" cy="288926"/>
              </a:xfrm>
            </p:grpSpPr>
            <p:sp>
              <p:nvSpPr>
                <p:cNvPr id="269" name="正方形/長方形 32"/>
                <p:cNvSpPr>
                  <a:spLocks noChangeArrowheads="1"/>
                </p:cNvSpPr>
                <p:nvPr/>
              </p:nvSpPr>
              <p:spPr bwMode="auto">
                <a:xfrm>
                  <a:off x="1322846" y="768350"/>
                  <a:ext cx="517001" cy="288925"/>
                </a:xfrm>
                <a:prstGeom prst="rect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36000" tIns="36000" rIns="36000" bIns="36000" anchor="ctr" anchorCtr="1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ja-JP" sz="90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Header</a:t>
                  </a:r>
                  <a:endParaRPr lang="ja-JP" altLang="en-US" sz="9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270" name="正方形/長方形 125"/>
                <p:cNvSpPr>
                  <a:spLocks noChangeArrowheads="1"/>
                </p:cNvSpPr>
                <p:nvPr/>
              </p:nvSpPr>
              <p:spPr bwMode="auto">
                <a:xfrm>
                  <a:off x="1835303" y="768350"/>
                  <a:ext cx="471717" cy="288926"/>
                </a:xfrm>
                <a:prstGeom prst="rect">
                  <a:avLst/>
                </a:prstGeom>
                <a:solidFill>
                  <a:srgbClr val="FFFF00"/>
                </a:soli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36000" tIns="36000" rIns="36000" bIns="36000" anchor="ctr" anchorCtr="1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ja-JP" sz="900" b="1">
                      <a:solidFill>
                        <a:srgbClr val="FF000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IMSI</a:t>
                  </a:r>
                </a:p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ja-JP" sz="900" b="1">
                      <a:solidFill>
                        <a:srgbClr val="FF000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hash</a:t>
                  </a:r>
                  <a:endParaRPr lang="ja-JP" altLang="en-US" sz="900" b="1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271" name="正方形/長方形 126"/>
                <p:cNvSpPr>
                  <a:spLocks noChangeArrowheads="1"/>
                </p:cNvSpPr>
                <p:nvPr/>
              </p:nvSpPr>
              <p:spPr bwMode="auto">
                <a:xfrm>
                  <a:off x="2306320" y="768350"/>
                  <a:ext cx="875630" cy="288925"/>
                </a:xfrm>
                <a:prstGeom prst="rect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 anchorCtr="1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 Black" pitchFamily="34" charset="0"/>
                      <a:ea typeface="HGP創英角ｺﾞｼｯｸUB" pitchFamily="50" charset="-128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ja-JP" sz="90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data</a:t>
                  </a:r>
                  <a:endParaRPr lang="ja-JP" altLang="en-US" sz="9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p:grpSp>
          <p:cxnSp>
            <p:nvCxnSpPr>
              <p:cNvPr id="267" name="直線矢印コネクタ 45"/>
              <p:cNvCxnSpPr>
                <a:cxnSpLocks noChangeShapeType="1"/>
                <a:stCxn id="271" idx="3"/>
                <a:endCxn id="268" idx="2"/>
              </p:cNvCxnSpPr>
              <p:nvPr/>
            </p:nvCxnSpPr>
            <p:spPr bwMode="auto">
              <a:xfrm>
                <a:off x="2114997" y="5533708"/>
                <a:ext cx="168272" cy="171449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68" name="円/楕円 46"/>
              <p:cNvSpPr>
                <a:spLocks noChangeArrowheads="1"/>
              </p:cNvSpPr>
              <p:nvPr/>
            </p:nvSpPr>
            <p:spPr bwMode="auto">
              <a:xfrm>
                <a:off x="2283269" y="5572601"/>
                <a:ext cx="414403" cy="265112"/>
              </a:xfrm>
              <a:prstGeom prst="ellipse">
                <a:avLst/>
              </a:prstGeom>
              <a:noFill/>
              <a:ln w="12700" algn="ctr">
                <a:solidFill>
                  <a:srgbClr val="CC00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 Black" pitchFamily="34" charset="0"/>
                    <a:ea typeface="HGP創英角ｺﾞｼｯｸUB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</p:grpSp>
      <p:grpSp>
        <p:nvGrpSpPr>
          <p:cNvPr id="272" name="グループ化 271"/>
          <p:cNvGrpSpPr>
            <a:grpSpLocks/>
          </p:cNvGrpSpPr>
          <p:nvPr/>
        </p:nvGrpSpPr>
        <p:grpSpPr bwMode="auto">
          <a:xfrm>
            <a:off x="469900" y="4878213"/>
            <a:ext cx="2211388" cy="685800"/>
            <a:chOff x="469901" y="4671043"/>
            <a:chExt cx="2210879" cy="685183"/>
          </a:xfrm>
        </p:grpSpPr>
        <p:sp>
          <p:nvSpPr>
            <p:cNvPr id="273" name="四角形吹き出し 272"/>
            <p:cNvSpPr/>
            <p:nvPr/>
          </p:nvSpPr>
          <p:spPr bwMode="auto">
            <a:xfrm>
              <a:off x="469901" y="4671043"/>
              <a:ext cx="958629" cy="372727"/>
            </a:xfrm>
            <a:prstGeom prst="wedgeRectCallout">
              <a:avLst>
                <a:gd name="adj1" fmla="val 134701"/>
                <a:gd name="adj2" fmla="val 87034"/>
              </a:avLst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Routing by </a:t>
              </a:r>
            </a:p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“</a:t>
              </a:r>
              <a:r>
                <a:rPr lang="en-US" altLang="ja-JP" sz="105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Hash</a:t>
              </a: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”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4" name="円/楕円 141"/>
            <p:cNvSpPr>
              <a:spLocks noChangeArrowheads="1"/>
            </p:cNvSpPr>
            <p:nvPr/>
          </p:nvSpPr>
          <p:spPr bwMode="auto">
            <a:xfrm>
              <a:off x="2266377" y="5091114"/>
              <a:ext cx="414403" cy="265112"/>
            </a:xfrm>
            <a:prstGeom prst="ellipse">
              <a:avLst/>
            </a:prstGeom>
            <a:noFill/>
            <a:ln w="12700" algn="ctr">
              <a:solidFill>
                <a:srgbClr val="CC00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1800"/>
            </a:p>
          </p:txBody>
        </p:sp>
      </p:grpSp>
      <p:grpSp>
        <p:nvGrpSpPr>
          <p:cNvPr id="275" name="グループ化 274"/>
          <p:cNvGrpSpPr>
            <a:grpSpLocks/>
          </p:cNvGrpSpPr>
          <p:nvPr/>
        </p:nvGrpSpPr>
        <p:grpSpPr bwMode="auto">
          <a:xfrm>
            <a:off x="84138" y="3252613"/>
            <a:ext cx="2716212" cy="425450"/>
            <a:chOff x="83576" y="3044198"/>
            <a:chExt cx="2715988" cy="425700"/>
          </a:xfrm>
        </p:grpSpPr>
        <p:sp>
          <p:nvSpPr>
            <p:cNvPr id="276" name="メモ 275"/>
            <p:cNvSpPr/>
            <p:nvPr/>
          </p:nvSpPr>
          <p:spPr bwMode="auto">
            <a:xfrm>
              <a:off x="83576" y="3071202"/>
              <a:ext cx="871465" cy="398696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Group #1,#3,#5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7" name="メモ 276"/>
            <p:cNvSpPr/>
            <p:nvPr/>
          </p:nvSpPr>
          <p:spPr bwMode="auto">
            <a:xfrm>
              <a:off x="1928099" y="3044198"/>
              <a:ext cx="871465" cy="398697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Group #2,#4,#6</a:t>
              </a:r>
              <a:endParaRPr lang="ja-JP" altLang="en-US" sz="10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grpSp>
        <p:nvGrpSpPr>
          <p:cNvPr id="278" name="グループ化 277"/>
          <p:cNvGrpSpPr>
            <a:grpSpLocks/>
          </p:cNvGrpSpPr>
          <p:nvPr/>
        </p:nvGrpSpPr>
        <p:grpSpPr bwMode="auto">
          <a:xfrm>
            <a:off x="1029494" y="1959371"/>
            <a:ext cx="863600" cy="1663700"/>
            <a:chOff x="1028700" y="1752207"/>
            <a:chExt cx="863600" cy="1663398"/>
          </a:xfrm>
        </p:grpSpPr>
        <p:cxnSp>
          <p:nvCxnSpPr>
            <p:cNvPr id="279" name="直線コネクタ 278"/>
            <p:cNvCxnSpPr>
              <a:stCxn id="211" idx="2"/>
              <a:endCxn id="179" idx="3"/>
            </p:cNvCxnSpPr>
            <p:nvPr/>
          </p:nvCxnSpPr>
          <p:spPr>
            <a:xfrm flipV="1">
              <a:off x="1028700" y="1752207"/>
              <a:ext cx="284163" cy="1663398"/>
            </a:xfrm>
            <a:prstGeom prst="line">
              <a:avLst/>
            </a:prstGeom>
            <a:noFill/>
            <a:ln w="25400" cap="flat" cmpd="sng" algn="ctr">
              <a:solidFill>
                <a:srgbClr val="9BBB59"/>
              </a:solidFill>
              <a:prstDash val="solid"/>
              <a:headEnd type="arrow" w="med" len="med"/>
              <a:tailEnd type="arrow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280" name="直線コネクタ 279"/>
            <p:cNvCxnSpPr>
              <a:stCxn id="218" idx="2"/>
              <a:endCxn id="179" idx="3"/>
            </p:cNvCxnSpPr>
            <p:nvPr/>
          </p:nvCxnSpPr>
          <p:spPr>
            <a:xfrm flipH="1" flipV="1">
              <a:off x="1312863" y="1752207"/>
              <a:ext cx="579437" cy="1663398"/>
            </a:xfrm>
            <a:prstGeom prst="line">
              <a:avLst/>
            </a:prstGeom>
            <a:noFill/>
            <a:ln w="25400" cap="flat" cmpd="sng" algn="ctr">
              <a:solidFill>
                <a:srgbClr val="9BBB59"/>
              </a:solidFill>
              <a:prstDash val="solid"/>
              <a:headEnd type="arrow" w="med" len="med"/>
              <a:tailEnd type="arrow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grpSp>
        <p:nvGrpSpPr>
          <p:cNvPr id="281" name="グループ化 280"/>
          <p:cNvGrpSpPr>
            <a:grpSpLocks/>
          </p:cNvGrpSpPr>
          <p:nvPr/>
        </p:nvGrpSpPr>
        <p:grpSpPr bwMode="auto">
          <a:xfrm>
            <a:off x="3009900" y="3319288"/>
            <a:ext cx="646113" cy="809625"/>
            <a:chOff x="3009441" y="3111507"/>
            <a:chExt cx="646112" cy="809625"/>
          </a:xfrm>
        </p:grpSpPr>
        <p:grpSp>
          <p:nvGrpSpPr>
            <p:cNvPr id="282" name="グループ化 7"/>
            <p:cNvGrpSpPr>
              <a:grpSpLocks/>
            </p:cNvGrpSpPr>
            <p:nvPr/>
          </p:nvGrpSpPr>
          <p:grpSpPr bwMode="auto">
            <a:xfrm>
              <a:off x="3023728" y="3378207"/>
              <a:ext cx="576263" cy="542925"/>
              <a:chOff x="3449586" y="1446348"/>
              <a:chExt cx="576064" cy="862512"/>
            </a:xfrm>
          </p:grpSpPr>
          <p:sp>
            <p:nvSpPr>
              <p:cNvPr id="285" name="台形 284"/>
              <p:cNvSpPr/>
              <p:nvPr/>
            </p:nvSpPr>
            <p:spPr bwMode="auto">
              <a:xfrm rot="5400000">
                <a:off x="3453640" y="1736850"/>
                <a:ext cx="855988" cy="288032"/>
              </a:xfrm>
              <a:prstGeom prst="trapezoid">
                <a:avLst>
                  <a:gd name="adj" fmla="val 33818"/>
                </a:avLst>
              </a:prstGeom>
              <a:noFill/>
              <a:ln w="2540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  <a:effectLst>
                <a:glow rad="254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1600" kern="0" dirty="0">
                  <a:solidFill>
                    <a:sysClr val="window" lastClr="FFFFFF"/>
                  </a:solidFill>
                  <a:latin typeface="Calibri"/>
                  <a:ea typeface="ＭＳ Ｐゴシック"/>
                </a:endParaRPr>
              </a:p>
            </p:txBody>
          </p:sp>
          <p:sp>
            <p:nvSpPr>
              <p:cNvPr id="286" name="台形 285"/>
              <p:cNvSpPr/>
              <p:nvPr/>
            </p:nvSpPr>
            <p:spPr bwMode="auto">
              <a:xfrm rot="16200000">
                <a:off x="3165608" y="1730326"/>
                <a:ext cx="855988" cy="288032"/>
              </a:xfrm>
              <a:prstGeom prst="trapezoid">
                <a:avLst>
                  <a:gd name="adj" fmla="val 13977"/>
                </a:avLst>
              </a:prstGeom>
              <a:noFill/>
              <a:ln w="2540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  <a:effectLst>
                <a:glow rad="254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1600" kern="0" dirty="0">
                  <a:solidFill>
                    <a:sysClr val="window" lastClr="FFFFFF"/>
                  </a:solidFill>
                  <a:latin typeface="Calibri"/>
                  <a:ea typeface="ＭＳ Ｐゴシック"/>
                </a:endParaRPr>
              </a:p>
            </p:txBody>
          </p:sp>
        </p:grpSp>
        <p:sp>
          <p:nvSpPr>
            <p:cNvPr id="283" name="正方形/長方形 282"/>
            <p:cNvSpPr/>
            <p:nvPr/>
          </p:nvSpPr>
          <p:spPr>
            <a:xfrm>
              <a:off x="3009441" y="3522670"/>
              <a:ext cx="646112" cy="239712"/>
            </a:xfrm>
            <a:prstGeom prst="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1400" kern="0" dirty="0">
                  <a:solidFill>
                    <a:prstClr val="black"/>
                  </a:solidFill>
                  <a:latin typeface="HGP創英角ｺﾞｼｯｸUB" pitchFamily="50" charset="-128"/>
                </a:rPr>
                <a:t>APL</a:t>
              </a:r>
            </a:p>
          </p:txBody>
        </p:sp>
        <p:sp>
          <p:nvSpPr>
            <p:cNvPr id="284" name="正方形/長方形 283"/>
            <p:cNvSpPr/>
            <p:nvPr/>
          </p:nvSpPr>
          <p:spPr>
            <a:xfrm>
              <a:off x="3060241" y="3111507"/>
              <a:ext cx="506412" cy="307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1400" kern="0" dirty="0">
                  <a:solidFill>
                    <a:prstClr val="black"/>
                  </a:solidFill>
                  <a:latin typeface="HGP創英角ｺﾞｼｯｸUB" pitchFamily="50" charset="-128"/>
                </a:rPr>
                <a:t>ACT</a:t>
              </a:r>
            </a:p>
          </p:txBody>
        </p:sp>
      </p:grpSp>
      <p:grpSp>
        <p:nvGrpSpPr>
          <p:cNvPr id="287" name="グループ化 286"/>
          <p:cNvGrpSpPr>
            <a:grpSpLocks/>
          </p:cNvGrpSpPr>
          <p:nvPr/>
        </p:nvGrpSpPr>
        <p:grpSpPr bwMode="auto">
          <a:xfrm>
            <a:off x="4902200" y="2006426"/>
            <a:ext cx="4025900" cy="466725"/>
            <a:chOff x="4914508" y="3132257"/>
            <a:chExt cx="3903250" cy="466006"/>
          </a:xfrm>
        </p:grpSpPr>
        <p:sp>
          <p:nvSpPr>
            <p:cNvPr id="288" name="角丸四角形 287"/>
            <p:cNvSpPr/>
            <p:nvPr/>
          </p:nvSpPr>
          <p:spPr bwMode="auto">
            <a:xfrm>
              <a:off x="4945291" y="3132257"/>
              <a:ext cx="3798589" cy="466006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89" name="テキスト ボックス 45"/>
            <p:cNvSpPr txBox="1">
              <a:spLocks noChangeArrowheads="1"/>
            </p:cNvSpPr>
            <p:nvPr/>
          </p:nvSpPr>
          <p:spPr bwMode="auto">
            <a:xfrm>
              <a:off x="4914508" y="3186799"/>
              <a:ext cx="3903250" cy="338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③</a:t>
              </a:r>
              <a:r>
                <a:rPr lang="en-US" altLang="ja-JP" sz="1600">
                  <a:latin typeface="HGP創英角ｺﾞｼｯｸUB" pitchFamily="50" charset="-128"/>
                </a:rPr>
                <a:t>Store State information</a:t>
              </a:r>
              <a:r>
                <a:rPr lang="ja-JP" altLang="en-US" sz="1600">
                  <a:latin typeface="HGP創英角ｺﾞｼｯｸUB" pitchFamily="50" charset="-128"/>
                </a:rPr>
                <a:t> </a:t>
              </a:r>
              <a:r>
                <a:rPr lang="en-US" altLang="ja-JP" sz="1600">
                  <a:latin typeface="HGP創英角ｺﾞｼｯｸUB" pitchFamily="50" charset="-128"/>
                </a:rPr>
                <a:t>in Distributed DB</a:t>
              </a:r>
            </a:p>
          </p:txBody>
        </p:sp>
      </p:grpSp>
      <p:sp>
        <p:nvSpPr>
          <p:cNvPr id="290" name="テキスト ボックス 289"/>
          <p:cNvSpPr txBox="1">
            <a:spLocks noChangeArrowheads="1"/>
          </p:cNvSpPr>
          <p:nvPr/>
        </p:nvSpPr>
        <p:spPr bwMode="auto">
          <a:xfrm>
            <a:off x="4948238" y="2433463"/>
            <a:ext cx="1350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HGP創英角ｺﾞｼｯｸUB" pitchFamily="50" charset="-128"/>
              </a:rPr>
              <a:t>Scale OUT</a:t>
            </a:r>
            <a:endParaRPr lang="ja-JP" altLang="en-US" sz="2000">
              <a:latin typeface="HGP創英角ｺﾞｼｯｸUB" pitchFamily="50" charset="-128"/>
            </a:endParaRPr>
          </a:p>
        </p:txBody>
      </p:sp>
      <p:sp>
        <p:nvSpPr>
          <p:cNvPr id="291" name="テキスト ボックス 290"/>
          <p:cNvSpPr txBox="1">
            <a:spLocks noChangeArrowheads="1"/>
          </p:cNvSpPr>
          <p:nvPr/>
        </p:nvSpPr>
        <p:spPr bwMode="auto">
          <a:xfrm>
            <a:off x="4956175" y="4665488"/>
            <a:ext cx="110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HGP創英角ｺﾞｼｯｸUB" pitchFamily="50" charset="-128"/>
              </a:rPr>
              <a:t>Scale IN</a:t>
            </a:r>
            <a:endParaRPr lang="ja-JP" altLang="en-US" sz="2000">
              <a:latin typeface="HGP創英角ｺﾞｼｯｸUB" pitchFamily="50" charset="-128"/>
            </a:endParaRPr>
          </a:p>
        </p:txBody>
      </p:sp>
      <p:grpSp>
        <p:nvGrpSpPr>
          <p:cNvPr id="292" name="グループ化 291"/>
          <p:cNvGrpSpPr>
            <a:grpSpLocks/>
          </p:cNvGrpSpPr>
          <p:nvPr/>
        </p:nvGrpSpPr>
        <p:grpSpPr bwMode="auto">
          <a:xfrm>
            <a:off x="4902200" y="2793826"/>
            <a:ext cx="3971925" cy="593725"/>
            <a:chOff x="4879255" y="1692097"/>
            <a:chExt cx="3852224" cy="593251"/>
          </a:xfrm>
        </p:grpSpPr>
        <p:sp>
          <p:nvSpPr>
            <p:cNvPr id="293" name="角丸四角形 292"/>
            <p:cNvSpPr/>
            <p:nvPr/>
          </p:nvSpPr>
          <p:spPr bwMode="auto">
            <a:xfrm>
              <a:off x="4931603" y="1692097"/>
              <a:ext cx="3799876" cy="580561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94" name="テキスト ボックス 42"/>
            <p:cNvSpPr txBox="1">
              <a:spLocks noChangeArrowheads="1"/>
            </p:cNvSpPr>
            <p:nvPr/>
          </p:nvSpPr>
          <p:spPr bwMode="auto">
            <a:xfrm>
              <a:off x="4879255" y="1700808"/>
              <a:ext cx="3392263" cy="58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④</a:t>
              </a:r>
              <a:r>
                <a:rPr lang="en-US" altLang="ja-JP" sz="1600">
                  <a:latin typeface="HGP創英角ｺﾞｼｯｸUB" pitchFamily="50" charset="-128"/>
                </a:rPr>
                <a:t>Instantiate a new virtual node in a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600">
                  <a:latin typeface="HGP創英角ｺﾞｼｯｸUB" pitchFamily="50" charset="-128"/>
                </a:rPr>
                <a:t>   couple of minutes</a:t>
              </a:r>
              <a:endParaRPr lang="ja-JP" altLang="en-US" sz="1600">
                <a:latin typeface="HGP創英角ｺﾞｼｯｸUB" pitchFamily="50" charset="-128"/>
              </a:endParaRPr>
            </a:p>
          </p:txBody>
        </p:sp>
      </p:grpSp>
      <p:grpSp>
        <p:nvGrpSpPr>
          <p:cNvPr id="295" name="グループ化 294"/>
          <p:cNvGrpSpPr>
            <a:grpSpLocks/>
          </p:cNvGrpSpPr>
          <p:nvPr/>
        </p:nvGrpSpPr>
        <p:grpSpPr bwMode="auto">
          <a:xfrm>
            <a:off x="77788" y="3239913"/>
            <a:ext cx="4300537" cy="434975"/>
            <a:chOff x="82691" y="3034656"/>
            <a:chExt cx="4299763" cy="435242"/>
          </a:xfrm>
        </p:grpSpPr>
        <p:sp>
          <p:nvSpPr>
            <p:cNvPr id="296" name="メモ 295"/>
            <p:cNvSpPr/>
            <p:nvPr/>
          </p:nvSpPr>
          <p:spPr bwMode="auto">
            <a:xfrm>
              <a:off x="82691" y="3070457"/>
              <a:ext cx="871729" cy="399441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Group #1,#3</a:t>
              </a:r>
              <a:r>
                <a:rPr lang="en-US" altLang="ja-JP" sz="1050" strike="dblStrike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,#5</a:t>
              </a:r>
              <a:endParaRPr lang="ja-JP" altLang="en-US" sz="1050" strike="dblStrike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7" name="メモ 296"/>
            <p:cNvSpPr/>
            <p:nvPr/>
          </p:nvSpPr>
          <p:spPr bwMode="auto">
            <a:xfrm>
              <a:off x="1926950" y="3044198"/>
              <a:ext cx="871729" cy="399441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Group #2,#4</a:t>
              </a:r>
              <a:r>
                <a:rPr lang="en-US" altLang="ja-JP" sz="1050" strike="dblStrike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,#6</a:t>
              </a:r>
              <a:endParaRPr lang="ja-JP" altLang="en-US" sz="1050" strike="dblStrike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8" name="メモ 297"/>
            <p:cNvSpPr/>
            <p:nvPr/>
          </p:nvSpPr>
          <p:spPr bwMode="auto">
            <a:xfrm>
              <a:off x="3510725" y="3034656"/>
              <a:ext cx="871729" cy="399441"/>
            </a:xfrm>
            <a:prstGeom prst="foldedCorner">
              <a:avLst/>
            </a:prstGeom>
            <a:solidFill>
              <a:srgbClr val="FFFF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r>
                <a:rPr lang="en-US" altLang="ja-JP" sz="105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IMSI Group </a:t>
              </a:r>
              <a:r>
                <a:rPr lang="en-US" altLang="ja-JP" sz="105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#5,#6</a:t>
              </a:r>
              <a:endParaRPr lang="ja-JP" altLang="en-US" sz="1050" strike="dblStrike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299" name="円柱 298"/>
          <p:cNvSpPr/>
          <p:nvPr/>
        </p:nvSpPr>
        <p:spPr bwMode="auto">
          <a:xfrm>
            <a:off x="693738" y="2473151"/>
            <a:ext cx="622300" cy="690562"/>
          </a:xfrm>
          <a:prstGeom prst="can">
            <a:avLst>
              <a:gd name="adj" fmla="val 200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00" name="円柱 299"/>
          <p:cNvSpPr/>
          <p:nvPr/>
        </p:nvSpPr>
        <p:spPr bwMode="auto">
          <a:xfrm>
            <a:off x="693738" y="2765251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00" dirty="0"/>
          </a:p>
        </p:txBody>
      </p:sp>
      <p:sp>
        <p:nvSpPr>
          <p:cNvPr id="301" name="円柱 300"/>
          <p:cNvSpPr/>
          <p:nvPr/>
        </p:nvSpPr>
        <p:spPr bwMode="auto">
          <a:xfrm>
            <a:off x="693738" y="2762076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>
            <a:solidFill>
              <a:srgbClr val="6664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00" dirty="0"/>
          </a:p>
        </p:txBody>
      </p:sp>
      <p:sp>
        <p:nvSpPr>
          <p:cNvPr id="302" name="円柱 301"/>
          <p:cNvSpPr/>
          <p:nvPr/>
        </p:nvSpPr>
        <p:spPr bwMode="auto">
          <a:xfrm>
            <a:off x="1584325" y="2487438"/>
            <a:ext cx="622300" cy="690563"/>
          </a:xfrm>
          <a:prstGeom prst="can">
            <a:avLst>
              <a:gd name="adj" fmla="val 200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03" name="円柱 302"/>
          <p:cNvSpPr/>
          <p:nvPr/>
        </p:nvSpPr>
        <p:spPr bwMode="auto">
          <a:xfrm>
            <a:off x="1584325" y="2779538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00" dirty="0"/>
          </a:p>
        </p:txBody>
      </p:sp>
      <p:sp>
        <p:nvSpPr>
          <p:cNvPr id="304" name="円柱 303"/>
          <p:cNvSpPr/>
          <p:nvPr/>
        </p:nvSpPr>
        <p:spPr bwMode="auto">
          <a:xfrm>
            <a:off x="1584325" y="2776363"/>
            <a:ext cx="622300" cy="428625"/>
          </a:xfrm>
          <a:prstGeom prst="can">
            <a:avLst>
              <a:gd name="adj" fmla="val 28613"/>
            </a:avLst>
          </a:prstGeom>
          <a:solidFill>
            <a:srgbClr val="92D050"/>
          </a:solidFill>
          <a:ln>
            <a:solidFill>
              <a:srgbClr val="6664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00" dirty="0"/>
          </a:p>
        </p:txBody>
      </p:sp>
      <p:grpSp>
        <p:nvGrpSpPr>
          <p:cNvPr id="305" name="グループ化 304"/>
          <p:cNvGrpSpPr>
            <a:grpSpLocks/>
          </p:cNvGrpSpPr>
          <p:nvPr/>
        </p:nvGrpSpPr>
        <p:grpSpPr bwMode="auto">
          <a:xfrm>
            <a:off x="933450" y="3890788"/>
            <a:ext cx="2270125" cy="2027238"/>
            <a:chOff x="933822" y="3683131"/>
            <a:chExt cx="2269931" cy="2027846"/>
          </a:xfrm>
        </p:grpSpPr>
        <p:grpSp>
          <p:nvGrpSpPr>
            <p:cNvPr id="306" name="グループ化 250"/>
            <p:cNvGrpSpPr>
              <a:grpSpLocks/>
            </p:cNvGrpSpPr>
            <p:nvPr/>
          </p:nvGrpSpPr>
          <p:grpSpPr bwMode="auto">
            <a:xfrm>
              <a:off x="933822" y="3683131"/>
              <a:ext cx="1491246" cy="1747710"/>
              <a:chOff x="1029494" y="3398838"/>
              <a:chExt cx="1769268" cy="2026442"/>
            </a:xfrm>
          </p:grpSpPr>
          <p:sp>
            <p:nvSpPr>
              <p:cNvPr id="315" name="円弧 314"/>
              <p:cNvSpPr/>
              <p:nvPr/>
            </p:nvSpPr>
            <p:spPr bwMode="auto">
              <a:xfrm>
                <a:off x="1029494" y="3398838"/>
                <a:ext cx="484010" cy="346152"/>
              </a:xfrm>
              <a:prstGeom prst="arc">
                <a:avLst>
                  <a:gd name="adj1" fmla="val 8655242"/>
                  <a:gd name="adj2" fmla="val 11136365"/>
                </a:avLst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316" name="円弧 315"/>
              <p:cNvSpPr/>
              <p:nvPr/>
            </p:nvSpPr>
            <p:spPr bwMode="auto">
              <a:xfrm>
                <a:off x="2398659" y="5079884"/>
                <a:ext cx="399261" cy="346152"/>
              </a:xfrm>
              <a:prstGeom prst="arc">
                <a:avLst>
                  <a:gd name="adj1" fmla="val 18838772"/>
                  <a:gd name="adj2" fmla="val 0"/>
                </a:avLst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cxnSp>
            <p:nvCxnSpPr>
              <p:cNvPr id="317" name="直線コネクタ 316"/>
              <p:cNvCxnSpPr>
                <a:stCxn id="316" idx="0"/>
                <a:endCxn id="315" idx="0"/>
              </p:cNvCxnSpPr>
              <p:nvPr/>
            </p:nvCxnSpPr>
            <p:spPr>
              <a:xfrm flipH="1" flipV="1">
                <a:off x="1099177" y="3693435"/>
                <a:ext cx="1629060" cy="1428797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7" name="グループ化 251"/>
            <p:cNvGrpSpPr>
              <a:grpSpLocks/>
            </p:cNvGrpSpPr>
            <p:nvPr/>
          </p:nvGrpSpPr>
          <p:grpSpPr bwMode="auto">
            <a:xfrm>
              <a:off x="1837150" y="3686901"/>
              <a:ext cx="667087" cy="1743940"/>
              <a:chOff x="1853653" y="3686510"/>
              <a:chExt cx="667087" cy="1743940"/>
            </a:xfrm>
          </p:grpSpPr>
          <p:sp>
            <p:nvSpPr>
              <p:cNvPr id="312" name="円弧 311"/>
              <p:cNvSpPr/>
              <p:nvPr/>
            </p:nvSpPr>
            <p:spPr bwMode="auto">
              <a:xfrm>
                <a:off x="1853536" y="3685916"/>
                <a:ext cx="323822" cy="296952"/>
              </a:xfrm>
              <a:prstGeom prst="arc">
                <a:avLst>
                  <a:gd name="adj1" fmla="val 9059283"/>
                  <a:gd name="adj2" fmla="val 11136365"/>
                </a:avLst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sp>
            <p:nvSpPr>
              <p:cNvPr id="313" name="円弧 312"/>
              <p:cNvSpPr/>
              <p:nvPr/>
            </p:nvSpPr>
            <p:spPr bwMode="auto">
              <a:xfrm>
                <a:off x="2253552" y="5121446"/>
                <a:ext cx="266677" cy="309656"/>
              </a:xfrm>
              <a:prstGeom prst="arc">
                <a:avLst>
                  <a:gd name="adj1" fmla="val 19783945"/>
                  <a:gd name="adj2" fmla="val 0"/>
                </a:avLst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cxnSp>
            <p:nvCxnSpPr>
              <p:cNvPr id="314" name="直線コネクタ 313"/>
              <p:cNvCxnSpPr>
                <a:stCxn id="313" idx="0"/>
                <a:endCxn id="312" idx="0"/>
              </p:cNvCxnSpPr>
              <p:nvPr/>
            </p:nvCxnSpPr>
            <p:spPr>
              <a:xfrm flipH="1" flipV="1">
                <a:off x="1877346" y="3911408"/>
                <a:ext cx="628596" cy="1295789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8" name="直線コネクタ 307"/>
            <p:cNvCxnSpPr/>
            <p:nvPr/>
          </p:nvCxnSpPr>
          <p:spPr>
            <a:xfrm flipV="1">
              <a:off x="2497376" y="5267931"/>
              <a:ext cx="0" cy="443046"/>
            </a:xfrm>
            <a:prstGeom prst="line">
              <a:avLst/>
            </a:prstGeom>
            <a:ln w="228600">
              <a:solidFill>
                <a:schemeClr val="accent2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線コネクタ 308"/>
            <p:cNvCxnSpPr/>
            <p:nvPr/>
          </p:nvCxnSpPr>
          <p:spPr>
            <a:xfrm flipV="1">
              <a:off x="2605317" y="3981671"/>
              <a:ext cx="577801" cy="1213214"/>
            </a:xfrm>
            <a:prstGeom prst="line">
              <a:avLst/>
            </a:prstGeom>
            <a:ln w="76200">
              <a:solidFill>
                <a:schemeClr val="accent2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円弧 309"/>
            <p:cNvSpPr/>
            <p:nvPr/>
          </p:nvSpPr>
          <p:spPr bwMode="auto">
            <a:xfrm>
              <a:off x="2576745" y="5120250"/>
              <a:ext cx="336521" cy="296951"/>
            </a:xfrm>
            <a:prstGeom prst="arc">
              <a:avLst>
                <a:gd name="adj1" fmla="val 10688002"/>
                <a:gd name="adj2" fmla="val 12559885"/>
              </a:avLst>
            </a:prstGeom>
            <a:ln w="7620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  <p:sp>
          <p:nvSpPr>
            <p:cNvPr id="311" name="円弧 310"/>
            <p:cNvSpPr/>
            <p:nvPr/>
          </p:nvSpPr>
          <p:spPr bwMode="auto">
            <a:xfrm>
              <a:off x="2867232" y="3762530"/>
              <a:ext cx="336521" cy="298540"/>
            </a:xfrm>
            <a:prstGeom prst="arc">
              <a:avLst>
                <a:gd name="adj1" fmla="val 19365"/>
                <a:gd name="adj2" fmla="val 1608909"/>
              </a:avLst>
            </a:prstGeom>
            <a:ln w="76200">
              <a:solidFill>
                <a:schemeClr val="accent2">
                  <a:lumMod val="75000"/>
                  <a:alpha val="5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ja-JP" altLang="en-US"/>
            </a:p>
          </p:txBody>
        </p:sp>
      </p:grpSp>
      <p:grpSp>
        <p:nvGrpSpPr>
          <p:cNvPr id="318" name="グループ化 317"/>
          <p:cNvGrpSpPr>
            <a:grpSpLocks/>
          </p:cNvGrpSpPr>
          <p:nvPr/>
        </p:nvGrpSpPr>
        <p:grpSpPr bwMode="auto">
          <a:xfrm>
            <a:off x="4902200" y="4052713"/>
            <a:ext cx="3971925" cy="603250"/>
            <a:chOff x="4892583" y="4406266"/>
            <a:chExt cx="3852427" cy="604003"/>
          </a:xfrm>
        </p:grpSpPr>
        <p:sp>
          <p:nvSpPr>
            <p:cNvPr id="319" name="角丸四角形 318"/>
            <p:cNvSpPr/>
            <p:nvPr/>
          </p:nvSpPr>
          <p:spPr bwMode="auto">
            <a:xfrm>
              <a:off x="4944934" y="4406266"/>
              <a:ext cx="3800076" cy="584929"/>
            </a:xfrm>
            <a:prstGeom prst="roundRect">
              <a:avLst/>
            </a:prstGeom>
            <a:solidFill>
              <a:srgbClr val="FFFF99">
                <a:alpha val="50196"/>
              </a:srgbClr>
            </a:solidFill>
            <a:ln w="25400" cap="flat" cmpd="sng" algn="ctr">
              <a:solidFill>
                <a:srgbClr val="3399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1600" kern="0" dirty="0">
                <a:solidFill>
                  <a:sysClr val="window" lastClr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20" name="テキスト ボックス 51"/>
            <p:cNvSpPr txBox="1">
              <a:spLocks noChangeArrowheads="1"/>
            </p:cNvSpPr>
            <p:nvPr/>
          </p:nvSpPr>
          <p:spPr bwMode="auto">
            <a:xfrm>
              <a:off x="4892583" y="4424918"/>
              <a:ext cx="3431702" cy="585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600">
                  <a:latin typeface="HGP創英角ｺﾞｼｯｸUB" pitchFamily="50" charset="-128"/>
                </a:rPr>
                <a:t>⑥</a:t>
              </a:r>
              <a:r>
                <a:rPr lang="en-US" altLang="ja-JP" sz="1600">
                  <a:latin typeface="HGP創英角ｺﾞｼｯｸUB" pitchFamily="50" charset="-128"/>
                </a:rPr>
                <a:t>Load Balancing is completed in an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600">
                  <a:latin typeface="HGP創英角ｺﾞｼｯｸUB" pitchFamily="50" charset="-128"/>
                </a:rPr>
                <a:t>   instant.</a:t>
              </a:r>
              <a:endParaRPr lang="ja-JP" altLang="en-US" sz="1600">
                <a:latin typeface="HGP創英角ｺﾞｼｯｸUB" pitchFamily="50" charset="-128"/>
              </a:endParaRPr>
            </a:p>
          </p:txBody>
        </p:sp>
      </p:grpSp>
      <p:sp>
        <p:nvSpPr>
          <p:cNvPr id="321" name="角丸四角形 320"/>
          <p:cNvSpPr>
            <a:spLocks noChangeArrowheads="1"/>
          </p:cNvSpPr>
          <p:nvPr/>
        </p:nvSpPr>
        <p:spPr bwMode="auto">
          <a:xfrm>
            <a:off x="4941888" y="5667201"/>
            <a:ext cx="3917950" cy="574675"/>
          </a:xfrm>
          <a:prstGeom prst="roundRect">
            <a:avLst>
              <a:gd name="adj" fmla="val 16667"/>
            </a:avLst>
          </a:prstGeom>
          <a:solidFill>
            <a:srgbClr val="FFFF99">
              <a:alpha val="50195"/>
            </a:srgbClr>
          </a:solidFill>
          <a:ln w="25400" algn="ctr">
            <a:solidFill>
              <a:srgbClr val="3399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>
                <a:latin typeface="HGP創英角ｺﾞｼｯｸUB" pitchFamily="50" charset="-128"/>
              </a:rPr>
              <a:t>⑧</a:t>
            </a:r>
            <a:r>
              <a:rPr lang="en-US" altLang="ja-JP" sz="1600">
                <a:latin typeface="HGP創英角ｺﾞｼｯｸUB" pitchFamily="50" charset="-128"/>
              </a:rPr>
              <a:t>VM is deleted.</a:t>
            </a:r>
            <a:endParaRPr lang="ja-JP" altLang="en-US" sz="1600">
              <a:latin typeface="HGP創英角ｺﾞｼｯｸUB" pitchFamily="50" charset="-128"/>
            </a:endParaRPr>
          </a:p>
        </p:txBody>
      </p:sp>
      <p:sp>
        <p:nvSpPr>
          <p:cNvPr id="322" name="円柱 321"/>
          <p:cNvSpPr/>
          <p:nvPr/>
        </p:nvSpPr>
        <p:spPr bwMode="auto">
          <a:xfrm>
            <a:off x="2979738" y="2481088"/>
            <a:ext cx="622300" cy="690563"/>
          </a:xfrm>
          <a:prstGeom prst="can">
            <a:avLst>
              <a:gd name="adj" fmla="val 200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324" name="直線矢印コネクタ 323"/>
          <p:cNvCxnSpPr>
            <a:cxnSpLocks noChangeShapeType="1"/>
            <a:stCxn id="252" idx="0"/>
          </p:cNvCxnSpPr>
          <p:nvPr/>
        </p:nvCxnSpPr>
        <p:spPr bwMode="auto">
          <a:xfrm flipH="1" flipV="1">
            <a:off x="3182938" y="5319538"/>
            <a:ext cx="768350" cy="347663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5" name="メモ 324"/>
          <p:cNvSpPr/>
          <p:nvPr/>
        </p:nvSpPr>
        <p:spPr bwMode="auto">
          <a:xfrm>
            <a:off x="3189288" y="1342851"/>
            <a:ext cx="371475" cy="222250"/>
          </a:xfrm>
          <a:prstGeom prst="foldedCorner">
            <a:avLst/>
          </a:prstGeom>
          <a:solidFill>
            <a:srgbClr val="CAE8AA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en-US" altLang="ja-JP" sz="105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#5</a:t>
            </a:r>
            <a:endParaRPr lang="ja-JP" altLang="en-US" sz="1050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26" name="メモ 325"/>
          <p:cNvSpPr/>
          <p:nvPr/>
        </p:nvSpPr>
        <p:spPr bwMode="auto">
          <a:xfrm>
            <a:off x="3375025" y="1453976"/>
            <a:ext cx="371475" cy="220662"/>
          </a:xfrm>
          <a:prstGeom prst="foldedCorner">
            <a:avLst/>
          </a:prstGeom>
          <a:solidFill>
            <a:srgbClr val="CAE8AA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en-US" altLang="ja-JP" sz="105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#6</a:t>
            </a:r>
            <a:endParaRPr lang="ja-JP" altLang="en-US" sz="1050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27" name="テキスト ボックス 326"/>
          <p:cNvSpPr txBox="1"/>
          <p:nvPr/>
        </p:nvSpPr>
        <p:spPr>
          <a:xfrm>
            <a:off x="4803775" y="6351413"/>
            <a:ext cx="4103688" cy="461963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ｺﾞｼｯｸUB" panose="020B0900000000000000" pitchFamily="50" charset="-128"/>
              </a:rPr>
              <a:t>Quick ,Wide and easy scaling</a:t>
            </a:r>
            <a:endParaRPr lang="ja-JP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創英角ｺﾞｼｯｸUB" panose="020B0900000000000000" pitchFamily="50" charset="-128"/>
            </a:endParaRPr>
          </a:p>
        </p:txBody>
      </p:sp>
      <p:sp>
        <p:nvSpPr>
          <p:cNvPr id="328" name="メモ 285"/>
          <p:cNvSpPr>
            <a:spLocks noChangeArrowheads="1"/>
          </p:cNvSpPr>
          <p:nvPr/>
        </p:nvSpPr>
        <p:spPr bwMode="auto">
          <a:xfrm>
            <a:off x="952500" y="1374601"/>
            <a:ext cx="630238" cy="179387"/>
          </a:xfrm>
          <a:prstGeom prst="foldedCorner">
            <a:avLst>
              <a:gd name="adj" fmla="val 0"/>
            </a:avLst>
          </a:prstGeom>
          <a:solidFill>
            <a:srgbClr val="CAE8AA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36000" tIns="36000" rIns="36000" bIns="36000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#1,2,3,4,5,6</a:t>
            </a:r>
            <a:endParaRPr lang="ja-JP" altLang="en-US" sz="80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9" name="メモ 286"/>
          <p:cNvSpPr>
            <a:spLocks noChangeArrowheads="1"/>
          </p:cNvSpPr>
          <p:nvPr/>
        </p:nvSpPr>
        <p:spPr bwMode="auto">
          <a:xfrm>
            <a:off x="2063750" y="1052338"/>
            <a:ext cx="630238" cy="282575"/>
          </a:xfrm>
          <a:prstGeom prst="foldedCorner">
            <a:avLst>
              <a:gd name="adj" fmla="val 0"/>
            </a:avLst>
          </a:prstGeom>
          <a:solidFill>
            <a:srgbClr val="CAE8AA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36000" tIns="36000" rIns="36000" bIns="36000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Replica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#1,2,3,4,5,6</a:t>
            </a:r>
            <a:endParaRPr lang="ja-JP" altLang="en-US" sz="80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30" name="メモ 287"/>
          <p:cNvSpPr>
            <a:spLocks noChangeArrowheads="1"/>
          </p:cNvSpPr>
          <p:nvPr/>
        </p:nvSpPr>
        <p:spPr bwMode="auto">
          <a:xfrm>
            <a:off x="3135313" y="1309513"/>
            <a:ext cx="630237" cy="282575"/>
          </a:xfrm>
          <a:prstGeom prst="foldedCorner">
            <a:avLst>
              <a:gd name="adj" fmla="val 0"/>
            </a:avLst>
          </a:prstGeom>
          <a:solidFill>
            <a:srgbClr val="CAE8AA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36000" tIns="36000" rIns="36000" bIns="36000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Replica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#1,2,3,4,5,6</a:t>
            </a:r>
            <a:endParaRPr lang="ja-JP" altLang="en-US" sz="80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331" name="グループ化 330"/>
          <p:cNvGrpSpPr>
            <a:grpSpLocks/>
          </p:cNvGrpSpPr>
          <p:nvPr/>
        </p:nvGrpSpPr>
        <p:grpSpPr bwMode="auto">
          <a:xfrm>
            <a:off x="952500" y="1309513"/>
            <a:ext cx="2814638" cy="401638"/>
            <a:chOff x="952798" y="1102017"/>
            <a:chExt cx="2813298" cy="400965"/>
          </a:xfrm>
        </p:grpSpPr>
        <p:sp>
          <p:nvSpPr>
            <p:cNvPr id="332" name="メモ 292"/>
            <p:cNvSpPr>
              <a:spLocks noChangeArrowheads="1"/>
            </p:cNvSpPr>
            <p:nvPr/>
          </p:nvSpPr>
          <p:spPr bwMode="auto">
            <a:xfrm>
              <a:off x="952798" y="1167368"/>
              <a:ext cx="629874" cy="294720"/>
            </a:xfrm>
            <a:prstGeom prst="foldedCorner">
              <a:avLst>
                <a:gd name="adj" fmla="val 0"/>
              </a:avLst>
            </a:prstGeom>
            <a:solidFill>
              <a:srgbClr val="CAE8AA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tIns="36000" rIns="36000" bIns="36000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#1,2,3,4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Replica</a:t>
              </a:r>
              <a:r>
                <a:rPr lang="en-US" altLang="ja-JP" sz="80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#5.6</a:t>
              </a:r>
              <a:endParaRPr lang="ja-JP" altLang="en-US" sz="80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333" name="メモ 294"/>
            <p:cNvSpPr>
              <a:spLocks noChangeArrowheads="1"/>
            </p:cNvSpPr>
            <p:nvPr/>
          </p:nvSpPr>
          <p:spPr bwMode="auto">
            <a:xfrm>
              <a:off x="3136222" y="1102017"/>
              <a:ext cx="629874" cy="400965"/>
            </a:xfrm>
            <a:prstGeom prst="foldedCorner">
              <a:avLst>
                <a:gd name="adj" fmla="val 0"/>
              </a:avLst>
            </a:prstGeom>
            <a:solidFill>
              <a:srgbClr val="CAE8AA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tIns="36000" rIns="36000" bIns="36000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 Black" pitchFamily="34" charset="0"/>
                  <a:ea typeface="HGP創英角ｺﾞｼｯｸUB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#5,6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Replica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#1,2,3,4</a:t>
              </a:r>
              <a:endParaRPr lang="ja-JP" altLang="en-US" sz="8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257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7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1875 C -8.33333E-7 -0.01852 0.00243 -0.19352 0.02917 -0.23865 C 0.0559 -0.28379 0.10087 -0.30578 0.12761 -0.31828 C 0.15434 -0.33078 0.16719 -0.32268 0.18924 -0.31319 C 0.21129 -0.3037 0.24514 -0.26967 0.2599 -0.25833 " pathEditMode="relative" rAng="0" ptsTypes="fsssf">
                                      <p:cBhvr>
                                        <p:cTn id="3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1560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3218 C 0.00087 -0.03195 -0.05504 -0.20209 -0.05157 -0.22663 C -0.04809 -0.25116 -0.01893 -0.27987 0.00087 -0.29329 C 0.02066 -0.30672 0.04236 -0.31482 0.06753 -0.30788 C 0.09271 -0.30093 0.1408 -0.27038 0.1585 -0.25857 " pathEditMode="relative" rAng="0" ptsTypes="fsssf">
                                      <p:cBhvr>
                                        <p:cTn id="3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-141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3172 L 4.16667E-6 3.33333E-6 " pathEditMode="relative" rAng="0" ptsTypes="AA">
                                      <p:cBhvr>
                                        <p:cTn id="54" dur="2000" spd="-100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3148 L -1.66667E-6 0 " pathEditMode="relative" rAng="0" ptsTypes="AA">
                                      <p:cBhvr>
                                        <p:cTn id="56" dur="2000" spd="-100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15 0.0009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7" dur="3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9" dur="3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301 L 4.16667E-6 -0.01019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3102 L -1.66667E-6 -0.01042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2.5E-6 -0.06389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6389 L 2.5E-6 -0.0460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1065 L 4.16667E-6 3.33333E-6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1111 L -1.66667E-6 -0.00046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4.16667E-6 -0.01528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-1.66667E-6 -0.01319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4653 L 2.5E-6 2.22222E-6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 0.00093 L -0.00018 -0.00046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89" grpId="1" animBg="1"/>
      <p:bldP spid="189" grpId="2" animBg="1"/>
      <p:bldP spid="191" grpId="0" animBg="1"/>
      <p:bldP spid="191" grpId="1" animBg="1"/>
      <p:bldP spid="234" grpId="0" animBg="1"/>
      <p:bldP spid="290" grpId="0"/>
      <p:bldP spid="291" grpId="0"/>
      <p:bldP spid="300" grpId="0" animBg="1"/>
      <p:bldP spid="300" grpId="1" animBg="1"/>
      <p:bldP spid="300" grpId="2" animBg="1"/>
      <p:bldP spid="300" grpId="3" animBg="1"/>
      <p:bldP spid="303" grpId="0" animBg="1"/>
      <p:bldP spid="303" grpId="1" animBg="1"/>
      <p:bldP spid="303" grpId="2" animBg="1"/>
      <p:bldP spid="303" grpId="3" animBg="1"/>
      <p:bldP spid="321" grpId="0" animBg="1"/>
      <p:bldP spid="322" grpId="0" animBg="1"/>
      <p:bldP spid="322" grpId="1" animBg="1"/>
      <p:bldP spid="325" grpId="0" animBg="1"/>
      <p:bldP spid="325" grpId="1" animBg="1"/>
      <p:bldP spid="325" grpId="2" animBg="1"/>
      <p:bldP spid="326" grpId="0" animBg="1"/>
      <p:bldP spid="326" grpId="1" animBg="1"/>
      <p:bldP spid="326" grpId="2" animBg="1"/>
      <p:bldP spid="327" grpId="0" animBg="1"/>
      <p:bldP spid="328" grpId="0" animBg="1"/>
      <p:bldP spid="329" grpId="0" animBg="1"/>
      <p:bldP spid="3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二等辺三角形 27"/>
          <p:cNvSpPr/>
          <p:nvPr/>
        </p:nvSpPr>
        <p:spPr bwMode="auto">
          <a:xfrm>
            <a:off x="5073651" y="2952204"/>
            <a:ext cx="1633537" cy="2970213"/>
          </a:xfrm>
          <a:prstGeom prst="triangle">
            <a:avLst/>
          </a:prstGeom>
          <a:gradFill>
            <a:gsLst>
              <a:gs pos="0">
                <a:srgbClr val="0000FF"/>
              </a:gs>
              <a:gs pos="100000">
                <a:schemeClr val="bg1"/>
              </a:gs>
              <a:gs pos="100000">
                <a:srgbClr val="FFFFFF"/>
              </a:gs>
            </a:gsLst>
            <a:lin ang="5400000" scaled="0"/>
          </a:gradFill>
          <a:ln w="25400" cap="flat" cmpd="sng" algn="ctr">
            <a:solidFill>
              <a:srgbClr val="3399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7" name="二等辺三角形 26"/>
          <p:cNvSpPr/>
          <p:nvPr/>
        </p:nvSpPr>
        <p:spPr bwMode="auto">
          <a:xfrm rot="10800000">
            <a:off x="3146426" y="2950617"/>
            <a:ext cx="1609725" cy="2971800"/>
          </a:xfrm>
          <a:prstGeom prst="triangle">
            <a:avLst/>
          </a:prstGeom>
          <a:gradFill>
            <a:gsLst>
              <a:gs pos="0">
                <a:srgbClr val="FF0000"/>
              </a:gs>
              <a:gs pos="100000">
                <a:schemeClr val="bg1"/>
              </a:gs>
              <a:gs pos="100000">
                <a:srgbClr val="FFFFFF"/>
              </a:gs>
            </a:gsLst>
            <a:lin ang="5400000" scaled="0"/>
          </a:gradFill>
          <a:ln w="25400" cap="flat" cmpd="sng" algn="ctr">
            <a:solidFill>
              <a:srgbClr val="3399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600" kern="0" dirty="0">
              <a:solidFill>
                <a:sysClr val="window" lastClr="FFFFFF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33" name="表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197503"/>
              </p:ext>
            </p:extLst>
          </p:nvPr>
        </p:nvGraphicFramePr>
        <p:xfrm>
          <a:off x="138113" y="1750467"/>
          <a:ext cx="8799514" cy="45100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919"/>
                <a:gridCol w="1003326"/>
                <a:gridCol w="1231932"/>
                <a:gridCol w="1703658"/>
                <a:gridCol w="2233444"/>
                <a:gridCol w="1903235"/>
              </a:tblGrid>
              <a:tr h="304790">
                <a:tc rowSpan="2" gridSpan="2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30" marR="91430" marT="45715" marB="45715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28" marR="91428" marT="45719" marB="45719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Use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case</a:t>
                      </a:r>
                    </a:p>
                    <a:p>
                      <a:pPr algn="ctr"/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examples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Requirements</a:t>
                      </a:r>
                    </a:p>
                  </a:txBody>
                  <a:tcPr marL="91430" marR="91430" marT="45715" marB="45715"/>
                </a:tc>
                <a:tc hMerge="1">
                  <a:txBody>
                    <a:bodyPr/>
                    <a:lstStyle/>
                    <a:p>
                      <a:pPr algn="dist"/>
                      <a:endParaRPr kumimoji="1" lang="ja-JP" altLang="en-US" sz="1400" dirty="0"/>
                    </a:p>
                  </a:txBody>
                  <a:tcPr marL="91428" marR="91428" marT="45719" marB="45719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Potential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benefits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</a:tr>
              <a:tr h="731509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28" marR="91428" marT="45719" marB="45719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28" marR="91428" marT="45719" marB="4571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Time</a:t>
                      </a:r>
                      <a:r>
                        <a:rPr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to complete (resource adjustment)</a:t>
                      </a:r>
                      <a:endParaRPr lang="en-US" altLang="ja-JP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Resource sharing range</a:t>
                      </a:r>
                      <a:endParaRPr lang="en-US" altLang="ja-JP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Geographical/node-wise</a:t>
                      </a:r>
                      <a:endParaRPr kumimoji="1" lang="ja-JP" altLang="en-US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28" marR="91428" marT="45719" marB="45719"/>
                </a:tc>
              </a:tr>
              <a:tr h="94486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1</a:t>
                      </a:r>
                      <a:r>
                        <a:rPr kumimoji="1" lang="en-US" altLang="ja-JP" sz="1400" baseline="300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st</a:t>
                      </a:r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Ph.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Easy</a:t>
                      </a:r>
                      <a:r>
                        <a:rPr kumimoji="1" lang="ja-JP" altLang="en-US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operation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Pre-planned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node deployment/</a:t>
                      </a:r>
                    </a:p>
                    <a:p>
                      <a:pPr algn="ctr"/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reduction</a:t>
                      </a:r>
                      <a:endParaRPr kumimoji="1" lang="en-US" altLang="ja-JP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 rowSpan="4">
                  <a:txBody>
                    <a:bodyPr/>
                    <a:lstStyle/>
                    <a:p>
                      <a:pPr algn="dist"/>
                      <a:endParaRPr kumimoji="1" lang="en-US" altLang="ja-JP" sz="1400" dirty="0" smtClean="0"/>
                    </a:p>
                  </a:txBody>
                  <a:tcPr marL="91430" marR="91430" marT="45715" marB="45715"/>
                </a:tc>
                <a:tc rowSpan="4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400" dirty="0" smtClean="0"/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Ease of infrastructure resource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prediction</a:t>
                      </a:r>
                      <a:endParaRPr kumimoji="1" lang="en-US" altLang="ja-JP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</a:tr>
              <a:tr h="79200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2</a:t>
                      </a:r>
                      <a:r>
                        <a:rPr kumimoji="1" lang="en-US" altLang="ja-JP" sz="1400" baseline="300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nd</a:t>
                      </a:r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Ph.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Efficiency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Fluctuation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between day/night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CAPEX reduction</a:t>
                      </a:r>
                    </a:p>
                  </a:txBody>
                  <a:tcPr marL="91430" marR="91430" marT="45715" marB="45715"/>
                </a:tc>
              </a:tr>
              <a:tr h="792002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91428" marR="91428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Elasticity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Congestion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control</a:t>
                      </a:r>
                      <a:endParaRPr kumimoji="1" lang="en-US" altLang="ja-JP" sz="1400" dirty="0" smtClean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Improved service continuity</a:t>
                      </a:r>
                    </a:p>
                  </a:txBody>
                  <a:tcPr marL="91430" marR="91430" marT="45715" marB="45715"/>
                </a:tc>
              </a:tr>
              <a:tr h="75600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Final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Resiliency</a:t>
                      </a:r>
                      <a:endParaRPr kumimoji="1" lang="ja-JP" altLang="en-US" sz="1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Resiliency</a:t>
                      </a:r>
                      <a:r>
                        <a:rPr kumimoji="1" lang="en-US" altLang="ja-JP" sz="1400" baseline="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against disasters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No SBY</a:t>
                      </a:r>
                    </a:p>
                  </a:txBody>
                  <a:tcPr marL="91430" marR="91430" marT="45715" marB="45715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baseline="0" dirty="0" smtClean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Further service availability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baseline="0" dirty="0" smtClean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Further CAPEX reduction</a:t>
                      </a:r>
                      <a:endParaRPr kumimoji="1" lang="en-US" altLang="ja-JP" sz="1400" b="1" dirty="0" smtClean="0">
                        <a:solidFill>
                          <a:srgbClr val="FF0000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91430" marR="91430" marT="45715" marB="45715"/>
                </a:tc>
              </a:tr>
            </a:tbl>
          </a:graphicData>
        </a:graphic>
      </p:graphicFrame>
      <p:sp>
        <p:nvSpPr>
          <p:cNvPr id="29" name="テキスト ボックス 28"/>
          <p:cNvSpPr txBox="1"/>
          <p:nvPr/>
        </p:nvSpPr>
        <p:spPr>
          <a:xfrm>
            <a:off x="3385101" y="3762019"/>
            <a:ext cx="1107996" cy="369332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～</a:t>
            </a:r>
            <a:r>
              <a:rPr lang="en-US" altLang="ja-JP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30 min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435177" y="4963344"/>
            <a:ext cx="917239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schemeClr val="bg2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～</a:t>
            </a:r>
            <a:r>
              <a:rPr lang="en-US" altLang="ja-JP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5min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068057" y="5276553"/>
            <a:ext cx="1595309" cy="646331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nation-wide</a:t>
            </a:r>
          </a:p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all nodes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864733" y="3666781"/>
            <a:ext cx="2223686" cy="92333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node building</a:t>
            </a:r>
          </a:p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multiple nodes of </a:t>
            </a:r>
          </a:p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the same type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97613" y="2912364"/>
            <a:ext cx="1787669" cy="646331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node building</a:t>
            </a:r>
          </a:p>
          <a:p>
            <a:pPr>
              <a:defRPr/>
            </a:pPr>
            <a:r>
              <a: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・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 node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193977" y="2897923"/>
            <a:ext cx="139012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63500" sx="108000" sy="108000" algn="ctr" rotWithShape="0">
              <a:schemeClr val="bg2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ja-JP" altLang="en-US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～</a:t>
            </a:r>
            <a:r>
              <a:rPr lang="en-US" altLang="ja-JP" b="1" dirty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week/day</a:t>
            </a:r>
          </a:p>
        </p:txBody>
      </p:sp>
      <p:sp>
        <p:nvSpPr>
          <p:cNvPr id="36" name="正方形/長方形 2"/>
          <p:cNvSpPr>
            <a:spLocks noChangeArrowheads="1"/>
          </p:cNvSpPr>
          <p:nvPr/>
        </p:nvSpPr>
        <p:spPr bwMode="auto">
          <a:xfrm>
            <a:off x="40704" y="1628800"/>
            <a:ext cx="9067800" cy="4752528"/>
          </a:xfrm>
          <a:prstGeom prst="rect">
            <a:avLst/>
          </a:prstGeom>
          <a:solidFill>
            <a:srgbClr val="FFFFFF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800"/>
          </a:p>
        </p:txBody>
      </p:sp>
      <p:sp>
        <p:nvSpPr>
          <p:cNvPr id="38" name="角丸四角形 16"/>
          <p:cNvSpPr>
            <a:spLocks noChangeArrowheads="1"/>
          </p:cNvSpPr>
          <p:nvPr/>
        </p:nvSpPr>
        <p:spPr bwMode="auto">
          <a:xfrm>
            <a:off x="112712" y="5314746"/>
            <a:ext cx="8851776" cy="94195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Type2. </a:t>
            </a:r>
            <a:r>
              <a:rPr lang="en-US" altLang="ja-JP" sz="1800" dirty="0" smtClean="0"/>
              <a:t>ELASTIC CORE (Scaling by the nodes)</a:t>
            </a:r>
            <a:r>
              <a:rPr lang="en-US" altLang="ja-JP" sz="1200" dirty="0" smtClean="0"/>
              <a:t> (slide 5)</a:t>
            </a:r>
            <a:endParaRPr lang="en-US" altLang="ja-JP" sz="1800" dirty="0"/>
          </a:p>
        </p:txBody>
      </p:sp>
      <p:sp>
        <p:nvSpPr>
          <p:cNvPr id="37" name="角丸四角形 12"/>
          <p:cNvSpPr>
            <a:spLocks noChangeArrowheads="1"/>
          </p:cNvSpPr>
          <p:nvPr/>
        </p:nvSpPr>
        <p:spPr bwMode="auto">
          <a:xfrm>
            <a:off x="112712" y="3736424"/>
            <a:ext cx="8851776" cy="1578322"/>
          </a:xfrm>
          <a:prstGeom prst="roundRect">
            <a:avLst>
              <a:gd name="adj" fmla="val 9120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Type1. </a:t>
            </a:r>
            <a:r>
              <a:rPr lang="en-US" altLang="ja-JP" sz="1800" dirty="0" smtClean="0"/>
              <a:t>ELASTIC CORE (Scaling internal components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in a node)</a:t>
            </a:r>
            <a:endParaRPr lang="en-US" altLang="ja-JP" sz="1800" dirty="0"/>
          </a:p>
        </p:txBody>
      </p:sp>
      <p:sp>
        <p:nvSpPr>
          <p:cNvPr id="39" name="角丸四角形 12"/>
          <p:cNvSpPr>
            <a:spLocks noChangeArrowheads="1"/>
          </p:cNvSpPr>
          <p:nvPr/>
        </p:nvSpPr>
        <p:spPr bwMode="auto">
          <a:xfrm>
            <a:off x="112712" y="2800320"/>
            <a:ext cx="8851776" cy="936104"/>
          </a:xfrm>
          <a:prstGeom prst="roundRect">
            <a:avLst>
              <a:gd name="adj" fmla="val 9120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 Black" pitchFamily="34" charset="0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Virtualization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(slide 4)</a:t>
            </a:r>
            <a:endParaRPr lang="en-US" altLang="ja-JP" sz="12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</a:t>
            </a:r>
            <a:r>
              <a:rPr lang="en-US" altLang="ja-JP" dirty="0" smtClean="0"/>
              <a:t>rom virtualization</a:t>
            </a:r>
            <a:r>
              <a:rPr kumimoji="1" lang="en-US" altLang="ja-JP" dirty="0" smtClean="0"/>
              <a:t> to “elastic </a:t>
            </a:r>
            <a:r>
              <a:rPr lang="en-US" altLang="ja-JP" dirty="0" smtClean="0"/>
              <a:t>c</a:t>
            </a:r>
            <a:r>
              <a:rPr kumimoji="1" lang="en-US" altLang="ja-JP" dirty="0" smtClean="0"/>
              <a:t>ore”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73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7" grpId="0" animBg="1"/>
      <p:bldP spid="3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568</Words>
  <Application>Microsoft Office PowerPoint</Application>
  <PresentationFormat>画面に合わせる (4:3)</PresentationFormat>
  <Paragraphs>174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“elastic core” further enhancement of virtualization</vt:lpstr>
      <vt:lpstr>introduction/proposal</vt:lpstr>
      <vt:lpstr>overview of “elastic core”</vt:lpstr>
      <vt:lpstr>challenge of virtualization</vt:lpstr>
      <vt:lpstr>“elastic core”</vt:lpstr>
      <vt:lpstr>from virtualization to “elastic core”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Information/Discussion “Elastic Core”</dc:title>
  <dc:creator>0111821</dc:creator>
  <cp:lastModifiedBy>NTT DOCOMO_r4</cp:lastModifiedBy>
  <cp:revision>30</cp:revision>
  <dcterms:created xsi:type="dcterms:W3CDTF">2014-10-30T10:11:35Z</dcterms:created>
  <dcterms:modified xsi:type="dcterms:W3CDTF">2014-11-04T13:46:52Z</dcterms:modified>
</cp:coreProperties>
</file>