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13" d="100"/>
          <a:sy n="113" d="100"/>
        </p:scale>
        <p:origin x="-173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1D96B9A-A9A9-4718-B5AA-D8BDC7EEA167}" type="datetimeFigureOut">
              <a:rPr lang="en-GB" smtClean="0"/>
              <a:t>05/09/2014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89350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1D96B9A-A9A9-4718-B5AA-D8BDC7EEA167}" type="datetimeFigureOut">
              <a:rPr lang="en-GB" smtClean="0"/>
              <a:t>05/09/2014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1801906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1D96B9A-A9A9-4718-B5AA-D8BDC7EEA167}" type="datetimeFigureOut">
              <a:rPr lang="en-GB" smtClean="0"/>
              <a:t>05/09/2014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3377499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1D96B9A-A9A9-4718-B5AA-D8BDC7EEA167}" type="datetimeFigureOut">
              <a:rPr lang="en-GB" smtClean="0"/>
              <a:t>05/09/2014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1908549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D96B9A-A9A9-4718-B5AA-D8BDC7EEA167}" type="datetimeFigureOut">
              <a:rPr lang="en-GB" smtClean="0"/>
              <a:t>05/09/2014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1141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1D96B9A-A9A9-4718-B5AA-D8BDC7EEA167}" type="datetimeFigureOut">
              <a:rPr lang="en-GB" smtClean="0"/>
              <a:t>05/09/2014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410200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1D96B9A-A9A9-4718-B5AA-D8BDC7EEA167}" type="datetimeFigureOut">
              <a:rPr lang="en-GB" smtClean="0"/>
              <a:t>05/09/2014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125935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1D96B9A-A9A9-4718-B5AA-D8BDC7EEA167}" type="datetimeFigureOut">
              <a:rPr lang="en-GB" smtClean="0"/>
              <a:t>05/09/2014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2471594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D96B9A-A9A9-4718-B5AA-D8BDC7EEA167}" type="datetimeFigureOut">
              <a:rPr lang="en-GB" smtClean="0"/>
              <a:t>05/09/2014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349942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D96B9A-A9A9-4718-B5AA-D8BDC7EEA167}" type="datetimeFigureOut">
              <a:rPr lang="en-GB" smtClean="0"/>
              <a:t>05/09/2014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4264539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D96B9A-A9A9-4718-B5AA-D8BDC7EEA167}" type="datetimeFigureOut">
              <a:rPr lang="en-GB" smtClean="0"/>
              <a:t>05/09/2014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27C393-EE93-48F7-93BE-9B783CCFB441}" type="slidenum">
              <a:rPr lang="en-GB" smtClean="0"/>
              <a:t>‹#›</a:t>
            </a:fld>
            <a:endParaRPr lang="en-GB"/>
          </a:p>
        </p:txBody>
      </p:sp>
    </p:spTree>
    <p:extLst>
      <p:ext uri="{BB962C8B-B14F-4D97-AF65-F5344CB8AC3E}">
        <p14:creationId xmlns:p14="http://schemas.microsoft.com/office/powerpoint/2010/main" val="3602318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D96B9A-A9A9-4718-B5AA-D8BDC7EEA167}" type="datetimeFigureOut">
              <a:rPr lang="en-GB" smtClean="0"/>
              <a:t>05/09/2014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27C393-EE93-48F7-93BE-9B783CCFB441}" type="slidenum">
              <a:rPr lang="en-GB" smtClean="0"/>
              <a:t>‹#›</a:t>
            </a:fld>
            <a:endParaRPr lang="en-GB"/>
          </a:p>
        </p:txBody>
      </p:sp>
    </p:spTree>
    <p:extLst>
      <p:ext uri="{BB962C8B-B14F-4D97-AF65-F5344CB8AC3E}">
        <p14:creationId xmlns:p14="http://schemas.microsoft.com/office/powerpoint/2010/main" val="29950777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a:xfrm>
            <a:off x="1835696" y="620688"/>
            <a:ext cx="6552728" cy="4752528"/>
          </a:xfrm>
          <a:prstGeom prst="ellipse">
            <a:avLst/>
          </a:prstGeom>
          <a:solidFill>
            <a:srgbClr val="92D050">
              <a:alpha val="5000"/>
            </a:srgbClr>
          </a:solidFill>
          <a:ln>
            <a:solidFill>
              <a:srgbClr val="92D050">
                <a:alpha val="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p:cNvSpPr/>
          <p:nvPr/>
        </p:nvSpPr>
        <p:spPr>
          <a:xfrm>
            <a:off x="2483768" y="2721986"/>
            <a:ext cx="4104456" cy="1211069"/>
          </a:xfrm>
          <a:prstGeom prst="ellipse">
            <a:avLst/>
          </a:prstGeom>
          <a:solidFill>
            <a:schemeClr val="accent1">
              <a:alpha val="21000"/>
            </a:schemeClr>
          </a:solidFill>
          <a:ln>
            <a:solidFill>
              <a:schemeClr val="accent1">
                <a:shade val="50000"/>
                <a:alpha val="1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p:cNvSpPr/>
          <p:nvPr/>
        </p:nvSpPr>
        <p:spPr>
          <a:xfrm>
            <a:off x="5220072" y="1772816"/>
            <a:ext cx="1152128" cy="2520280"/>
          </a:xfrm>
          <a:prstGeom prst="ellipse">
            <a:avLst/>
          </a:prstGeom>
          <a:solidFill>
            <a:srgbClr val="FFC000">
              <a:alpha val="15000"/>
            </a:srgbClr>
          </a:solidFill>
          <a:ln>
            <a:solidFill>
              <a:schemeClr val="accent1">
                <a:shade val="50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2843808" y="3392996"/>
            <a:ext cx="1368152" cy="369332"/>
          </a:xfrm>
          <a:prstGeom prst="rect">
            <a:avLst/>
          </a:prstGeom>
          <a:noFill/>
        </p:spPr>
        <p:txBody>
          <a:bodyPr wrap="square" rtlCol="0">
            <a:spAutoFit/>
          </a:bodyPr>
          <a:lstStyle/>
          <a:p>
            <a:r>
              <a:rPr lang="en-GB" dirty="0" smtClean="0"/>
              <a:t>SA </a:t>
            </a:r>
            <a:r>
              <a:rPr lang="en-GB" sz="1000" dirty="0" smtClean="0"/>
              <a:t>(1 or more SFNs)</a:t>
            </a:r>
            <a:endParaRPr lang="en-GB" dirty="0"/>
          </a:p>
        </p:txBody>
      </p:sp>
      <p:sp>
        <p:nvSpPr>
          <p:cNvPr id="8" name="TextBox 7"/>
          <p:cNvSpPr txBox="1"/>
          <p:nvPr/>
        </p:nvSpPr>
        <p:spPr>
          <a:xfrm>
            <a:off x="4644008" y="1844824"/>
            <a:ext cx="1224136" cy="369332"/>
          </a:xfrm>
          <a:prstGeom prst="rect">
            <a:avLst/>
          </a:prstGeom>
          <a:noFill/>
        </p:spPr>
        <p:txBody>
          <a:bodyPr wrap="square" rtlCol="0">
            <a:spAutoFit/>
          </a:bodyPr>
          <a:lstStyle/>
          <a:p>
            <a:r>
              <a:rPr lang="en-GB" dirty="0" smtClean="0"/>
              <a:t>target area</a:t>
            </a:r>
            <a:endParaRPr lang="en-GB" dirty="0"/>
          </a:p>
        </p:txBody>
      </p:sp>
      <p:cxnSp>
        <p:nvCxnSpPr>
          <p:cNvPr id="11" name="Straight Arrow Connector 10"/>
          <p:cNvCxnSpPr>
            <a:stCxn id="12" idx="2"/>
          </p:cNvCxnSpPr>
          <p:nvPr/>
        </p:nvCxnSpPr>
        <p:spPr>
          <a:xfrm>
            <a:off x="3068705" y="2875876"/>
            <a:ext cx="1143255" cy="2650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276617" y="1860213"/>
            <a:ext cx="1584176" cy="1015663"/>
          </a:xfrm>
          <a:prstGeom prst="rect">
            <a:avLst/>
          </a:prstGeom>
          <a:noFill/>
        </p:spPr>
        <p:txBody>
          <a:bodyPr wrap="square" rtlCol="0">
            <a:spAutoFit/>
          </a:bodyPr>
          <a:lstStyle/>
          <a:p>
            <a:r>
              <a:rPr lang="en-GB" sz="1000" dirty="0" smtClean="0"/>
              <a:t>Only SFN coverage:</a:t>
            </a:r>
          </a:p>
          <a:p>
            <a:r>
              <a:rPr lang="en-GB" sz="1000" dirty="0" smtClean="0"/>
              <a:t>1 - No </a:t>
            </a:r>
            <a:r>
              <a:rPr lang="en-GB" sz="1000" smtClean="0"/>
              <a:t>announcement received</a:t>
            </a:r>
            <a:r>
              <a:rPr lang="en-GB" sz="1000"/>
              <a:t>;</a:t>
            </a:r>
            <a:r>
              <a:rPr lang="en-GB" sz="1000" smtClean="0"/>
              <a:t> broadcast </a:t>
            </a:r>
            <a:r>
              <a:rPr lang="en-GB" sz="1000" dirty="0" smtClean="0"/>
              <a:t>of MBSP message here, but no reception outside target area</a:t>
            </a:r>
            <a:endParaRPr lang="en-GB" sz="1000" dirty="0"/>
          </a:p>
        </p:txBody>
      </p:sp>
      <p:cxnSp>
        <p:nvCxnSpPr>
          <p:cNvPr id="15" name="Straight Arrow Connector 14"/>
          <p:cNvCxnSpPr>
            <a:stCxn id="16" idx="1"/>
          </p:cNvCxnSpPr>
          <p:nvPr/>
        </p:nvCxnSpPr>
        <p:spPr>
          <a:xfrm flipH="1">
            <a:off x="5796136" y="1766719"/>
            <a:ext cx="792088" cy="7981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588224" y="1412776"/>
            <a:ext cx="2016224" cy="707886"/>
          </a:xfrm>
          <a:prstGeom prst="rect">
            <a:avLst/>
          </a:prstGeom>
          <a:noFill/>
        </p:spPr>
        <p:txBody>
          <a:bodyPr wrap="square" rtlCol="0">
            <a:spAutoFit/>
          </a:bodyPr>
          <a:lstStyle/>
          <a:p>
            <a:r>
              <a:rPr lang="en-GB" sz="1000" dirty="0" smtClean="0"/>
              <a:t>Only CB coverage:</a:t>
            </a:r>
          </a:p>
          <a:p>
            <a:r>
              <a:rPr lang="en-GB" sz="1000" dirty="0" smtClean="0"/>
              <a:t>1 -  no announcement, because it would suppress the PWS message;</a:t>
            </a:r>
          </a:p>
          <a:p>
            <a:r>
              <a:rPr lang="en-GB" sz="1000" dirty="0" smtClean="0"/>
              <a:t>2 - only PWS message displayed.</a:t>
            </a:r>
          </a:p>
        </p:txBody>
      </p:sp>
      <p:cxnSp>
        <p:nvCxnSpPr>
          <p:cNvPr id="18" name="Straight Arrow Connector 17"/>
          <p:cNvCxnSpPr>
            <a:stCxn id="22" idx="0"/>
          </p:cNvCxnSpPr>
          <p:nvPr/>
        </p:nvCxnSpPr>
        <p:spPr>
          <a:xfrm flipV="1">
            <a:off x="4529583" y="3315933"/>
            <a:ext cx="1296144" cy="9721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449463" y="4288041"/>
            <a:ext cx="2160240" cy="707886"/>
          </a:xfrm>
          <a:prstGeom prst="rect">
            <a:avLst/>
          </a:prstGeom>
          <a:noFill/>
        </p:spPr>
        <p:txBody>
          <a:bodyPr wrap="square" rtlCol="0">
            <a:spAutoFit/>
          </a:bodyPr>
          <a:lstStyle/>
          <a:p>
            <a:r>
              <a:rPr lang="en-GB" sz="1000" dirty="0" smtClean="0"/>
              <a:t>CB and SFN coverage:</a:t>
            </a:r>
          </a:p>
          <a:p>
            <a:r>
              <a:rPr lang="en-GB" sz="1000" dirty="0" smtClean="0"/>
              <a:t>1 – announcement via CB;</a:t>
            </a:r>
          </a:p>
          <a:p>
            <a:r>
              <a:rPr lang="en-GB" sz="1000" dirty="0" smtClean="0"/>
              <a:t>2 – PWS message ignored;</a:t>
            </a:r>
          </a:p>
          <a:p>
            <a:r>
              <a:rPr lang="en-GB" sz="1000" dirty="0" smtClean="0"/>
              <a:t>3 – MBSP message displayed</a:t>
            </a:r>
            <a:endParaRPr lang="en-GB" sz="1000" dirty="0"/>
          </a:p>
        </p:txBody>
      </p:sp>
      <p:cxnSp>
        <p:nvCxnSpPr>
          <p:cNvPr id="26" name="Straight Arrow Connector 25"/>
          <p:cNvCxnSpPr>
            <a:stCxn id="27" idx="3"/>
          </p:cNvCxnSpPr>
          <p:nvPr/>
        </p:nvCxnSpPr>
        <p:spPr>
          <a:xfrm>
            <a:off x="2849716" y="898267"/>
            <a:ext cx="1218228" cy="5145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11759" y="713601"/>
            <a:ext cx="437957" cy="369332"/>
          </a:xfrm>
          <a:prstGeom prst="rect">
            <a:avLst/>
          </a:prstGeom>
          <a:noFill/>
        </p:spPr>
        <p:txBody>
          <a:bodyPr wrap="square" rtlCol="0">
            <a:spAutoFit/>
          </a:bodyPr>
          <a:lstStyle/>
          <a:p>
            <a:r>
              <a:rPr lang="en-GB" dirty="0" smtClean="0"/>
              <a:t>CB</a:t>
            </a:r>
          </a:p>
        </p:txBody>
      </p:sp>
      <p:sp>
        <p:nvSpPr>
          <p:cNvPr id="33" name="TextBox 32"/>
          <p:cNvSpPr txBox="1"/>
          <p:nvPr/>
        </p:nvSpPr>
        <p:spPr>
          <a:xfrm>
            <a:off x="539551" y="5072990"/>
            <a:ext cx="7992889" cy="1477328"/>
          </a:xfrm>
          <a:prstGeom prst="rect">
            <a:avLst/>
          </a:prstGeom>
          <a:noFill/>
        </p:spPr>
        <p:txBody>
          <a:bodyPr wrap="square" rtlCol="0">
            <a:spAutoFit/>
          </a:bodyPr>
          <a:lstStyle/>
          <a:p>
            <a:r>
              <a:rPr lang="en-GB" sz="1000" dirty="0" smtClean="0"/>
              <a:t>Message broadcast:</a:t>
            </a:r>
          </a:p>
          <a:p>
            <a:r>
              <a:rPr lang="en-GB" sz="1000" dirty="0" smtClean="0"/>
              <a:t>1 – announcement via CB with SN+MI of PWS message in overlapping area</a:t>
            </a:r>
          </a:p>
          <a:p>
            <a:r>
              <a:rPr lang="en-GB" sz="1000" dirty="0"/>
              <a:t>2</a:t>
            </a:r>
            <a:r>
              <a:rPr lang="en-GB" sz="1000" dirty="0" smtClean="0"/>
              <a:t> – PWS message via CB in target area</a:t>
            </a:r>
          </a:p>
          <a:p>
            <a:r>
              <a:rPr lang="en-GB" sz="1000" dirty="0"/>
              <a:t>3</a:t>
            </a:r>
            <a:r>
              <a:rPr lang="en-GB" sz="1000" dirty="0" smtClean="0"/>
              <a:t> – MBSP message via MBMS in SA</a:t>
            </a:r>
          </a:p>
          <a:p>
            <a:endParaRPr lang="en-GB" sz="1000" dirty="0"/>
          </a:p>
          <a:p>
            <a:r>
              <a:rPr lang="en-GB" sz="1000" dirty="0" smtClean="0"/>
              <a:t>Displayed:</a:t>
            </a:r>
          </a:p>
          <a:p>
            <a:r>
              <a:rPr lang="en-GB" sz="1000" dirty="0" smtClean="0"/>
              <a:t>1 - SA outside overlapping area: nothing, because no announcement and no PWS message was sent here</a:t>
            </a:r>
          </a:p>
          <a:p>
            <a:r>
              <a:rPr lang="en-GB" sz="1000" dirty="0" smtClean="0"/>
              <a:t>2 - Target Area outside overlapping area: PWS message; is not suppressed because no announcement was sent here</a:t>
            </a:r>
          </a:p>
          <a:p>
            <a:r>
              <a:rPr lang="en-GB" sz="1000" dirty="0" smtClean="0"/>
              <a:t>3 – Overlapping area: MBSP message; PWS message is suppressed</a:t>
            </a:r>
            <a:endParaRPr lang="en-GB" sz="1000" dirty="0"/>
          </a:p>
        </p:txBody>
      </p:sp>
    </p:spTree>
    <p:extLst>
      <p:ext uri="{BB962C8B-B14F-4D97-AF65-F5344CB8AC3E}">
        <p14:creationId xmlns:p14="http://schemas.microsoft.com/office/powerpoint/2010/main" val="3579832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PWS+MBSP</a:t>
            </a:r>
            <a:endParaRPr lang="en-GB" dirty="0"/>
          </a:p>
        </p:txBody>
      </p:sp>
      <p:sp>
        <p:nvSpPr>
          <p:cNvPr id="3" name="Content Placeholder 2"/>
          <p:cNvSpPr>
            <a:spLocks noGrp="1"/>
          </p:cNvSpPr>
          <p:nvPr>
            <p:ph idx="1"/>
          </p:nvPr>
        </p:nvSpPr>
        <p:spPr/>
        <p:txBody>
          <a:bodyPr>
            <a:normAutofit/>
          </a:bodyPr>
          <a:lstStyle/>
          <a:p>
            <a:pPr marL="0" indent="0">
              <a:buNone/>
            </a:pPr>
            <a:r>
              <a:rPr lang="en-GB" sz="1200" dirty="0" smtClean="0"/>
              <a:t>Message 1: An announcement is broadcasted via CB in the overlapping area</a:t>
            </a:r>
          </a:p>
          <a:p>
            <a:pPr marL="0" indent="0">
              <a:buNone/>
            </a:pPr>
            <a:r>
              <a:rPr lang="en-GB" sz="1200" dirty="0"/>
              <a:t>	</a:t>
            </a:r>
            <a:r>
              <a:rPr lang="en-GB" sz="1200" dirty="0" smtClean="0"/>
              <a:t>The announcement contains the Message Identifier (MI) and Serial Number (SN) of the PWS Warning notification 	that will follow soon.</a:t>
            </a:r>
          </a:p>
          <a:p>
            <a:pPr marL="0" indent="0">
              <a:buNone/>
            </a:pPr>
            <a:r>
              <a:rPr lang="en-GB" sz="1200" dirty="0"/>
              <a:t>	</a:t>
            </a:r>
            <a:r>
              <a:rPr lang="en-GB" sz="1200" dirty="0" smtClean="0"/>
              <a:t>The UE stores the MI+SN in its CB message store, which will result in even the very first PWS Warning Notification 	to be ignored as a duplicate message.</a:t>
            </a:r>
          </a:p>
          <a:p>
            <a:pPr marL="0" indent="0">
              <a:buNone/>
            </a:pPr>
            <a:r>
              <a:rPr lang="en-GB" sz="1200" dirty="0" smtClean="0"/>
              <a:t>Message 2: The MBSP message is broadcasted via MBMS in the entire Service Area (SA)</a:t>
            </a:r>
          </a:p>
          <a:p>
            <a:pPr marL="0" indent="0">
              <a:buNone/>
            </a:pPr>
            <a:r>
              <a:rPr lang="en-GB" sz="1200" dirty="0"/>
              <a:t>	</a:t>
            </a:r>
            <a:r>
              <a:rPr lang="en-GB" sz="1200" dirty="0" smtClean="0"/>
              <a:t>Only the UEs in the overlapping area which have received the announcement will receive and display the message.</a:t>
            </a:r>
          </a:p>
          <a:p>
            <a:pPr marL="0" indent="0">
              <a:buNone/>
            </a:pPr>
            <a:r>
              <a:rPr lang="en-GB" sz="1200" dirty="0" smtClean="0"/>
              <a:t>Message 3: The PWS Warning Notification message is broadcasted via CB in the target area</a:t>
            </a:r>
          </a:p>
          <a:p>
            <a:pPr marL="0" indent="0">
              <a:buNone/>
            </a:pPr>
            <a:r>
              <a:rPr lang="en-GB" sz="1200" dirty="0"/>
              <a:t>	</a:t>
            </a:r>
            <a:r>
              <a:rPr lang="en-GB" sz="1200" dirty="0" smtClean="0"/>
              <a:t>UEs in the overlapping area will ignore the PWS Warning Notification</a:t>
            </a:r>
          </a:p>
          <a:p>
            <a:pPr marL="0" indent="0">
              <a:buNone/>
            </a:pPr>
            <a:endParaRPr lang="en-GB" sz="1200" dirty="0"/>
          </a:p>
          <a:p>
            <a:pPr marL="0" indent="0">
              <a:buNone/>
            </a:pPr>
            <a:r>
              <a:rPr lang="en-GB" sz="1200" dirty="0" smtClean="0"/>
              <a:t>The order of message 2 and 3 is not relevant.</a:t>
            </a:r>
          </a:p>
          <a:p>
            <a:pPr marL="0" indent="0">
              <a:buNone/>
            </a:pPr>
            <a:endParaRPr lang="en-GB" sz="1200" dirty="0"/>
          </a:p>
          <a:p>
            <a:pPr marL="0" indent="0">
              <a:buNone/>
            </a:pPr>
            <a:r>
              <a:rPr lang="en-GB" sz="1200" dirty="0" smtClean="0"/>
              <a:t>If a UE in the overlapping area receives the announcement, but is unable to receive the MBSP message correctly,  then it will have to rely on a repetition, because it will ignore the PWS Warning Notification.</a:t>
            </a:r>
          </a:p>
          <a:p>
            <a:pPr marL="0" indent="0">
              <a:buNone/>
            </a:pPr>
            <a:r>
              <a:rPr lang="en-GB" sz="1200" dirty="0" smtClean="0"/>
              <a:t>If a UE in the </a:t>
            </a:r>
            <a:r>
              <a:rPr lang="en-GB" sz="1200" dirty="0"/>
              <a:t>overlapping area </a:t>
            </a:r>
            <a:r>
              <a:rPr lang="en-GB" sz="1200" dirty="0" smtClean="0"/>
              <a:t>cannot receive the announcement correctly, it will not be able to receive the MBSP message, but it should receive and display the PWS Warning notification, since this message will not be ignored.</a:t>
            </a:r>
          </a:p>
          <a:p>
            <a:pPr marL="0" indent="0">
              <a:buNone/>
            </a:pPr>
            <a:endParaRPr lang="en-GB" sz="1200" dirty="0"/>
          </a:p>
        </p:txBody>
      </p:sp>
    </p:spTree>
    <p:extLst>
      <p:ext uri="{BB962C8B-B14F-4D97-AF65-F5344CB8AC3E}">
        <p14:creationId xmlns:p14="http://schemas.microsoft.com/office/powerpoint/2010/main" val="2982643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MBSP only</a:t>
            </a:r>
            <a:endParaRPr lang="en-GB" dirty="0"/>
          </a:p>
        </p:txBody>
      </p:sp>
      <p:sp>
        <p:nvSpPr>
          <p:cNvPr id="3" name="Content Placeholder 2"/>
          <p:cNvSpPr>
            <a:spLocks noGrp="1"/>
          </p:cNvSpPr>
          <p:nvPr>
            <p:ph idx="1"/>
          </p:nvPr>
        </p:nvSpPr>
        <p:spPr/>
        <p:txBody>
          <a:bodyPr>
            <a:normAutofit/>
          </a:bodyPr>
          <a:lstStyle/>
          <a:p>
            <a:pPr marL="0" indent="0">
              <a:buNone/>
            </a:pPr>
            <a:r>
              <a:rPr lang="en-GB" sz="1200" dirty="0" smtClean="0"/>
              <a:t>Message 1: </a:t>
            </a:r>
            <a:r>
              <a:rPr lang="en-GB" sz="1200" dirty="0"/>
              <a:t>An announcement is </a:t>
            </a:r>
            <a:r>
              <a:rPr lang="en-GB" sz="1200" dirty="0" smtClean="0"/>
              <a:t>sent to the UEs in </a:t>
            </a:r>
            <a:r>
              <a:rPr lang="en-GB" sz="1200" dirty="0"/>
              <a:t>the overlapping </a:t>
            </a:r>
            <a:r>
              <a:rPr lang="en-GB" sz="1200" dirty="0" smtClean="0"/>
              <a:t>area, or to all UEs in the entire Service Area (SA)</a:t>
            </a:r>
          </a:p>
          <a:p>
            <a:pPr marL="0" indent="0">
              <a:buNone/>
            </a:pPr>
            <a:r>
              <a:rPr lang="en-GB" sz="1200" dirty="0" smtClean="0"/>
              <a:t>	Note </a:t>
            </a:r>
            <a:r>
              <a:rPr lang="en-GB" sz="1200" dirty="0"/>
              <a:t>that the overlapping </a:t>
            </a:r>
            <a:r>
              <a:rPr lang="en-GB" sz="1200" dirty="0" smtClean="0"/>
              <a:t>area may not </a:t>
            </a:r>
            <a:r>
              <a:rPr lang="en-GB" sz="1200" dirty="0"/>
              <a:t>be a close approximation of the target </a:t>
            </a:r>
            <a:r>
              <a:rPr lang="en-GB" sz="1200" dirty="0" smtClean="0"/>
              <a:t>area</a:t>
            </a:r>
            <a:endParaRPr lang="en-GB" sz="1200" dirty="0"/>
          </a:p>
          <a:p>
            <a:pPr marL="0" indent="0">
              <a:buNone/>
            </a:pPr>
            <a:r>
              <a:rPr lang="en-GB" sz="1200" dirty="0" smtClean="0"/>
              <a:t>	Note that the SA may not be a close approximation of the target area</a:t>
            </a:r>
          </a:p>
          <a:p>
            <a:pPr marL="0" indent="0">
              <a:buNone/>
            </a:pPr>
            <a:r>
              <a:rPr lang="en-GB" sz="1200" dirty="0" smtClean="0"/>
              <a:t>Message 2: </a:t>
            </a:r>
            <a:r>
              <a:rPr lang="en-GB" sz="1200" dirty="0"/>
              <a:t>The MBSP message is broadcasted via MBMS in the entire </a:t>
            </a:r>
            <a:r>
              <a:rPr lang="en-GB" sz="1200" dirty="0" smtClean="0"/>
              <a:t>SA</a:t>
            </a:r>
          </a:p>
          <a:p>
            <a:pPr marL="0" indent="0">
              <a:buNone/>
            </a:pPr>
            <a:r>
              <a:rPr lang="en-GB" sz="1200" dirty="0" smtClean="0"/>
              <a:t>	The </a:t>
            </a:r>
            <a:r>
              <a:rPr lang="en-GB" sz="1200" dirty="0"/>
              <a:t>UEs </a:t>
            </a:r>
            <a:r>
              <a:rPr lang="en-GB" sz="1200" dirty="0" smtClean="0"/>
              <a:t>which </a:t>
            </a:r>
            <a:r>
              <a:rPr lang="en-GB" sz="1200" dirty="0"/>
              <a:t>have received the announcement will receive and </a:t>
            </a:r>
            <a:r>
              <a:rPr lang="en-GB" sz="1200" dirty="0" smtClean="0"/>
              <a:t>display </a:t>
            </a:r>
            <a:r>
              <a:rPr lang="en-GB" sz="1200" dirty="0"/>
              <a:t>the message.</a:t>
            </a:r>
            <a:endParaRPr lang="en-GB" sz="1200" dirty="0"/>
          </a:p>
          <a:p>
            <a:pPr marL="0" indent="0">
              <a:buNone/>
            </a:pPr>
            <a:r>
              <a:rPr lang="en-GB" sz="1200" dirty="0"/>
              <a:t>	</a:t>
            </a:r>
            <a:endParaRPr lang="en-GB" sz="1200" dirty="0" smtClean="0"/>
          </a:p>
          <a:p>
            <a:pPr marL="0" indent="0">
              <a:buNone/>
            </a:pPr>
            <a:r>
              <a:rPr lang="en-GB" sz="1200" dirty="0" smtClean="0"/>
              <a:t>If a UE cannot receive the MBSP message correctly it will have to rely on a repetition.</a:t>
            </a:r>
            <a:endParaRPr lang="en-GB" sz="1200" dirty="0"/>
          </a:p>
        </p:txBody>
      </p:sp>
    </p:spTree>
    <p:extLst>
      <p:ext uri="{BB962C8B-B14F-4D97-AF65-F5344CB8AC3E}">
        <p14:creationId xmlns:p14="http://schemas.microsoft.com/office/powerpoint/2010/main" val="26388861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207</Words>
  <Application>Microsoft Office PowerPoint</Application>
  <PresentationFormat>On-screen Show (4:3)</PresentationFormat>
  <Paragraphs>42</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PowerPoint Presentation</vt:lpstr>
      <vt:lpstr>PWS+MBSP</vt:lpstr>
      <vt:lpstr>MBSP only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psanders1</dc:creator>
  <cp:lastModifiedBy>psanders1</cp:lastModifiedBy>
  <cp:revision>8</cp:revision>
  <dcterms:created xsi:type="dcterms:W3CDTF">2014-09-04T11:49:05Z</dcterms:created>
  <dcterms:modified xsi:type="dcterms:W3CDTF">2014-09-05T08:56:43Z</dcterms:modified>
</cp:coreProperties>
</file>