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2"/>
    <p:sldMasterId id="2147483666" r:id="rId3"/>
  </p:sldMasterIdLst>
  <p:notesMasterIdLst>
    <p:notesMasterId r:id="rId11"/>
  </p:notesMasterIdLst>
  <p:handoutMasterIdLst>
    <p:handoutMasterId r:id="rId12"/>
  </p:handoutMasterIdLst>
  <p:sldIdLst>
    <p:sldId id="303" r:id="rId4"/>
    <p:sldId id="830" r:id="rId5"/>
    <p:sldId id="1444" r:id="rId6"/>
    <p:sldId id="1448" r:id="rId7"/>
    <p:sldId id="1447" r:id="rId8"/>
    <p:sldId id="841" r:id="rId9"/>
    <p:sldId id="1443" r:id="rId10"/>
  </p:sldIdLst>
  <p:sldSz cx="9144000" cy="6858000" type="screen4x3"/>
  <p:notesSz cx="6797675" cy="9928225"/>
  <p:defaultTex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364">
          <p15:clr>
            <a:srgbClr val="A4A3A4"/>
          </p15:clr>
        </p15:guide>
        <p15:guide id="2" pos="290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李爱华" initials="c" lastIdx="4" clrIdx="0"/>
  <p:cmAuthor id="1" name="liaihua" initials="C" lastIdx="8" clrIdx="1"/>
  <p:cmAuthor id="2" name="赵际洲" initials="zjz" lastIdx="3" clrIdx="2"/>
  <p:cmAuthor id="3" name="zhouxinyjy@hq.cmcc" initials="zx" lastIdx="1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FF3300"/>
    <a:srgbClr val="00B0F0"/>
    <a:srgbClr val="4F81BD"/>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53"/>
    <p:restoredTop sz="94268"/>
  </p:normalViewPr>
  <p:slideViewPr>
    <p:cSldViewPr snapToGrid="0" showGuides="1">
      <p:cViewPr varScale="1">
        <p:scale>
          <a:sx n="126" d="100"/>
          <a:sy n="126" d="100"/>
        </p:scale>
        <p:origin x="1720" y="192"/>
      </p:cViewPr>
      <p:guideLst>
        <p:guide orient="horz" pos="2364"/>
        <p:guide pos="2907"/>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commentAuthors" Target="commentAuthor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2FF80950-9DBE-41EF-9166-4F4E8045B8E1}"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5/17/24</a:t>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hangingPunct="1">
              <a:buNone/>
            </a:pPr>
            <a:fld id="{9A0DB2DC-4C9A-4742-B13C-FB6460FD3503}" type="slidenum">
              <a:rPr lang="en-US" altLang="en-US" sz="1200" dirty="0">
                <a:latin typeface="Times New Roman" panose="02020603050405020304" pitchFamily="18" charset="0"/>
              </a:rPr>
              <a:t>‹#›</a:t>
            </a:fld>
            <a:endParaRPr lang="en-US" altLang="en-US" sz="1200" dirty="0">
              <a:latin typeface="Times New Roman" panose="02020603050405020304" pitchFamily="18"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9A16C714-6B1E-4BF7-8022-0B8A9B6F21AB}"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5/17/24</a:t>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124" name="Rectangle 4"/>
          <p:cNvSpPr>
            <a:spLocks noGrp="1" noRot="1" noChangeAspect="1" noTextEdit="1"/>
          </p:cNvSpPr>
          <p:nvPr>
            <p:ph type="sldImg"/>
          </p:nvPr>
        </p:nvSpPr>
        <p:spPr>
          <a:xfrm>
            <a:off x="915988" y="742950"/>
            <a:ext cx="4965700"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Click to edit Master text styles</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Second level</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Third level</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Fourth level</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Fifth level</a:t>
            </a: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hangingPunct="1">
              <a:buNone/>
            </a:pPr>
            <a:fld id="{9A0DB2DC-4C9A-4742-B13C-FB6460FD3503}" type="slidenum">
              <a:rPr lang="en-US" altLang="en-US" sz="1200" dirty="0">
                <a:latin typeface="Times New Roman" panose="02020603050405020304" pitchFamily="18" charset="0"/>
              </a:rPr>
              <a:t>‹#›</a:t>
            </a:fld>
            <a:endParaRPr lang="en-US" altLang="en-US"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txBox="1">
            <a:spLocks noGrp="1"/>
          </p:cNvSpPr>
          <p:nvPr>
            <p:ph type="sldNum" sz="quarter"/>
          </p:nvPr>
        </p:nvSpPr>
        <p:spPr>
          <a:xfrm>
            <a:off x="3851275" y="9431338"/>
            <a:ext cx="2946400" cy="496887"/>
          </a:xfrm>
          <a:prstGeom prst="rect">
            <a:avLst/>
          </a:prstGeom>
          <a:noFill/>
          <a:ln w="9525">
            <a:noFill/>
          </a:ln>
        </p:spPr>
        <p:txBody>
          <a:bodyPr lIns="92859" tIns="46430" rIns="92859" bIns="46430" anchor="b" anchorCtr="0"/>
          <a:lstStyle/>
          <a:p>
            <a:pPr lvl="0" algn="r" defTabSz="930275" eaLnBrk="1" hangingPunct="1">
              <a:buNone/>
            </a:pPr>
            <a:fld id="{9A0DB2DC-4C9A-4742-B13C-FB6460FD3503}" type="slidenum">
              <a:rPr lang="en-US" altLang="en-US" sz="1200" dirty="0">
                <a:latin typeface="Times New Roman" panose="02020603050405020304" pitchFamily="18" charset="0"/>
              </a:rPr>
              <a:t>1</a:t>
            </a:fld>
            <a:endParaRPr lang="en-US" altLang="en-US" sz="1200" dirty="0">
              <a:latin typeface="Times New Roman" panose="02020603050405020304" pitchFamily="18" charset="0"/>
              <a:ea typeface="宋体" panose="02010600030101010101" pitchFamily="2" charset="-122"/>
            </a:endParaRPr>
          </a:p>
        </p:txBody>
      </p:sp>
      <p:sp>
        <p:nvSpPr>
          <p:cNvPr id="8195" name="Rectangle 2"/>
          <p:cNvSpPr>
            <a:spLocks noGrp="1" noRot="1" noChangeAspect="1" noTextEdit="1"/>
          </p:cNvSpPr>
          <p:nvPr>
            <p:ph type="sldImg"/>
          </p:nvPr>
        </p:nvSpPr>
        <p:spPr>
          <a:xfrm>
            <a:off x="915988" y="742950"/>
            <a:ext cx="4967287" cy="3725863"/>
          </a:xfrm>
        </p:spPr>
      </p:sp>
      <p:sp>
        <p:nvSpPr>
          <p:cNvPr id="8196" name="Rectangle 3"/>
          <p:cNvSpPr>
            <a:spLocks noGrp="1"/>
          </p:cNvSpPr>
          <p:nvPr>
            <p:ph type="body"/>
          </p:nvPr>
        </p:nvSpPr>
        <p:spPr>
          <a:xfrm>
            <a:off x="904875" y="4718050"/>
            <a:ext cx="4987925" cy="4467225"/>
          </a:xfrm>
        </p:spPr>
        <p:txBody>
          <a:bodyPr wrap="square" lIns="92859" tIns="46430" rIns="92859" bIns="46430" anchor="t" anchorCtr="0"/>
          <a:lstStyle/>
          <a:p>
            <a:pPr lvl="0" eaLnBrk="1" hangingPunct="1"/>
            <a:r>
              <a:rPr lang="en-US" altLang="zh-CN" sz="1000" dirty="0">
                <a:latin typeface="Calibri" panose="020F0502020204030204" pitchFamily="34" charset="0"/>
                <a:ea typeface="宋体" panose="02010600030101010101" pitchFamily="2" charset="-122"/>
              </a:rPr>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 name="Text Box 14"/>
          <p:cNvSpPr txBox="1">
            <a:spLocks noChangeArrowheads="1"/>
          </p:cNvSpPr>
          <p:nvPr/>
        </p:nvSpPr>
        <p:spPr bwMode="auto">
          <a:xfrm>
            <a:off x="367665" y="134620"/>
            <a:ext cx="3230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eaLnBrk="1" hangingPunct="1"/>
            <a:r>
              <a:rPr lang="sv-SE" altLang="en-US" sz="1200" b="1" dirty="0">
                <a:sym typeface="+mn-ea"/>
              </a:rPr>
              <a:t>3GPP SA WG1 Meeting #9</a:t>
            </a:r>
            <a:r>
              <a:rPr lang="en-US" altLang="sv-SE" sz="1200" b="1" dirty="0">
                <a:sym typeface="+mn-ea"/>
              </a:rPr>
              <a:t>7</a:t>
            </a:r>
            <a:r>
              <a:rPr lang="sv-SE" altLang="en-US" sz="1200" b="1" dirty="0">
                <a:sym typeface="+mn-ea"/>
              </a:rPr>
              <a:t>e</a:t>
            </a:r>
            <a:endParaRPr lang="sv-SE" altLang="en-US" sz="1200" b="1" dirty="0">
              <a:latin typeface="Arial" panose="020B0604020202020204" pitchFamily="34" charset="0"/>
            </a:endParaRPr>
          </a:p>
          <a:p>
            <a:pPr lvl="0" eaLnBrk="1" hangingPunct="1"/>
            <a:r>
              <a:rPr lang="sv-SE" altLang="en-US" sz="1200" b="1" dirty="0">
                <a:sym typeface="+mn-ea"/>
              </a:rPr>
              <a:t>Electronic Meeting, </a:t>
            </a:r>
            <a:r>
              <a:rPr lang="en-US" altLang="sv-SE" sz="1200" b="1" dirty="0">
                <a:sym typeface="+mn-ea"/>
              </a:rPr>
              <a:t>14</a:t>
            </a:r>
            <a:r>
              <a:rPr lang="sv-SE" altLang="en-US" sz="1200" b="1" dirty="0">
                <a:sym typeface="+mn-ea"/>
              </a:rPr>
              <a:t> </a:t>
            </a:r>
            <a:r>
              <a:rPr lang="en-US" altLang="sv-SE" sz="1200" b="1" dirty="0">
                <a:sym typeface="+mn-ea"/>
              </a:rPr>
              <a:t>Feb</a:t>
            </a:r>
            <a:r>
              <a:rPr lang="sv-SE" altLang="en-US" sz="1200" b="1" dirty="0">
                <a:sym typeface="+mn-ea"/>
              </a:rPr>
              <a:t> –2</a:t>
            </a:r>
            <a:r>
              <a:rPr lang="en-US" altLang="sv-SE" sz="1200" b="1" dirty="0">
                <a:sym typeface="+mn-ea"/>
              </a:rPr>
              <a:t>4</a:t>
            </a:r>
            <a:r>
              <a:rPr lang="sv-SE" altLang="en-US" sz="1200" b="1" dirty="0">
                <a:sym typeface="+mn-ea"/>
              </a:rPr>
              <a:t> </a:t>
            </a:r>
            <a:r>
              <a:rPr lang="en-US" altLang="sv-SE" sz="1200" b="1" dirty="0">
                <a:sym typeface="+mn-ea"/>
              </a:rPr>
              <a:t>Feb</a:t>
            </a:r>
            <a:r>
              <a:rPr lang="sv-SE" altLang="en-US" sz="1200" b="1" dirty="0">
                <a:sym typeface="+mn-ea"/>
              </a:rPr>
              <a:t> 202</a:t>
            </a:r>
            <a:r>
              <a:rPr lang="en-US" altLang="sv-SE" sz="1200" b="1" dirty="0">
                <a:sym typeface="+mn-ea"/>
              </a:rPr>
              <a:t>2</a:t>
            </a:r>
            <a:endParaRPr lang="sv-SE" altLang="en-US" sz="1200" b="1" dirty="0">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noProof="1"/>
              <a:t>Click to edit Master title style</a:t>
            </a:r>
            <a:endParaRPr lang="en-GB"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endParaRPr lang="en-GB" noProof="1"/>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5/17/24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5/17/24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5/17/24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5/17/24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5/17/24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5/17/24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 name="Text Box 14"/>
          <p:cNvSpPr txBox="1">
            <a:spLocks noChangeArrowheads="1"/>
          </p:cNvSpPr>
          <p:nvPr/>
        </p:nvSpPr>
        <p:spPr bwMode="auto">
          <a:xfrm>
            <a:off x="367665" y="134620"/>
            <a:ext cx="309245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eaLnBrk="1" hangingPunct="1"/>
            <a:r>
              <a:rPr lang="sv-SE" altLang="en-US" sz="1200" b="1" dirty="0">
                <a:latin typeface="Arial" panose="020B0604020202020204" pitchFamily="34" charset="0"/>
              </a:rPr>
              <a:t>3GPP SA WG1 Meeting</a:t>
            </a:r>
          </a:p>
        </p:txBody>
      </p:sp>
      <p:sp>
        <p:nvSpPr>
          <p:cNvPr id="2" name="Title 1"/>
          <p:cNvSpPr>
            <a:spLocks noGrp="1"/>
          </p:cNvSpPr>
          <p:nvPr>
            <p:ph type="ctrTitle"/>
          </p:nvPr>
        </p:nvSpPr>
        <p:spPr>
          <a:xfrm>
            <a:off x="685800" y="2130426"/>
            <a:ext cx="7772400" cy="1470025"/>
          </a:xfrm>
        </p:spPr>
        <p:txBody>
          <a:bodyPr/>
          <a:lstStyle/>
          <a:p>
            <a:r>
              <a:rPr lang="en-US" noProof="1"/>
              <a:t>Click to edit Master title style</a:t>
            </a:r>
            <a:endParaRPr lang="en-GB"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endParaRPr lang="en-GB" noProof="1"/>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endParaRPr lang="en-GB" noProof="1"/>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lvl1pPr eaLnBrk="1" hangingPunct="1">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64E0C7A5-DED6-43FD-90C1-300B8D763F05}" type="slidenum">
              <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rPr>
              <a:t>‹#›</a:t>
            </a:fld>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endParaRPr lang="en-GB" noProof="1"/>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lvl1pPr eaLnBrk="1" hangingPunct="1">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64E0C7A5-DED6-43FD-90C1-300B8D763F05}" type="slidenum">
              <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rPr>
              <a:t>‹#›</a:t>
            </a:fld>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noProof="1"/>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1"/>
              <a:t>Click to edit Master subtitle style</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5/17/24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5/17/24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1"/>
              <a:t>Click to edit Master text styles</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5/17/24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5/17/24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5/17/24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2.jpe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1.jpeg"/><Relationship Id="rId5" Type="http://schemas.openxmlformats.org/officeDocument/2006/relationships/theme" Target="../theme/theme3.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590550" y="6373813"/>
            <a:ext cx="6169025" cy="323850"/>
          </a:xfrm>
          <a:prstGeom prst="homePlate">
            <a:avLst>
              <a:gd name="adj" fmla="val 89954"/>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vl="0"/>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lstStyle/>
          <a:p>
            <a:pPr lvl="0"/>
            <a:r>
              <a:rPr lang="en-US" altLang="en-US" dirty="0"/>
              <a:t>Click to edit Master title style</a:t>
            </a:r>
            <a:endParaRPr lang="en-GB" altLang="en-US" dirty="0"/>
          </a:p>
        </p:txBody>
      </p:sp>
      <p:sp>
        <p:nvSpPr>
          <p:cNvPr id="1028" name="Text Placeholder 2"/>
          <p:cNvSpPr>
            <a:spLocks noGrp="1"/>
          </p:cNvSpPr>
          <p:nvPr>
            <p:ph type="body"/>
          </p:nvPr>
        </p:nvSpPr>
        <p:spPr>
          <a:xfrm>
            <a:off x="485775" y="1454150"/>
            <a:ext cx="8388350" cy="4830763"/>
          </a:xfrm>
          <a:prstGeom prst="rect">
            <a:avLst/>
          </a:prstGeom>
          <a:noFill/>
          <a:ln w="9525">
            <a:noFill/>
          </a:ln>
        </p:spPr>
        <p:txBody>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29" name="Oval 11"/>
          <p:cNvSpPr>
            <a:spLocks noChangeArrowheads="1"/>
          </p:cNvSpPr>
          <p:nvPr/>
        </p:nvSpPr>
        <p:spPr bwMode="auto">
          <a:xfrm>
            <a:off x="8318500" y="6383338"/>
            <a:ext cx="511175" cy="296863"/>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lstStyle/>
          <a:p>
            <a:pPr lvl="0" algn="ctr"/>
            <a:fld id="{9A0DB2DC-4C9A-4742-B13C-FB6460FD3503}" type="slidenum">
              <a:rPr lang="en-GB" altLang="en-US" b="1" dirty="0">
                <a:latin typeface="Arial" panose="020B0604020202020204" pitchFamily="34" charset="0"/>
              </a:rPr>
              <a:t>‹#›</a:t>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10895" cy="213995"/>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a:t>
            </a:r>
            <a:r>
              <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p:txBody>
      </p:sp>
      <p:pic>
        <p:nvPicPr>
          <p:cNvPr id="1032" name="Picture 10"/>
          <p:cNvPicPr>
            <a:picLocks noChangeAspect="1"/>
          </p:cNvPicPr>
          <p:nvPr userDrawn="1"/>
        </p:nvPicPr>
        <p:blipFill>
          <a:blip r:embed="rId6"/>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457200" y="274638"/>
            <a:ext cx="8229600" cy="1143000"/>
          </a:xfrm>
          <a:prstGeom prst="rect">
            <a:avLst/>
          </a:prstGeom>
          <a:noFill/>
          <a:ln w="9525">
            <a:noFill/>
          </a:ln>
        </p:spPr>
        <p:txBody>
          <a:bodyPr anchor="ctr" anchorCtr="0"/>
          <a:lstStyle/>
          <a:p>
            <a:pPr lvl="0"/>
            <a:r>
              <a:rPr lang="en-US" altLang="en-US" dirty="0"/>
              <a:t>Click to edit Master title style</a:t>
            </a:r>
          </a:p>
        </p:txBody>
      </p:sp>
      <p:sp>
        <p:nvSpPr>
          <p:cNvPr id="205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5/17/24</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590550" y="6373813"/>
            <a:ext cx="6169025" cy="323850"/>
          </a:xfrm>
          <a:prstGeom prst="homePlate">
            <a:avLst>
              <a:gd name="adj" fmla="val 89954"/>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vl="0"/>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lstStyle/>
          <a:p>
            <a:pPr lvl="0"/>
            <a:r>
              <a:rPr lang="en-US" altLang="en-US" dirty="0"/>
              <a:t>Click to edit Master title style</a:t>
            </a:r>
            <a:endParaRPr lang="en-GB" altLang="en-US" dirty="0"/>
          </a:p>
        </p:txBody>
      </p:sp>
      <p:sp>
        <p:nvSpPr>
          <p:cNvPr id="1028" name="Text Placeholder 2"/>
          <p:cNvSpPr>
            <a:spLocks noGrp="1"/>
          </p:cNvSpPr>
          <p:nvPr>
            <p:ph type="body"/>
          </p:nvPr>
        </p:nvSpPr>
        <p:spPr>
          <a:xfrm>
            <a:off x="485775" y="1454150"/>
            <a:ext cx="8388350" cy="4830763"/>
          </a:xfrm>
          <a:prstGeom prst="rect">
            <a:avLst/>
          </a:prstGeom>
          <a:noFill/>
          <a:ln w="9525">
            <a:noFill/>
          </a:ln>
        </p:spPr>
        <p:txBody>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29" name="Oval 11"/>
          <p:cNvSpPr>
            <a:spLocks noChangeArrowheads="1"/>
          </p:cNvSpPr>
          <p:nvPr/>
        </p:nvSpPr>
        <p:spPr bwMode="auto">
          <a:xfrm>
            <a:off x="8318500" y="6383338"/>
            <a:ext cx="511175" cy="296863"/>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lstStyle/>
          <a:p>
            <a:pPr lvl="0" algn="ctr"/>
            <a:fld id="{9A0DB2DC-4C9A-4742-B13C-FB6460FD3503}" type="slidenum">
              <a:rPr lang="en-GB" altLang="en-US" b="1" dirty="0">
                <a:latin typeface="Arial" panose="020B0604020202020204" pitchFamily="34" charset="0"/>
              </a:rPr>
              <a:t>‹#›</a:t>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10895" cy="213995"/>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a:t>
            </a:r>
            <a:r>
              <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p:txBody>
      </p:sp>
      <p:pic>
        <p:nvPicPr>
          <p:cNvPr id="1032" name="Picture 10"/>
          <p:cNvPicPr>
            <a:picLocks noChangeAspect="1"/>
          </p:cNvPicPr>
          <p:nvPr userDrawn="1"/>
        </p:nvPicPr>
        <p:blipFill>
          <a:blip r:embed="rId6"/>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34963" y="1614488"/>
            <a:ext cx="8702675" cy="1851025"/>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400" b="1" dirty="0">
                <a:sym typeface="宋体" panose="02010600030101010101" pitchFamily="2" charset="-122"/>
              </a:rPr>
              <a:t>Discussion </a:t>
            </a:r>
            <a:r>
              <a:rPr lang="en-US" altLang="zh-CN" sz="2400" b="1" dirty="0"/>
              <a:t>on </a:t>
            </a:r>
            <a:r>
              <a:rPr lang="en-GB" sz="1800" b="1" kern="0" dirty="0">
                <a:effectLst/>
                <a:latin typeface="Arial" panose="020B0604020202020204" pitchFamily="34" charset="0"/>
                <a:ea typeface="Batang" panose="02030600000101010101" pitchFamily="18" charset="-127"/>
              </a:rPr>
              <a:t>on enhanced support for Multi-USIM (MUSIM) UE </a:t>
            </a:r>
            <a:endParaRPr kumimoji="0" lang="en-US" altLang="zh-CN" sz="2400" b="1" i="1" u="none" strike="noStrike" kern="0" cap="none" spc="0" normalizeH="0" baseline="0" noProof="0" dirty="0">
              <a:ln>
                <a:noFill/>
              </a:ln>
              <a:solidFill>
                <a:srgbClr val="FF0000"/>
              </a:solidFill>
              <a:effectLst>
                <a:outerShdw blurRad="38100" dist="38100" dir="2700000" algn="tl">
                  <a:srgbClr val="C0C0C0"/>
                </a:outerShdw>
              </a:effectLst>
              <a:uLnTx/>
              <a:uFillTx/>
              <a:latin typeface="+mj-lt"/>
              <a:ea typeface="+mj-ea"/>
              <a:cs typeface="+mj-cs"/>
              <a:sym typeface="宋体" panose="02010600030101010101" pitchFamily="2" charset="-122"/>
            </a:endParaRPr>
          </a:p>
        </p:txBody>
      </p:sp>
      <p:sp>
        <p:nvSpPr>
          <p:cNvPr id="7171" name="Subtitle 6"/>
          <p:cNvSpPr>
            <a:spLocks noGrp="1"/>
          </p:cNvSpPr>
          <p:nvPr>
            <p:ph type="subTitle" idx="1"/>
          </p:nvPr>
        </p:nvSpPr>
        <p:spPr>
          <a:xfrm>
            <a:off x="1371600" y="3886200"/>
            <a:ext cx="6400800" cy="930897"/>
          </a:xfrm>
        </p:spPr>
        <p:txBody>
          <a:bodyPr vert="horz" wrap="square" lIns="91440" tIns="45720" rIns="91440" bIns="45720" anchor="t" anchorCtr="0"/>
          <a:lstStyle/>
          <a:p>
            <a:pPr>
              <a:lnSpc>
                <a:spcPct val="80000"/>
              </a:lnSpc>
              <a:buClrTx/>
              <a:buSzTx/>
              <a:buFontTx/>
              <a:buNone/>
            </a:pPr>
            <a:br>
              <a:rPr lang="en-US" altLang="en-US" sz="2000" dirty="0">
                <a:latin typeface="+mn-lt"/>
                <a:ea typeface="+mn-ea"/>
                <a:cs typeface="+mn-cs"/>
              </a:rPr>
            </a:br>
            <a:r>
              <a:rPr lang="en-US" altLang="en-US" sz="2400" dirty="0">
                <a:latin typeface="Arial" panose="020B0604020202020204" pitchFamily="34" charset="0"/>
                <a:ea typeface="+mn-ea"/>
                <a:cs typeface="+mn-cs"/>
              </a:rPr>
              <a:t>CableLabs</a:t>
            </a:r>
          </a:p>
          <a:p>
            <a:pPr>
              <a:lnSpc>
                <a:spcPct val="80000"/>
              </a:lnSpc>
              <a:buClrTx/>
              <a:buSzTx/>
              <a:buFontTx/>
              <a:buNone/>
            </a:pPr>
            <a:endParaRPr lang="en-US" altLang="en-US" sz="2400" dirty="0">
              <a:latin typeface="Arial" panose="020B0604020202020204" pitchFamily="34" charset="0"/>
              <a:ea typeface="+mn-ea"/>
              <a:cs typeface="+mn-cs"/>
            </a:endParaRPr>
          </a:p>
        </p:txBody>
      </p:sp>
      <p:sp>
        <p:nvSpPr>
          <p:cNvPr id="2" name="Rectangle 1"/>
          <p:cNvSpPr/>
          <p:nvPr/>
        </p:nvSpPr>
        <p:spPr bwMode="auto">
          <a:xfrm>
            <a:off x="198891" y="121444"/>
            <a:ext cx="3322637" cy="575242"/>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3" name="TextBox 2"/>
          <p:cNvSpPr txBox="1"/>
          <p:nvPr/>
        </p:nvSpPr>
        <p:spPr>
          <a:xfrm>
            <a:off x="402772" y="147455"/>
            <a:ext cx="3166251" cy="523220"/>
          </a:xfrm>
          <a:prstGeom prst="rect">
            <a:avLst/>
          </a:prstGeom>
          <a:noFill/>
        </p:spPr>
        <p:txBody>
          <a:bodyPr wrap="none" rtlCol="0">
            <a:spAutoFit/>
          </a:bodyPr>
          <a:lstStyle/>
          <a:p>
            <a:r>
              <a:rPr lang="en-US" sz="1400" b="1" dirty="0"/>
              <a:t>3GPP SA WG1 Meeting #106</a:t>
            </a:r>
          </a:p>
          <a:p>
            <a:r>
              <a:rPr lang="en-GB" sz="1400" b="1" dirty="0"/>
              <a:t>Jeju Island, Korea, 27-31 May 2024</a:t>
            </a:r>
            <a:r>
              <a:rPr lang="en-US" sz="1400" b="1" dirty="0"/>
              <a:t> </a:t>
            </a:r>
          </a:p>
        </p:txBody>
      </p:sp>
      <p:sp>
        <p:nvSpPr>
          <p:cNvPr id="4" name="TextBox 3">
            <a:extLst>
              <a:ext uri="{FF2B5EF4-FFF2-40B4-BE49-F238E27FC236}">
                <a16:creationId xmlns:a16="http://schemas.microsoft.com/office/drawing/2014/main" id="{16B6B33D-4CC5-DDFD-B8D5-376223785A02}"/>
              </a:ext>
            </a:extLst>
          </p:cNvPr>
          <p:cNvSpPr txBox="1"/>
          <p:nvPr/>
        </p:nvSpPr>
        <p:spPr>
          <a:xfrm>
            <a:off x="632039" y="6380051"/>
            <a:ext cx="4878614" cy="261610"/>
          </a:xfrm>
          <a:prstGeom prst="rect">
            <a:avLst/>
          </a:prstGeom>
          <a:noFill/>
        </p:spPr>
        <p:txBody>
          <a:bodyPr wrap="square" rtlCol="0">
            <a:spAutoFit/>
          </a:bodyPr>
          <a:lstStyle/>
          <a:p>
            <a:r>
              <a:rPr lang="en-GB" altLang="en-US" sz="1100" b="1" dirty="0">
                <a:latin typeface="Aptos Light" panose="020B0004020202020204" pitchFamily="34" charset="0"/>
                <a:ea typeface="Batang" panose="02030600000101010101" pitchFamily="18" charset="-127"/>
                <a:cs typeface="Times New Roman" panose="02020603050405020304" pitchFamily="18" charset="0"/>
              </a:rPr>
              <a:t>S1-241188, </a:t>
            </a:r>
            <a:r>
              <a:rPr lang="en-US" sz="1100" b="1" dirty="0">
                <a:effectLst/>
                <a:latin typeface="Aptos Light" panose="020B0004020202020204" pitchFamily="34" charset="0"/>
                <a:ea typeface="Batang" panose="02030600000101010101" pitchFamily="18" charset="-127"/>
                <a:cs typeface="Times New Roman" panose="02020603050405020304" pitchFamily="18" charset="0"/>
              </a:rPr>
              <a:t>3GPP TSG-SA WG1 Meeting #106</a:t>
            </a:r>
            <a:r>
              <a:rPr lang="en-US" sz="1100" b="1" dirty="0">
                <a:latin typeface="Aptos Light" panose="020B0004020202020204" pitchFamily="34" charset="0"/>
                <a:ea typeface="Batang" panose="02030600000101010101" pitchFamily="18" charset="-127"/>
                <a:cs typeface="Times New Roman" panose="02020603050405020304" pitchFamily="18" charset="0"/>
              </a:rPr>
              <a:t>, 27-31 May 2024</a:t>
            </a:r>
            <a:endParaRPr lang="en-GB" altLang="en-US" sz="1100" b="1" dirty="0">
              <a:solidFill>
                <a:schemeClr val="bg1"/>
              </a:solidFill>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2726" y="147484"/>
            <a:ext cx="6827838" cy="869030"/>
          </a:xfrm>
        </p:spPr>
        <p:txBody>
          <a:bodyPr/>
          <a:lstStyle/>
          <a:p>
            <a:r>
              <a:rPr lang="en-GB" altLang="en-US" noProof="1"/>
              <a:t>Motivation</a:t>
            </a:r>
            <a:r>
              <a:rPr lang="en-US" altLang="zh-CN" noProof="1"/>
              <a:t>s</a:t>
            </a:r>
            <a:endParaRPr lang="zh-CN" altLang="en-US" dirty="0"/>
          </a:p>
        </p:txBody>
      </p:sp>
      <p:sp>
        <p:nvSpPr>
          <p:cNvPr id="4" name="内容占位符 2"/>
          <p:cNvSpPr>
            <a:spLocks noGrp="1"/>
          </p:cNvSpPr>
          <p:nvPr>
            <p:ph idx="1"/>
          </p:nvPr>
        </p:nvSpPr>
        <p:spPr>
          <a:xfrm>
            <a:off x="185609" y="1154166"/>
            <a:ext cx="8388350" cy="5197473"/>
          </a:xfrm>
        </p:spPr>
        <p:txBody>
          <a:bodyPr/>
          <a:lstStyle/>
          <a:p>
            <a:pPr>
              <a:buFont typeface="Wingdings" pitchFamily="2" charset="2"/>
              <a:buChar char="§"/>
            </a:pPr>
            <a:r>
              <a:rPr lang="en-GB" sz="1800" kern="1200" dirty="0">
                <a:latin typeface="Aptos Light" panose="020B0004020202020204" pitchFamily="34" charset="0"/>
              </a:rPr>
              <a:t>Lack of coordination between networks operated by the same operator and MUSIM device, supporting multi-SIM UE for efficient UE and network resource management, efficient power consumption.</a:t>
            </a:r>
          </a:p>
          <a:p>
            <a:pPr>
              <a:buFont typeface="Wingdings" pitchFamily="2" charset="2"/>
              <a:buChar char="§"/>
            </a:pPr>
            <a:r>
              <a:rPr lang="en-US" sz="1800" kern="1200" dirty="0">
                <a:latin typeface="Aptos Light" panose="020B0004020202020204" pitchFamily="34" charset="0"/>
              </a:rPr>
              <a:t>Achieving Near-zero interruption on active connection for Multi-SIM UEs with single Tx/Rx capability</a:t>
            </a:r>
          </a:p>
          <a:p>
            <a:pPr>
              <a:buFont typeface="Wingdings" pitchFamily="2" charset="2"/>
              <a:buChar char="§"/>
            </a:pPr>
            <a:r>
              <a:rPr lang="en-US" sz="1800" kern="1200" dirty="0">
                <a:latin typeface="Aptos Light" panose="020B0004020202020204" pitchFamily="34" charset="0"/>
              </a:rPr>
              <a:t>Enhancing UE and network energy savings by enabling co-ordination between networks and multi-SIM UE needs to be studied.</a:t>
            </a:r>
            <a:endParaRPr lang="en-GB" sz="1800" kern="1200" dirty="0">
              <a:latin typeface="Aptos Light" panose="020B0004020202020204" pitchFamily="34" charset="0"/>
            </a:endParaRPr>
          </a:p>
          <a:p>
            <a:pPr>
              <a:buFont typeface="Wingdings" pitchFamily="2" charset="2"/>
              <a:buChar char="§"/>
            </a:pPr>
            <a:r>
              <a:rPr lang="en-GB" sz="1800" kern="1200" dirty="0">
                <a:latin typeface="Aptos Light" panose="020B0004020202020204" pitchFamily="34" charset="0"/>
              </a:rPr>
              <a:t>Limitation with dual steer requirements</a:t>
            </a:r>
          </a:p>
          <a:p>
            <a:pPr lvl="1">
              <a:buFont typeface="Wingdings" pitchFamily="2" charset="2"/>
              <a:buChar char="§"/>
            </a:pPr>
            <a:r>
              <a:rPr lang="en-GB" sz="1400" kern="1200" dirty="0">
                <a:latin typeface="Aptos Light" panose="020B0004020202020204" pitchFamily="34" charset="0"/>
                <a:ea typeface="+mn-ea"/>
                <a:cs typeface="+mn-cs"/>
              </a:rPr>
              <a:t>There’s no support for traffic splitting across networks.</a:t>
            </a:r>
          </a:p>
          <a:p>
            <a:pPr>
              <a:buFont typeface="Wingdings" pitchFamily="2" charset="2"/>
              <a:buChar char="§"/>
            </a:pPr>
            <a:r>
              <a:rPr lang="en-US" sz="1800" kern="1200" dirty="0">
                <a:latin typeface="Aptos Light" panose="020B0004020202020204" pitchFamily="34" charset="0"/>
              </a:rPr>
              <a:t>Lack of support for various deployment scenarios and features of multi-SIM UEs.</a:t>
            </a:r>
          </a:p>
          <a:p>
            <a:pPr lvl="1">
              <a:buFont typeface="Wingdings" pitchFamily="2" charset="2"/>
              <a:buChar char="§"/>
            </a:pPr>
            <a:r>
              <a:rPr lang="en-US" sz="1400" kern="1200" dirty="0">
                <a:latin typeface="Aptos Light" panose="020B0004020202020204" pitchFamily="34" charset="0"/>
              </a:rPr>
              <a:t>Simultaneous access of  PLMN+PLMN over 4G/5G</a:t>
            </a:r>
          </a:p>
          <a:p>
            <a:pPr lvl="1">
              <a:buFont typeface="Wingdings" pitchFamily="2" charset="2"/>
              <a:buChar char="§"/>
            </a:pPr>
            <a:r>
              <a:rPr lang="en-US" sz="1400" kern="1200" dirty="0">
                <a:latin typeface="Aptos Light" panose="020B0004020202020204" pitchFamily="34" charset="0"/>
              </a:rPr>
              <a:t>Simultaneous access of PLMN+SNPN over 4G/5G. </a:t>
            </a:r>
          </a:p>
        </p:txBody>
      </p:sp>
      <p:sp>
        <p:nvSpPr>
          <p:cNvPr id="6" name="TextBox 5">
            <a:extLst>
              <a:ext uri="{FF2B5EF4-FFF2-40B4-BE49-F238E27FC236}">
                <a16:creationId xmlns:a16="http://schemas.microsoft.com/office/drawing/2014/main" id="{650CBB36-E255-EF61-48E4-E8F32BCB774D}"/>
              </a:ext>
            </a:extLst>
          </p:cNvPr>
          <p:cNvSpPr txBox="1"/>
          <p:nvPr/>
        </p:nvSpPr>
        <p:spPr>
          <a:xfrm>
            <a:off x="632039" y="6380051"/>
            <a:ext cx="4878614" cy="261610"/>
          </a:xfrm>
          <a:prstGeom prst="rect">
            <a:avLst/>
          </a:prstGeom>
          <a:noFill/>
        </p:spPr>
        <p:txBody>
          <a:bodyPr wrap="square" rtlCol="0">
            <a:spAutoFit/>
          </a:bodyPr>
          <a:lstStyle/>
          <a:p>
            <a:r>
              <a:rPr lang="en-GB" altLang="en-US" sz="1100" b="1" dirty="0">
                <a:latin typeface="Aptos Light" panose="020B0004020202020204" pitchFamily="34" charset="0"/>
                <a:ea typeface="Batang" panose="02030600000101010101" pitchFamily="18" charset="-127"/>
                <a:cs typeface="Times New Roman" panose="02020603050405020304" pitchFamily="18" charset="0"/>
              </a:rPr>
              <a:t>S1-241188, </a:t>
            </a:r>
            <a:r>
              <a:rPr lang="en-US" sz="1100" b="1" dirty="0">
                <a:effectLst/>
                <a:latin typeface="Aptos Light" panose="020B0004020202020204" pitchFamily="34" charset="0"/>
                <a:ea typeface="Batang" panose="02030600000101010101" pitchFamily="18" charset="-127"/>
                <a:cs typeface="Times New Roman" panose="02020603050405020304" pitchFamily="18" charset="0"/>
              </a:rPr>
              <a:t>3GPP TSG-SA WG1 Meeting #106</a:t>
            </a:r>
            <a:r>
              <a:rPr lang="en-US" sz="1100" b="1" dirty="0">
                <a:latin typeface="Aptos Light" panose="020B0004020202020204" pitchFamily="34" charset="0"/>
                <a:ea typeface="Batang" panose="02030600000101010101" pitchFamily="18" charset="-127"/>
                <a:cs typeface="Times New Roman" panose="02020603050405020304" pitchFamily="18" charset="0"/>
              </a:rPr>
              <a:t>, 27-31 May 2024</a:t>
            </a:r>
            <a:endParaRPr lang="en-GB" altLang="en-US" sz="1100" b="1" dirty="0">
              <a:solidFill>
                <a:schemeClr val="bg1"/>
              </a:solidFill>
              <a:latin typeface="Arial" panose="020B0604020202020204" pitchFamily="34" charset="0"/>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2E67F-084A-398D-84C6-49B123E4D438}"/>
              </a:ext>
            </a:extLst>
          </p:cNvPr>
          <p:cNvSpPr>
            <a:spLocks noGrp="1"/>
          </p:cNvSpPr>
          <p:nvPr>
            <p:ph type="title"/>
          </p:nvPr>
        </p:nvSpPr>
        <p:spPr>
          <a:xfrm>
            <a:off x="488950" y="228600"/>
            <a:ext cx="6827838" cy="732934"/>
          </a:xfrm>
        </p:spPr>
        <p:txBody>
          <a:bodyPr/>
          <a:lstStyle/>
          <a:p>
            <a:r>
              <a:rPr lang="en-US" dirty="0"/>
              <a:t>Use Cases</a:t>
            </a:r>
          </a:p>
        </p:txBody>
      </p:sp>
      <p:sp>
        <p:nvSpPr>
          <p:cNvPr id="4" name="TextBox 3">
            <a:extLst>
              <a:ext uri="{FF2B5EF4-FFF2-40B4-BE49-F238E27FC236}">
                <a16:creationId xmlns:a16="http://schemas.microsoft.com/office/drawing/2014/main" id="{13F26904-3ABF-F247-A920-01C970803282}"/>
              </a:ext>
            </a:extLst>
          </p:cNvPr>
          <p:cNvSpPr txBox="1"/>
          <p:nvPr/>
        </p:nvSpPr>
        <p:spPr>
          <a:xfrm>
            <a:off x="351289" y="961534"/>
            <a:ext cx="8441421" cy="5016758"/>
          </a:xfrm>
          <a:prstGeom prst="rect">
            <a:avLst/>
          </a:prstGeom>
          <a:noFill/>
        </p:spPr>
        <p:txBody>
          <a:bodyPr wrap="square" rtlCol="0">
            <a:spAutoFit/>
          </a:bodyPr>
          <a:lstStyle/>
          <a:p>
            <a:pPr marL="285750" indent="-285750">
              <a:buFont typeface="Wingdings" pitchFamily="2" charset="2"/>
              <a:buChar char="§"/>
            </a:pPr>
            <a:r>
              <a:rPr lang="en-US" sz="1600" dirty="0">
                <a:latin typeface="Aptos Light" panose="020B0004020202020204" pitchFamily="34" charset="0"/>
              </a:rPr>
              <a:t>Efficient UE Resource Utilization</a:t>
            </a:r>
          </a:p>
          <a:p>
            <a:pPr marL="742950" lvl="1" indent="-285750">
              <a:buFont typeface="Wingdings" pitchFamily="2" charset="2"/>
              <a:buChar char="§"/>
            </a:pPr>
            <a:r>
              <a:rPr lang="en-US" sz="1600" dirty="0">
                <a:latin typeface="Aptos Light" panose="020B0004020202020204" pitchFamily="34" charset="0"/>
              </a:rPr>
              <a:t>Signaling, procedures like RA/TA updates can be unified between networks serving a MUSIM UE and radio resources can be utilized efficiently.</a:t>
            </a:r>
          </a:p>
          <a:p>
            <a:pPr marL="742950" lvl="1" indent="-285750">
              <a:buFont typeface="Wingdings" pitchFamily="2" charset="2"/>
              <a:buChar char="§"/>
            </a:pPr>
            <a:r>
              <a:rPr lang="en-US" sz="1600" dirty="0">
                <a:latin typeface="Aptos Light" panose="020B0004020202020204" pitchFamily="34" charset="0"/>
              </a:rPr>
              <a:t>Paging Optimizations like sending paging frames for idle SIM through active connection of SIM2.</a:t>
            </a:r>
          </a:p>
          <a:p>
            <a:pPr lvl="1"/>
            <a:endParaRPr lang="en-US" sz="1600" dirty="0">
              <a:latin typeface="Aptos Light" panose="020B0004020202020204" pitchFamily="34" charset="0"/>
            </a:endParaRPr>
          </a:p>
          <a:p>
            <a:pPr marL="285750" indent="-285750">
              <a:buFont typeface="Wingdings" pitchFamily="2" charset="2"/>
              <a:buChar char="§"/>
            </a:pPr>
            <a:r>
              <a:rPr lang="en-US" sz="1600" dirty="0">
                <a:latin typeface="Aptos Light" panose="020B0004020202020204" pitchFamily="34" charset="0"/>
              </a:rPr>
              <a:t>UE network energy saving</a:t>
            </a:r>
          </a:p>
          <a:p>
            <a:pPr marL="742950" lvl="1" indent="-285750">
              <a:buFont typeface="Wingdings" pitchFamily="2" charset="2"/>
              <a:buChar char="§"/>
            </a:pPr>
            <a:r>
              <a:rPr lang="en-US" sz="1600" dirty="0">
                <a:latin typeface="Aptos Light" panose="020B0004020202020204" pitchFamily="34" charset="0"/>
              </a:rPr>
              <a:t>When a network wants to offload traffic for energy efficiency, network along with MUSIM capable UEs can perform traffic switching more efficiently.</a:t>
            </a:r>
          </a:p>
          <a:p>
            <a:pPr marL="742950" lvl="1" indent="-285750">
              <a:buFont typeface="Wingdings" pitchFamily="2" charset="2"/>
              <a:buChar char="§"/>
            </a:pPr>
            <a:endParaRPr lang="en-US" sz="1600" dirty="0">
              <a:latin typeface="Aptos Light" panose="020B0004020202020204" pitchFamily="34" charset="0"/>
            </a:endParaRPr>
          </a:p>
          <a:p>
            <a:pPr marL="285750" indent="-285750">
              <a:buFont typeface="Wingdings" pitchFamily="2" charset="2"/>
              <a:buChar char="§"/>
            </a:pPr>
            <a:r>
              <a:rPr lang="en-US" sz="1600" dirty="0">
                <a:latin typeface="Aptos Light" panose="020B0004020202020204" pitchFamily="34" charset="0"/>
              </a:rPr>
              <a:t>Traffic steering and splitting</a:t>
            </a:r>
          </a:p>
          <a:p>
            <a:pPr marL="742950" lvl="1" indent="-285750">
              <a:buFont typeface="Wingdings" pitchFamily="2" charset="2"/>
              <a:buChar char="§"/>
            </a:pPr>
            <a:r>
              <a:rPr lang="en-US" sz="1600" dirty="0">
                <a:latin typeface="Aptos Light" panose="020B0004020202020204" pitchFamily="34" charset="0"/>
              </a:rPr>
              <a:t>When MUSIM device connects to two networks simultaneously and services provisioned on these networks can be switched between networks based on the network and UE conditions (like load, energy savings) by interacting between UE and Network.</a:t>
            </a:r>
          </a:p>
          <a:p>
            <a:pPr marL="742950" lvl="1" indent="-285750">
              <a:buFont typeface="Wingdings" pitchFamily="2" charset="2"/>
              <a:buChar char="§"/>
            </a:pPr>
            <a:r>
              <a:rPr lang="en-US" sz="1600" dirty="0">
                <a:latin typeface="Aptos Light" panose="020B0004020202020204" pitchFamily="34" charset="0"/>
              </a:rPr>
              <a:t>Application traffic can be split between two simultaneous connections to provide more bandwidth if needed.</a:t>
            </a:r>
          </a:p>
          <a:p>
            <a:pPr lvl="1"/>
            <a:endParaRPr lang="en-US" sz="1600" dirty="0">
              <a:latin typeface="Aptos Light" panose="020B0004020202020204" pitchFamily="34" charset="0"/>
            </a:endParaRPr>
          </a:p>
          <a:p>
            <a:pPr marL="742950" lvl="1" indent="-285750">
              <a:buFont typeface="Wingdings" pitchFamily="2" charset="2"/>
              <a:buChar char="§"/>
            </a:pPr>
            <a:endParaRPr lang="en-US" sz="1600" dirty="0">
              <a:latin typeface="Aptos Light" panose="020B0004020202020204" pitchFamily="34" charset="0"/>
            </a:endParaRPr>
          </a:p>
          <a:p>
            <a:pPr lvl="1"/>
            <a:r>
              <a:rPr lang="en-US" sz="1600" dirty="0">
                <a:latin typeface="Aptos Light" panose="020B0004020202020204" pitchFamily="34" charset="0"/>
              </a:rPr>
              <a:t> </a:t>
            </a:r>
          </a:p>
          <a:p>
            <a:pPr marL="742950" lvl="1" indent="-285750">
              <a:buFont typeface="Wingdings" pitchFamily="2" charset="2"/>
              <a:buChar char="§"/>
            </a:pPr>
            <a:endParaRPr lang="en-US" sz="1600" dirty="0">
              <a:latin typeface="Aptos Light" panose="020B0004020202020204" pitchFamily="34" charset="0"/>
            </a:endParaRPr>
          </a:p>
        </p:txBody>
      </p:sp>
      <p:sp>
        <p:nvSpPr>
          <p:cNvPr id="3" name="TextBox 2">
            <a:extLst>
              <a:ext uri="{FF2B5EF4-FFF2-40B4-BE49-F238E27FC236}">
                <a16:creationId xmlns:a16="http://schemas.microsoft.com/office/drawing/2014/main" id="{8EAFCA97-459F-E4AE-F74F-003881E3E39F}"/>
              </a:ext>
            </a:extLst>
          </p:cNvPr>
          <p:cNvSpPr txBox="1"/>
          <p:nvPr/>
        </p:nvSpPr>
        <p:spPr>
          <a:xfrm>
            <a:off x="632039" y="6380051"/>
            <a:ext cx="4878614" cy="261610"/>
          </a:xfrm>
          <a:prstGeom prst="rect">
            <a:avLst/>
          </a:prstGeom>
          <a:noFill/>
        </p:spPr>
        <p:txBody>
          <a:bodyPr wrap="square" rtlCol="0">
            <a:spAutoFit/>
          </a:bodyPr>
          <a:lstStyle/>
          <a:p>
            <a:r>
              <a:rPr lang="en-GB" altLang="en-US" sz="1100" b="1" dirty="0">
                <a:latin typeface="Aptos Light" panose="020B0004020202020204" pitchFamily="34" charset="0"/>
                <a:ea typeface="Batang" panose="02030600000101010101" pitchFamily="18" charset="-127"/>
                <a:cs typeface="Times New Roman" panose="02020603050405020304" pitchFamily="18" charset="0"/>
              </a:rPr>
              <a:t>S1-241188, </a:t>
            </a:r>
            <a:r>
              <a:rPr lang="en-US" sz="1100" b="1" dirty="0">
                <a:effectLst/>
                <a:latin typeface="Aptos Light" panose="020B0004020202020204" pitchFamily="34" charset="0"/>
                <a:ea typeface="Batang" panose="02030600000101010101" pitchFamily="18" charset="-127"/>
                <a:cs typeface="Times New Roman" panose="02020603050405020304" pitchFamily="18" charset="0"/>
              </a:rPr>
              <a:t>3GPP TSG-SA WG1 Meeting #106</a:t>
            </a:r>
            <a:r>
              <a:rPr lang="en-US" sz="1100" b="1" dirty="0">
                <a:latin typeface="Aptos Light" panose="020B0004020202020204" pitchFamily="34" charset="0"/>
                <a:ea typeface="Batang" panose="02030600000101010101" pitchFamily="18" charset="-127"/>
                <a:cs typeface="Times New Roman" panose="02020603050405020304" pitchFamily="18" charset="0"/>
              </a:rPr>
              <a:t>, 27-31 May 2024</a:t>
            </a:r>
            <a:endParaRPr lang="en-GB" altLang="en-US" sz="11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100055436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6B386-EA73-CCEC-6547-B3A6763965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D530B8-0164-7B7A-71A8-55A2F3AA7476}"/>
              </a:ext>
            </a:extLst>
          </p:cNvPr>
          <p:cNvSpPr>
            <a:spLocks noGrp="1"/>
          </p:cNvSpPr>
          <p:nvPr>
            <p:ph type="title"/>
          </p:nvPr>
        </p:nvSpPr>
        <p:spPr>
          <a:xfrm>
            <a:off x="234949" y="219318"/>
            <a:ext cx="8277225" cy="774290"/>
          </a:xfrm>
        </p:spPr>
        <p:txBody>
          <a:bodyPr/>
          <a:lstStyle/>
          <a:p>
            <a:pPr algn="l"/>
            <a:r>
              <a:rPr lang="en-US" sz="3200" dirty="0">
                <a:solidFill>
                  <a:srgbClr val="FF0000"/>
                </a:solidFill>
              </a:rPr>
              <a:t>Use case: Paging &amp; RA/TA update </a:t>
            </a:r>
            <a:br>
              <a:rPr lang="en-US" sz="3200" dirty="0">
                <a:solidFill>
                  <a:srgbClr val="FF0000"/>
                </a:solidFill>
              </a:rPr>
            </a:br>
            <a:r>
              <a:rPr lang="en-US" sz="3200" dirty="0">
                <a:solidFill>
                  <a:srgbClr val="FF0000"/>
                </a:solidFill>
              </a:rPr>
              <a:t>Optimization</a:t>
            </a:r>
          </a:p>
        </p:txBody>
      </p:sp>
      <p:sp>
        <p:nvSpPr>
          <p:cNvPr id="3" name="Content Placeholder 2">
            <a:extLst>
              <a:ext uri="{FF2B5EF4-FFF2-40B4-BE49-F238E27FC236}">
                <a16:creationId xmlns:a16="http://schemas.microsoft.com/office/drawing/2014/main" id="{4BCF8A4E-A1F3-BC27-3B37-4FA7DAE111D4}"/>
              </a:ext>
            </a:extLst>
          </p:cNvPr>
          <p:cNvSpPr>
            <a:spLocks noGrp="1"/>
          </p:cNvSpPr>
          <p:nvPr>
            <p:ph idx="1"/>
          </p:nvPr>
        </p:nvSpPr>
        <p:spPr>
          <a:xfrm>
            <a:off x="179386" y="1230330"/>
            <a:ext cx="8388350" cy="2198670"/>
          </a:xfrm>
        </p:spPr>
        <p:txBody>
          <a:bodyPr/>
          <a:lstStyle/>
          <a:p>
            <a:pPr>
              <a:buFont typeface="Wingdings" pitchFamily="2" charset="2"/>
              <a:buChar char="§"/>
            </a:pPr>
            <a:r>
              <a:rPr lang="en-US" sz="1200" dirty="0">
                <a:latin typeface="Aptos Light" panose="020B0004020202020204" pitchFamily="34" charset="0"/>
              </a:rPr>
              <a:t>A Multi-SIM UE can maintain “active” and “idle” connections without having to interrupt ‘active’ connection for periodic messages with the following optimizations. </a:t>
            </a:r>
          </a:p>
          <a:p>
            <a:pPr lvl="1">
              <a:buFont typeface="Wingdings" pitchFamily="2" charset="2"/>
              <a:buChar char="§"/>
            </a:pPr>
            <a:r>
              <a:rPr lang="en-US" sz="1050" dirty="0">
                <a:latin typeface="Aptos Light" panose="020B0004020202020204" pitchFamily="34" charset="0"/>
              </a:rPr>
              <a:t>Paging Optimization</a:t>
            </a:r>
          </a:p>
          <a:p>
            <a:pPr lvl="1">
              <a:buFont typeface="Wingdings" pitchFamily="2" charset="2"/>
              <a:buChar char="§"/>
            </a:pPr>
            <a:r>
              <a:rPr lang="en-US" sz="1050" dirty="0">
                <a:latin typeface="Aptos Light" panose="020B0004020202020204" pitchFamily="34" charset="0"/>
              </a:rPr>
              <a:t>TA/RA update Optimization</a:t>
            </a:r>
          </a:p>
          <a:p>
            <a:pPr>
              <a:buFont typeface="Wingdings" pitchFamily="2" charset="2"/>
              <a:buChar char="§"/>
            </a:pPr>
            <a:r>
              <a:rPr lang="en-US" sz="1200">
                <a:latin typeface="Aptos Light" panose="020B0004020202020204" pitchFamily="34" charset="0"/>
              </a:rPr>
              <a:t>Paging </a:t>
            </a:r>
            <a:r>
              <a:rPr lang="en-US" sz="1200" dirty="0">
                <a:latin typeface="Aptos Light" panose="020B0004020202020204" pitchFamily="34" charset="0"/>
              </a:rPr>
              <a:t>optimizations studied for MUSIM UEs can be further optimized.  When downstream data is to be sent over idle SIM (PLMN2), PLMN2 core can inform PLMN1 core which in turn notifies MUSIM UE about the buffered downstream data. </a:t>
            </a:r>
          </a:p>
          <a:p>
            <a:pPr>
              <a:buFont typeface="Wingdings" pitchFamily="2" charset="2"/>
              <a:buChar char="§"/>
            </a:pPr>
            <a:r>
              <a:rPr lang="en-US" sz="1200" dirty="0">
                <a:latin typeface="Aptos Light" panose="020B0004020202020204" pitchFamily="34" charset="0"/>
              </a:rPr>
              <a:t>Once MUSIM UE receives the DL data notification, UE will start service request procedure to establish RRC Connection with gNB in PLMN2 and receive the buffered downstream data. </a:t>
            </a:r>
            <a:endParaRPr lang="en-US" sz="1200" dirty="0">
              <a:highlight>
                <a:srgbClr val="FFFF00"/>
              </a:highlight>
              <a:latin typeface="Aptos Light" panose="020B0004020202020204" pitchFamily="34" charset="0"/>
            </a:endParaRPr>
          </a:p>
          <a:p>
            <a:pPr>
              <a:buFont typeface="Wingdings" pitchFamily="2" charset="2"/>
              <a:buChar char="§"/>
            </a:pPr>
            <a:r>
              <a:rPr lang="en-US" sz="1200" dirty="0">
                <a:latin typeface="Aptos Light" panose="020B0004020202020204" pitchFamily="34" charset="0"/>
              </a:rPr>
              <a:t>UE is allowed to skip/avoid TA/RA updates within PLMN2 and can update location based on PLMN1 updates. </a:t>
            </a:r>
            <a:endParaRPr lang="en-US" sz="1050" dirty="0">
              <a:latin typeface="Aptos Light" panose="020B0004020202020204" pitchFamily="34" charset="0"/>
            </a:endParaRPr>
          </a:p>
        </p:txBody>
      </p:sp>
      <p:sp>
        <p:nvSpPr>
          <p:cNvPr id="4" name="TextBox 3">
            <a:extLst>
              <a:ext uri="{FF2B5EF4-FFF2-40B4-BE49-F238E27FC236}">
                <a16:creationId xmlns:a16="http://schemas.microsoft.com/office/drawing/2014/main" id="{A3BBE2DC-8FF3-2CB4-A8EE-55192DEACEC0}"/>
              </a:ext>
            </a:extLst>
          </p:cNvPr>
          <p:cNvSpPr txBox="1"/>
          <p:nvPr/>
        </p:nvSpPr>
        <p:spPr>
          <a:xfrm>
            <a:off x="632039" y="6380051"/>
            <a:ext cx="4878614" cy="261610"/>
          </a:xfrm>
          <a:prstGeom prst="rect">
            <a:avLst/>
          </a:prstGeom>
          <a:noFill/>
        </p:spPr>
        <p:txBody>
          <a:bodyPr wrap="square" rtlCol="0">
            <a:spAutoFit/>
          </a:bodyPr>
          <a:lstStyle/>
          <a:p>
            <a:r>
              <a:rPr lang="en-GB" altLang="en-US" sz="1100" b="1" dirty="0">
                <a:latin typeface="Aptos Light" panose="020B0004020202020204" pitchFamily="34" charset="0"/>
                <a:ea typeface="Batang" panose="02030600000101010101" pitchFamily="18" charset="-127"/>
                <a:cs typeface="Times New Roman" panose="02020603050405020304" pitchFamily="18" charset="0"/>
              </a:rPr>
              <a:t>S1-241188, </a:t>
            </a:r>
            <a:r>
              <a:rPr lang="en-US" sz="1100" b="1" dirty="0">
                <a:effectLst/>
                <a:latin typeface="Aptos Light" panose="020B0004020202020204" pitchFamily="34" charset="0"/>
                <a:ea typeface="Batang" panose="02030600000101010101" pitchFamily="18" charset="-127"/>
                <a:cs typeface="Times New Roman" panose="02020603050405020304" pitchFamily="18" charset="0"/>
              </a:rPr>
              <a:t>3GPP TSG-SA WG1 Meeting #106</a:t>
            </a:r>
            <a:r>
              <a:rPr lang="en-US" sz="1100" b="1" dirty="0">
                <a:latin typeface="Aptos Light" panose="020B0004020202020204" pitchFamily="34" charset="0"/>
                <a:ea typeface="Batang" panose="02030600000101010101" pitchFamily="18" charset="-127"/>
                <a:cs typeface="Times New Roman" panose="02020603050405020304" pitchFamily="18" charset="0"/>
              </a:rPr>
              <a:t>, 27-31 May 2024</a:t>
            </a:r>
            <a:endParaRPr lang="en-GB" altLang="en-US" sz="1100" b="1" dirty="0">
              <a:solidFill>
                <a:schemeClr val="bg1"/>
              </a:solidFill>
              <a:latin typeface="Arial" panose="020B0604020202020204" pitchFamily="34" charset="0"/>
            </a:endParaRPr>
          </a:p>
        </p:txBody>
      </p:sp>
      <p:pic>
        <p:nvPicPr>
          <p:cNvPr id="1026" name="Picture 2">
            <a:extLst>
              <a:ext uri="{FF2B5EF4-FFF2-40B4-BE49-F238E27FC236}">
                <a16:creationId xmlns:a16="http://schemas.microsoft.com/office/drawing/2014/main" id="{FF9E8851-FE10-0351-3556-CAF191A34A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6" y="4254366"/>
            <a:ext cx="4083772" cy="13733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DB34EE25-92EB-FDB7-ACA9-D7FEE05B87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4010" y="3017139"/>
            <a:ext cx="4999990" cy="34937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809260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462CA8-B770-1F70-D392-B26A3D2E6A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E57D1A-80CD-FBA2-A148-F1633F250521}"/>
              </a:ext>
            </a:extLst>
          </p:cNvPr>
          <p:cNvSpPr>
            <a:spLocks noGrp="1"/>
          </p:cNvSpPr>
          <p:nvPr>
            <p:ph type="title"/>
          </p:nvPr>
        </p:nvSpPr>
        <p:spPr>
          <a:xfrm>
            <a:off x="289200" y="139400"/>
            <a:ext cx="7008747" cy="619854"/>
          </a:xfrm>
        </p:spPr>
        <p:txBody>
          <a:bodyPr/>
          <a:lstStyle/>
          <a:p>
            <a:pPr algn="l"/>
            <a:r>
              <a:rPr lang="en-US" dirty="0"/>
              <a:t>Use Case: Network/UE Energy Efficiency</a:t>
            </a:r>
          </a:p>
        </p:txBody>
      </p:sp>
      <p:sp>
        <p:nvSpPr>
          <p:cNvPr id="3" name="Content Placeholder 2">
            <a:extLst>
              <a:ext uri="{FF2B5EF4-FFF2-40B4-BE49-F238E27FC236}">
                <a16:creationId xmlns:a16="http://schemas.microsoft.com/office/drawing/2014/main" id="{511C6D33-D07F-97B1-6B0C-3236B2C5F722}"/>
              </a:ext>
            </a:extLst>
          </p:cNvPr>
          <p:cNvSpPr>
            <a:spLocks noGrp="1"/>
          </p:cNvSpPr>
          <p:nvPr>
            <p:ph idx="1"/>
          </p:nvPr>
        </p:nvSpPr>
        <p:spPr>
          <a:xfrm>
            <a:off x="267212" y="813133"/>
            <a:ext cx="5148068" cy="1913134"/>
          </a:xfrm>
        </p:spPr>
        <p:txBody>
          <a:bodyPr/>
          <a:lstStyle/>
          <a:p>
            <a:pPr>
              <a:buFont typeface="Wingdings" pitchFamily="2" charset="2"/>
              <a:buChar char="§"/>
            </a:pPr>
            <a:r>
              <a:rPr lang="en-US" sz="1600" dirty="0">
                <a:effectLst/>
                <a:latin typeface="Aptos Light" panose="020B0004020202020204" pitchFamily="34" charset="0"/>
              </a:rPr>
              <a:t>A MUSIM device is connected to </a:t>
            </a:r>
            <a:r>
              <a:rPr lang="en-US" sz="1600" dirty="0">
                <a:latin typeface="Aptos Light" panose="020B0004020202020204" pitchFamily="34" charset="0"/>
              </a:rPr>
              <a:t>two </a:t>
            </a:r>
            <a:r>
              <a:rPr lang="en-US" sz="1600" dirty="0">
                <a:effectLst/>
                <a:latin typeface="Aptos Light" panose="020B0004020202020204" pitchFamily="34" charset="0"/>
              </a:rPr>
              <a:t>networks PLMN1 &amp; PLMN2.  PLMN2 operator has a capacity booster cell and MUSIM device is simultaneously connects to both the operators.</a:t>
            </a:r>
          </a:p>
          <a:p>
            <a:pPr>
              <a:buFont typeface="Wingdings" pitchFamily="2" charset="2"/>
              <a:buChar char="§"/>
            </a:pPr>
            <a:r>
              <a:rPr lang="en-US" sz="1600" dirty="0">
                <a:latin typeface="Aptos Light" panose="020B0004020202020204" pitchFamily="34" charset="0"/>
              </a:rPr>
              <a:t>When capacity booster cell is active, MUSIM device use PLMN2 for high throughput services while other best of effort services offered by PLMN1.</a:t>
            </a:r>
          </a:p>
          <a:p>
            <a:pPr marL="0" indent="0">
              <a:buNone/>
            </a:pPr>
            <a:endParaRPr lang="en-US" dirty="0"/>
          </a:p>
        </p:txBody>
      </p:sp>
      <p:sp>
        <p:nvSpPr>
          <p:cNvPr id="4" name="TextBox 3">
            <a:extLst>
              <a:ext uri="{FF2B5EF4-FFF2-40B4-BE49-F238E27FC236}">
                <a16:creationId xmlns:a16="http://schemas.microsoft.com/office/drawing/2014/main" id="{11B026FD-5F54-5E67-82D1-72EC750D6001}"/>
              </a:ext>
            </a:extLst>
          </p:cNvPr>
          <p:cNvSpPr txBox="1"/>
          <p:nvPr/>
        </p:nvSpPr>
        <p:spPr>
          <a:xfrm>
            <a:off x="632039" y="6380051"/>
            <a:ext cx="4878614" cy="261610"/>
          </a:xfrm>
          <a:prstGeom prst="rect">
            <a:avLst/>
          </a:prstGeom>
          <a:noFill/>
        </p:spPr>
        <p:txBody>
          <a:bodyPr wrap="square" rtlCol="0">
            <a:spAutoFit/>
          </a:bodyPr>
          <a:lstStyle/>
          <a:p>
            <a:r>
              <a:rPr lang="en-GB" altLang="en-US" sz="1100" b="1" dirty="0">
                <a:latin typeface="Aptos Light" panose="020B0004020202020204" pitchFamily="34" charset="0"/>
                <a:ea typeface="Batang" panose="02030600000101010101" pitchFamily="18" charset="-127"/>
                <a:cs typeface="Times New Roman" panose="02020603050405020304" pitchFamily="18" charset="0"/>
              </a:rPr>
              <a:t>S1-241188, </a:t>
            </a:r>
            <a:r>
              <a:rPr lang="en-US" sz="1100" b="1" dirty="0">
                <a:effectLst/>
                <a:latin typeface="Aptos Light" panose="020B0004020202020204" pitchFamily="34" charset="0"/>
                <a:ea typeface="Batang" panose="02030600000101010101" pitchFamily="18" charset="-127"/>
                <a:cs typeface="Times New Roman" panose="02020603050405020304" pitchFamily="18" charset="0"/>
              </a:rPr>
              <a:t>3GPP TSG-SA WG1 Meeting #106</a:t>
            </a:r>
            <a:r>
              <a:rPr lang="en-US" sz="1100" b="1" dirty="0">
                <a:latin typeface="Aptos Light" panose="020B0004020202020204" pitchFamily="34" charset="0"/>
                <a:ea typeface="Batang" panose="02030600000101010101" pitchFamily="18" charset="-127"/>
                <a:cs typeface="Times New Roman" panose="02020603050405020304" pitchFamily="18" charset="0"/>
              </a:rPr>
              <a:t>, 27-31 May 2024</a:t>
            </a:r>
            <a:endParaRPr lang="en-GB" altLang="en-US" sz="1100" b="1" dirty="0">
              <a:solidFill>
                <a:schemeClr val="bg1"/>
              </a:solidFill>
              <a:latin typeface="Arial" panose="020B0604020202020204" pitchFamily="34" charset="0"/>
            </a:endParaRPr>
          </a:p>
        </p:txBody>
      </p:sp>
      <p:sp>
        <p:nvSpPr>
          <p:cNvPr id="8" name="Content Placeholder 2">
            <a:extLst>
              <a:ext uri="{FF2B5EF4-FFF2-40B4-BE49-F238E27FC236}">
                <a16:creationId xmlns:a16="http://schemas.microsoft.com/office/drawing/2014/main" id="{6E91D740-CCC9-EBA0-1F6E-3DA09E02B069}"/>
              </a:ext>
            </a:extLst>
          </p:cNvPr>
          <p:cNvSpPr txBox="1">
            <a:spLocks/>
          </p:cNvSpPr>
          <p:nvPr/>
        </p:nvSpPr>
        <p:spPr>
          <a:xfrm>
            <a:off x="146042" y="3307075"/>
            <a:ext cx="5148068" cy="2722061"/>
          </a:xfrm>
          <a:prstGeom prst="rect">
            <a:avLst/>
          </a:prstGeom>
          <a:noFill/>
          <a:ln w="9525">
            <a:noFill/>
          </a:ln>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buFont typeface="Wingdings" pitchFamily="2" charset="2"/>
              <a:buChar char="§"/>
            </a:pPr>
            <a:r>
              <a:rPr lang="en-US" sz="1600" kern="0" dirty="0">
                <a:latin typeface="Aptos Light" panose="020B0004020202020204" pitchFamily="34" charset="0"/>
              </a:rPr>
              <a:t>When capacity booster cell (PLMN2) goes in energy saving state, it may not handover the traffic right cell because current traffic handover mechanism tend to pick a random neighboring cell (using </a:t>
            </a:r>
            <a:r>
              <a:rPr lang="en-US" sz="1600" kern="0" dirty="0" err="1">
                <a:latin typeface="Aptos Light" panose="020B0004020202020204" pitchFamily="34" charset="0"/>
              </a:rPr>
              <a:t>Xn</a:t>
            </a:r>
            <a:r>
              <a:rPr lang="en-US" sz="1600" kern="0" dirty="0">
                <a:latin typeface="Aptos Light" panose="020B0004020202020204" pitchFamily="34" charset="0"/>
              </a:rPr>
              <a:t> interface). </a:t>
            </a:r>
          </a:p>
          <a:p>
            <a:pPr>
              <a:buFont typeface="Wingdings" pitchFamily="2" charset="2"/>
              <a:buChar char="§"/>
            </a:pPr>
            <a:r>
              <a:rPr lang="en-US" sz="1600" kern="0" dirty="0">
                <a:latin typeface="Aptos Light" panose="020B0004020202020204" pitchFamily="34" charset="0"/>
              </a:rPr>
              <a:t>If networks knows that UE is a MUSIM device, network can work with other SIM UE and find the optimal  target node for handing over the data session.</a:t>
            </a:r>
          </a:p>
          <a:p>
            <a:pPr>
              <a:buFont typeface="Wingdings" pitchFamily="2" charset="2"/>
              <a:buChar char="§"/>
            </a:pPr>
            <a:r>
              <a:rPr lang="en-US" sz="1600" kern="0" dirty="0">
                <a:latin typeface="Aptos Light" panose="020B0004020202020204" pitchFamily="34" charset="0"/>
              </a:rPr>
              <a:t>Solutions may inform MUSIM UE to initiate the traffic handover procedure, network functions across PLMNs may not interact directly.</a:t>
            </a:r>
            <a:endParaRPr lang="en-US" kern="0" dirty="0">
              <a:latin typeface="Helvetica Neue" panose="02000503000000020004" pitchFamily="2" charset="0"/>
            </a:endParaRPr>
          </a:p>
          <a:p>
            <a:endParaRPr lang="en-US" kern="0" dirty="0"/>
          </a:p>
        </p:txBody>
      </p:sp>
      <p:pic>
        <p:nvPicPr>
          <p:cNvPr id="2052" name="Picture 4">
            <a:extLst>
              <a:ext uri="{FF2B5EF4-FFF2-40B4-BE49-F238E27FC236}">
                <a16:creationId xmlns:a16="http://schemas.microsoft.com/office/drawing/2014/main" id="{C5836D56-05C4-2D3E-E47E-0688A34F0B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8690" y="1540745"/>
            <a:ext cx="4385310" cy="243966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EE8979AF-D5FC-43EC-BE43-450161D0E8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8112" y="3980406"/>
            <a:ext cx="4979670" cy="24182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060309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79737-6092-55DD-BE53-438B0B79B81D}"/>
              </a:ext>
            </a:extLst>
          </p:cNvPr>
          <p:cNvSpPr>
            <a:spLocks noGrp="1"/>
          </p:cNvSpPr>
          <p:nvPr>
            <p:ph type="title"/>
          </p:nvPr>
        </p:nvSpPr>
        <p:spPr>
          <a:xfrm>
            <a:off x="289200" y="193279"/>
            <a:ext cx="7008747" cy="759616"/>
          </a:xfrm>
        </p:spPr>
        <p:txBody>
          <a:bodyPr/>
          <a:lstStyle/>
          <a:p>
            <a:pPr algn="l"/>
            <a:r>
              <a:rPr lang="en-US" dirty="0"/>
              <a:t>Use Case: Differentiated Services PLMN + NPN or PLMN+PLMN</a:t>
            </a:r>
          </a:p>
        </p:txBody>
      </p:sp>
      <p:sp>
        <p:nvSpPr>
          <p:cNvPr id="3" name="Content Placeholder 2">
            <a:extLst>
              <a:ext uri="{FF2B5EF4-FFF2-40B4-BE49-F238E27FC236}">
                <a16:creationId xmlns:a16="http://schemas.microsoft.com/office/drawing/2014/main" id="{28EB2EE1-82E3-A12B-7D1B-B43719A620BC}"/>
              </a:ext>
            </a:extLst>
          </p:cNvPr>
          <p:cNvSpPr>
            <a:spLocks noGrp="1"/>
          </p:cNvSpPr>
          <p:nvPr>
            <p:ph idx="1"/>
          </p:nvPr>
        </p:nvSpPr>
        <p:spPr>
          <a:xfrm>
            <a:off x="423605" y="1166821"/>
            <a:ext cx="8078129" cy="2517673"/>
          </a:xfrm>
        </p:spPr>
        <p:txBody>
          <a:bodyPr/>
          <a:lstStyle/>
          <a:p>
            <a:pPr>
              <a:buFont typeface="Wingdings" pitchFamily="2" charset="2"/>
              <a:buChar char="§"/>
            </a:pPr>
            <a:r>
              <a:rPr lang="en-US" sz="1600" dirty="0">
                <a:effectLst/>
                <a:latin typeface="Aptos Light" panose="020B0004020202020204" pitchFamily="34" charset="0"/>
              </a:rPr>
              <a:t>Operator has two PLMNs or PLMN and NPN with overlapping cells, a MUSIM device can connect to both the networks simultaneously. </a:t>
            </a:r>
          </a:p>
          <a:p>
            <a:pPr>
              <a:buFont typeface="Wingdings" pitchFamily="2" charset="2"/>
              <a:buChar char="§"/>
            </a:pPr>
            <a:r>
              <a:rPr lang="en-US" sz="1600" dirty="0">
                <a:effectLst/>
                <a:latin typeface="Aptos Light" panose="020B0004020202020204" pitchFamily="34" charset="0"/>
              </a:rPr>
              <a:t>Subscribers opted for platinum tier like UE2 can </a:t>
            </a:r>
            <a:r>
              <a:rPr lang="en-US" sz="1600" dirty="0">
                <a:latin typeface="Aptos Light" panose="020B0004020202020204" pitchFamily="34" charset="0"/>
              </a:rPr>
              <a:t>can get better quality of service by splitting the application session on both the RATs and achieve better user experience, while other users like UE1 can only use single session for one service.</a:t>
            </a:r>
          </a:p>
          <a:p>
            <a:pPr>
              <a:buFont typeface="Wingdings" pitchFamily="2" charset="2"/>
              <a:buChar char="§"/>
            </a:pPr>
            <a:r>
              <a:rPr lang="en-US" sz="1600" dirty="0">
                <a:latin typeface="Aptos Light" panose="020B0004020202020204" pitchFamily="34" charset="0"/>
              </a:rPr>
              <a:t>Traffic can be selectively switched from PLMN2 to PLMN1 if the network load changes or capabilities of network changes by switching specific services can be moved between networks. </a:t>
            </a:r>
          </a:p>
          <a:p>
            <a:pPr>
              <a:buFont typeface="Wingdings" pitchFamily="2" charset="2"/>
              <a:buChar char="§"/>
            </a:pPr>
            <a:r>
              <a:rPr lang="en-US" sz="1600" dirty="0">
                <a:latin typeface="Aptos Light" panose="020B0004020202020204" pitchFamily="34" charset="0"/>
              </a:rPr>
              <a:t>Dynamic change of capabilities of network and UE can be handled optimally if the networks know that two UEs belong to the same MUSIM device.</a:t>
            </a:r>
          </a:p>
        </p:txBody>
      </p:sp>
      <p:sp>
        <p:nvSpPr>
          <p:cNvPr id="4" name="TextBox 3">
            <a:extLst>
              <a:ext uri="{FF2B5EF4-FFF2-40B4-BE49-F238E27FC236}">
                <a16:creationId xmlns:a16="http://schemas.microsoft.com/office/drawing/2014/main" id="{183ABDC9-38D6-22A6-8815-9A49C043C2EC}"/>
              </a:ext>
            </a:extLst>
          </p:cNvPr>
          <p:cNvSpPr txBox="1"/>
          <p:nvPr/>
        </p:nvSpPr>
        <p:spPr>
          <a:xfrm>
            <a:off x="632039" y="6380051"/>
            <a:ext cx="4878614" cy="261610"/>
          </a:xfrm>
          <a:prstGeom prst="rect">
            <a:avLst/>
          </a:prstGeom>
          <a:noFill/>
        </p:spPr>
        <p:txBody>
          <a:bodyPr wrap="square" rtlCol="0">
            <a:spAutoFit/>
          </a:bodyPr>
          <a:lstStyle/>
          <a:p>
            <a:r>
              <a:rPr lang="en-GB" altLang="en-US" sz="1100" b="1" dirty="0">
                <a:latin typeface="Aptos Light" panose="020B0004020202020204" pitchFamily="34" charset="0"/>
                <a:ea typeface="Batang" panose="02030600000101010101" pitchFamily="18" charset="-127"/>
                <a:cs typeface="Times New Roman" panose="02020603050405020304" pitchFamily="18" charset="0"/>
              </a:rPr>
              <a:t>S1-241188, </a:t>
            </a:r>
            <a:r>
              <a:rPr lang="en-US" sz="1100" b="1" dirty="0">
                <a:effectLst/>
                <a:latin typeface="Aptos Light" panose="020B0004020202020204" pitchFamily="34" charset="0"/>
                <a:ea typeface="Batang" panose="02030600000101010101" pitchFamily="18" charset="-127"/>
                <a:cs typeface="Times New Roman" panose="02020603050405020304" pitchFamily="18" charset="0"/>
              </a:rPr>
              <a:t>3GPP TSG-SA WG1 Meeting #106</a:t>
            </a:r>
            <a:r>
              <a:rPr lang="en-US" sz="1100" b="1" dirty="0">
                <a:latin typeface="Aptos Light" panose="020B0004020202020204" pitchFamily="34" charset="0"/>
                <a:ea typeface="Batang" panose="02030600000101010101" pitchFamily="18" charset="-127"/>
                <a:cs typeface="Times New Roman" panose="02020603050405020304" pitchFamily="18" charset="0"/>
              </a:rPr>
              <a:t>, 27-31 May 2024</a:t>
            </a:r>
            <a:endParaRPr lang="en-GB" altLang="en-US" sz="1100" b="1" dirty="0">
              <a:solidFill>
                <a:schemeClr val="bg1"/>
              </a:solidFill>
              <a:latin typeface="Arial" panose="020B0604020202020204" pitchFamily="34" charset="0"/>
            </a:endParaRPr>
          </a:p>
        </p:txBody>
      </p:sp>
      <p:pic>
        <p:nvPicPr>
          <p:cNvPr id="1026" name="Picture 2">
            <a:extLst>
              <a:ext uri="{FF2B5EF4-FFF2-40B4-BE49-F238E27FC236}">
                <a16:creationId xmlns:a16="http://schemas.microsoft.com/office/drawing/2014/main" id="{7F032E77-02B6-47DB-C7DA-54DEFBDE95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93573" y="3532023"/>
            <a:ext cx="5110480" cy="2848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047044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E933A-7236-1F31-4B2D-6941D74D7665}"/>
              </a:ext>
            </a:extLst>
          </p:cNvPr>
          <p:cNvSpPr>
            <a:spLocks noGrp="1"/>
          </p:cNvSpPr>
          <p:nvPr>
            <p:ph type="title"/>
          </p:nvPr>
        </p:nvSpPr>
        <p:spPr>
          <a:xfrm>
            <a:off x="254441" y="206179"/>
            <a:ext cx="6827838" cy="516907"/>
          </a:xfrm>
        </p:spPr>
        <p:txBody>
          <a:bodyPr/>
          <a:lstStyle/>
          <a:p>
            <a:r>
              <a:rPr lang="en-US" dirty="0"/>
              <a:t>Proposal</a:t>
            </a:r>
          </a:p>
        </p:txBody>
      </p:sp>
      <p:sp>
        <p:nvSpPr>
          <p:cNvPr id="4" name="TextBox 3">
            <a:extLst>
              <a:ext uri="{FF2B5EF4-FFF2-40B4-BE49-F238E27FC236}">
                <a16:creationId xmlns:a16="http://schemas.microsoft.com/office/drawing/2014/main" id="{B389666A-061F-3BF9-AF06-8368E911EE30}"/>
              </a:ext>
            </a:extLst>
          </p:cNvPr>
          <p:cNvSpPr txBox="1"/>
          <p:nvPr/>
        </p:nvSpPr>
        <p:spPr>
          <a:xfrm>
            <a:off x="90841" y="935196"/>
            <a:ext cx="8962318" cy="3708708"/>
          </a:xfrm>
          <a:prstGeom prst="rect">
            <a:avLst/>
          </a:prstGeom>
          <a:noFill/>
        </p:spPr>
        <p:txBody>
          <a:bodyPr wrap="square" rtlCol="0">
            <a:spAutoFit/>
          </a:bodyPr>
          <a:lstStyle/>
          <a:p>
            <a:pPr marL="0" marR="0" algn="just">
              <a:spcBef>
                <a:spcPts val="0"/>
              </a:spcBef>
              <a:spcAft>
                <a:spcPts val="600"/>
              </a:spcAft>
            </a:pPr>
            <a:r>
              <a:rPr lang="en-GB" sz="1600" dirty="0">
                <a:effectLst/>
                <a:latin typeface="Aptos Light" panose="020B0004020202020204" pitchFamily="34" charset="0"/>
                <a:ea typeface="Times New Roman" panose="02020603050405020304" pitchFamily="18" charset="0"/>
              </a:rPr>
              <a:t>The objective of the proposed work item is:</a:t>
            </a:r>
          </a:p>
          <a:p>
            <a:pPr marL="285750" marR="0" indent="-285750" algn="just">
              <a:spcBef>
                <a:spcPts val="0"/>
              </a:spcBef>
              <a:spcAft>
                <a:spcPts val="600"/>
              </a:spcAft>
              <a:buFont typeface="Wingdings" pitchFamily="2" charset="2"/>
              <a:buChar char="§"/>
            </a:pPr>
            <a:r>
              <a:rPr lang="en-US" sz="1600" dirty="0">
                <a:latin typeface="Aptos Light" panose="020B0004020202020204" pitchFamily="34" charset="0"/>
              </a:rPr>
              <a:t>Study and identify use cases for supporting different multi-USIM scenarios</a:t>
            </a:r>
          </a:p>
          <a:p>
            <a:pPr marL="651510" lvl="1" indent="-194310" algn="just">
              <a:spcBef>
                <a:spcPts val="0"/>
              </a:spcBef>
              <a:spcAft>
                <a:spcPts val="600"/>
              </a:spcAft>
              <a:buFont typeface="Wingdings" pitchFamily="2" charset="2"/>
              <a:buChar char="§"/>
            </a:pPr>
            <a:r>
              <a:rPr lang="en-US" sz="1400" dirty="0">
                <a:latin typeface="Aptos Light" panose="020B0004020202020204" pitchFamily="34" charset="0"/>
              </a:rPr>
              <a:t>Identify potential requirements to overcome challenges of lack of coordination between networks and MUSIM UE  to support multi-USIM scenarios;</a:t>
            </a:r>
          </a:p>
          <a:p>
            <a:pPr marL="651510" lvl="1" indent="-194310" algn="just">
              <a:spcBef>
                <a:spcPts val="0"/>
              </a:spcBef>
              <a:spcAft>
                <a:spcPts val="600"/>
              </a:spcAft>
              <a:buFont typeface="Wingdings" pitchFamily="2" charset="2"/>
              <a:buChar char="§"/>
            </a:pPr>
            <a:r>
              <a:rPr lang="en-US" sz="1400" dirty="0">
                <a:latin typeface="Aptos Light" panose="020B0004020202020204" pitchFamily="34" charset="0"/>
              </a:rPr>
              <a:t>For identified use cases, perform a gap analysis between newly identified requirements and existing 3GPP requirements</a:t>
            </a:r>
            <a:endParaRPr lang="en-US" sz="1600" dirty="0">
              <a:latin typeface="Aptos Light" panose="020B0004020202020204" pitchFamily="34" charset="0"/>
              <a:ea typeface="Times New Roman" panose="02020603050405020304" pitchFamily="18" charset="0"/>
            </a:endParaRPr>
          </a:p>
          <a:p>
            <a:pPr marL="285750" marR="0" indent="-285750" algn="just">
              <a:spcBef>
                <a:spcPts val="0"/>
              </a:spcBef>
              <a:spcAft>
                <a:spcPts val="600"/>
              </a:spcAft>
              <a:buFont typeface="Wingdings" pitchFamily="2" charset="2"/>
              <a:buChar char="§"/>
            </a:pPr>
            <a:r>
              <a:rPr lang="en-GB" sz="1600" dirty="0">
                <a:effectLst/>
                <a:latin typeface="Aptos Light" panose="020B0004020202020204" pitchFamily="34" charset="0"/>
                <a:ea typeface="Times New Roman" panose="02020603050405020304" pitchFamily="18" charset="0"/>
              </a:rPr>
              <a:t>To specify service requirements for </a:t>
            </a:r>
            <a:r>
              <a:rPr lang="en-GB" sz="1600" dirty="0">
                <a:latin typeface="Aptos Light" panose="020B0004020202020204" pitchFamily="34" charset="0"/>
              </a:rPr>
              <a:t>supporting </a:t>
            </a:r>
            <a:r>
              <a:rPr lang="en-US" altLang="zh-CN" sz="1600" dirty="0">
                <a:latin typeface="Aptos Light" panose="020B0004020202020204" pitchFamily="34" charset="0"/>
              </a:rPr>
              <a:t>simultaneous  </a:t>
            </a:r>
            <a:r>
              <a:rPr lang="en-GB" sz="1600" dirty="0">
                <a:effectLst/>
                <a:latin typeface="Aptos Light" panose="020B0004020202020204" pitchFamily="34" charset="0"/>
                <a:ea typeface="Times New Roman" panose="02020603050405020304" pitchFamily="18" charset="0"/>
              </a:rPr>
              <a:t>Multi-SIM (MUSIM) UE.</a:t>
            </a:r>
          </a:p>
          <a:p>
            <a:endParaRPr lang="en-US" sz="1600" dirty="0">
              <a:latin typeface="Aptos Light" panose="020B0004020202020204" pitchFamily="34" charset="0"/>
            </a:endParaRPr>
          </a:p>
          <a:p>
            <a:r>
              <a:rPr lang="en-US" sz="1600" dirty="0">
                <a:latin typeface="Aptos Light" panose="020B0004020202020204" pitchFamily="34" charset="0"/>
              </a:rPr>
              <a:t>The service requirements will cover the following aspects:</a:t>
            </a:r>
          </a:p>
          <a:p>
            <a:pPr marL="285750" indent="-285750">
              <a:buFont typeface="Wingdings" pitchFamily="2" charset="2"/>
              <a:buChar char="§"/>
            </a:pPr>
            <a:r>
              <a:rPr lang="en-US" sz="1600" dirty="0">
                <a:latin typeface="Aptos Light" panose="020B0004020202020204" pitchFamily="34" charset="0"/>
              </a:rPr>
              <a:t>Co-ordination across 3GPP access networks  and the associated MUSIM UE</a:t>
            </a:r>
          </a:p>
          <a:p>
            <a:pPr marL="742950" lvl="1" indent="-285750">
              <a:buFont typeface="Wingdings" pitchFamily="2" charset="2"/>
              <a:buChar char="§"/>
            </a:pPr>
            <a:r>
              <a:rPr lang="en-US" sz="1600" dirty="0">
                <a:latin typeface="Aptos Light" panose="020B0004020202020204" pitchFamily="34" charset="0"/>
              </a:rPr>
              <a:t>Network awareness of two USIMs (UEs) belonging to one simultaneous MUSIM device</a:t>
            </a:r>
          </a:p>
          <a:p>
            <a:pPr marL="742950" lvl="1" indent="-285750">
              <a:buFont typeface="Wingdings" pitchFamily="2" charset="2"/>
              <a:buChar char="§"/>
            </a:pPr>
            <a:r>
              <a:rPr lang="en-US" sz="1600" dirty="0">
                <a:latin typeface="Aptos Light" panose="020B0004020202020204" pitchFamily="34" charset="0"/>
              </a:rPr>
              <a:t>Provide unified coverage, service capabilities as well as resource optimizations</a:t>
            </a:r>
          </a:p>
          <a:p>
            <a:pPr marL="285750" indent="-285750">
              <a:buFont typeface="Wingdings" pitchFamily="2" charset="2"/>
              <a:buChar char="§"/>
            </a:pPr>
            <a:r>
              <a:rPr lang="en-US" sz="1600" dirty="0">
                <a:latin typeface="Aptos Light" panose="020B0004020202020204" pitchFamily="34" charset="0"/>
              </a:rPr>
              <a:t>UE/network energy saving via paging optimizations with networks and MUSIM UE interaction.</a:t>
            </a:r>
          </a:p>
          <a:p>
            <a:pPr marL="285750" indent="-285750">
              <a:buFont typeface="Wingdings" pitchFamily="2" charset="2"/>
              <a:buChar char="§"/>
            </a:pPr>
            <a:endParaRPr lang="en-US" dirty="0">
              <a:latin typeface="Aptos Light" panose="020B0004020202020204" pitchFamily="34" charset="0"/>
            </a:endParaRPr>
          </a:p>
        </p:txBody>
      </p:sp>
      <p:sp>
        <p:nvSpPr>
          <p:cNvPr id="3" name="TextBox 2">
            <a:extLst>
              <a:ext uri="{FF2B5EF4-FFF2-40B4-BE49-F238E27FC236}">
                <a16:creationId xmlns:a16="http://schemas.microsoft.com/office/drawing/2014/main" id="{E06C68C1-E0B6-F5BB-982A-3DF1CFA201CE}"/>
              </a:ext>
            </a:extLst>
          </p:cNvPr>
          <p:cNvSpPr txBox="1"/>
          <p:nvPr/>
        </p:nvSpPr>
        <p:spPr>
          <a:xfrm>
            <a:off x="632039" y="6380051"/>
            <a:ext cx="4878614" cy="261610"/>
          </a:xfrm>
          <a:prstGeom prst="rect">
            <a:avLst/>
          </a:prstGeom>
          <a:noFill/>
        </p:spPr>
        <p:txBody>
          <a:bodyPr wrap="square" rtlCol="0">
            <a:spAutoFit/>
          </a:bodyPr>
          <a:lstStyle/>
          <a:p>
            <a:r>
              <a:rPr lang="en-GB" altLang="en-US" sz="1100" b="1" dirty="0">
                <a:latin typeface="Aptos Light" panose="020B0004020202020204" pitchFamily="34" charset="0"/>
                <a:ea typeface="Batang" panose="02030600000101010101" pitchFamily="18" charset="-127"/>
                <a:cs typeface="Times New Roman" panose="02020603050405020304" pitchFamily="18" charset="0"/>
              </a:rPr>
              <a:t>S1-241188, </a:t>
            </a:r>
            <a:r>
              <a:rPr lang="en-US" sz="1100" b="1" dirty="0">
                <a:effectLst/>
                <a:latin typeface="Aptos Light" panose="020B0004020202020204" pitchFamily="34" charset="0"/>
                <a:ea typeface="Batang" panose="02030600000101010101" pitchFamily="18" charset="-127"/>
                <a:cs typeface="Times New Roman" panose="02020603050405020304" pitchFamily="18" charset="0"/>
              </a:rPr>
              <a:t>3GPP TSG-SA WG1 Meeting #106</a:t>
            </a:r>
            <a:r>
              <a:rPr lang="en-US" sz="1100" b="1" dirty="0">
                <a:latin typeface="Aptos Light" panose="020B0004020202020204" pitchFamily="34" charset="0"/>
                <a:ea typeface="Batang" panose="02030600000101010101" pitchFamily="18" charset="-127"/>
                <a:cs typeface="Times New Roman" panose="02020603050405020304" pitchFamily="18" charset="0"/>
              </a:rPr>
              <a:t>, 27-31 May 2024</a:t>
            </a:r>
            <a:endParaRPr lang="en-GB" altLang="en-US" sz="11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372612515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53763</TotalTime>
  <Words>916</Words>
  <Application>Microsoft Macintosh PowerPoint</Application>
  <PresentationFormat>On-screen Show (4:3)</PresentationFormat>
  <Paragraphs>66</Paragraphs>
  <Slides>7</Slides>
  <Notes>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7</vt:i4>
      </vt:variant>
    </vt:vector>
  </HeadingPairs>
  <TitlesOfParts>
    <vt:vector size="18" baseType="lpstr">
      <vt:lpstr>宋体</vt:lpstr>
      <vt:lpstr>Aptos Light</vt:lpstr>
      <vt:lpstr>Arial</vt:lpstr>
      <vt:lpstr>Calibri</vt:lpstr>
      <vt:lpstr>FrutigerNext LT Bold</vt:lpstr>
      <vt:lpstr>Helvetica Neue</vt:lpstr>
      <vt:lpstr>Times New Roman</vt:lpstr>
      <vt:lpstr>Wingdings</vt:lpstr>
      <vt:lpstr>Office Theme</vt:lpstr>
      <vt:lpstr>Custom Design</vt:lpstr>
      <vt:lpstr>9_Office Theme</vt:lpstr>
      <vt:lpstr>Discussion on on enhanced support for Multi-USIM (MUSIM) UE </vt:lpstr>
      <vt:lpstr>Motivations</vt:lpstr>
      <vt:lpstr>Use Cases</vt:lpstr>
      <vt:lpstr>Use case: Paging &amp; RA/TA update  Optimization</vt:lpstr>
      <vt:lpstr>Use Case: Network/UE Energy Efficiency</vt:lpstr>
      <vt:lpstr>Use Case: Differentiated Services PLMN + NPN or PLMN+PLMN</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on Blockchain in Application Layer support Verticals over 5G network</dc:title>
  <dc:creator>Administrator</dc:creator>
  <cp:lastModifiedBy>Arun Yerra</cp:lastModifiedBy>
  <cp:revision>549</cp:revision>
  <dcterms:created xsi:type="dcterms:W3CDTF">2008-08-30T09:32:00Z</dcterms:created>
  <dcterms:modified xsi:type="dcterms:W3CDTF">2024-05-17T22:02:35Z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_2015_ms_pID_725343">
    <vt:lpwstr>(3)0dkBT6b9CLB7FwrtNWpjeLdabcWVNQgewaEp97FxgLVdhgUQ3NKrdT2o3SD/TnTPr1gfCTGZ
OO9NCntB2L30IKNEUhlQb4bmPdLAMZJOjhbTlztUakx8BMQi62RzHxq2CmI/kMHSmv8wNEOu
BCEFWA3DQBr/wjRW6JQnEkzauysL3pllkgW80P41MrKry+P3UsKEm6UzYr3ouaPQ/Vf4nsk7
/xcB/sS/n8LSxka3NI</vt:lpwstr>
  </property>
  <property fmtid="{D5CDD505-2E9C-101B-9397-08002B2CF9AE}" pid="4" name="_2015_ms_pID_7253431">
    <vt:lpwstr>32/rmxDrN+GBgwlhRKpt9fM9qyWBeewCLl6HvNPhiklExCu+pboqjJ
Oz7/NmdS8smGOEOu6hjw8YAJi9JBJjALHQtPFIiGyaAJ3daqFE7p0cC6WhbCi+U6C9cIW4eg
ZQJwAjxhQV70f7MinHpvZC7H/6PLEhgVOHYV363p9vGCxAxD+lb+8B1taCjnNQ8AI4g+ElnZ
RziO4jUWquBBay8ANmWnwYIFPdKsm5vCzTy4</vt:lpwstr>
  </property>
  <property fmtid="{D5CDD505-2E9C-101B-9397-08002B2CF9AE}" pid="5" name="_2015_ms_pID_7253432">
    <vt:lpwstr>4w==</vt:lpwstr>
  </property>
  <property fmtid="{D5CDD505-2E9C-101B-9397-08002B2CF9AE}" pid="6" name="ICV">
    <vt:lpwstr>4B07814835DA4636AF8A73E7D72AA539</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1638322402</vt:lpwstr>
  </property>
</Properties>
</file>