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2"/>
  </p:sldMasterIdLst>
  <p:notesMasterIdLst>
    <p:notesMasterId r:id="rId9"/>
  </p:notesMasterIdLst>
  <p:handoutMasterIdLst>
    <p:handoutMasterId r:id="rId10"/>
  </p:handoutMasterIdLst>
  <p:sldIdLst>
    <p:sldId id="303" r:id="rId3"/>
    <p:sldId id="874" r:id="rId4"/>
    <p:sldId id="879" r:id="rId5"/>
    <p:sldId id="882" r:id="rId6"/>
    <p:sldId id="883" r:id="rId7"/>
    <p:sldId id="878" r:id="rId8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930" indent="1905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3130" indent="1905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330" indent="1905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530" indent="1905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  <p:cmAuthor id="2" name="unicom" initials="u" lastIdx="4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D9FFD9"/>
    <a:srgbClr val="71FF71"/>
    <a:srgbClr val="00CC00"/>
    <a:srgbClr val="339933"/>
    <a:srgbClr val="B6BEC8"/>
    <a:srgbClr val="632523"/>
    <a:srgbClr val="00B0F0"/>
    <a:srgbClr val="D99694"/>
    <a:srgbClr val="000000"/>
    <a:srgbClr val="FFC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浅色样式 3 - 强调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33" autoAdjust="0"/>
    <p:restoredTop sz="90590" autoAdjust="0"/>
  </p:normalViewPr>
  <p:slideViewPr>
    <p:cSldViewPr snapToGrid="0">
      <p:cViewPr varScale="1">
        <p:scale>
          <a:sx n="80" d="100"/>
          <a:sy n="80" d="100"/>
        </p:scale>
        <p:origin x="-798" y="-96"/>
      </p:cViewPr>
      <p:guideLst>
        <p:guide orient="horz" pos="1631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67"/>
      </p:cViewPr>
      <p:guideLst>
        <p:guide orient="horz" pos="3149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commentAuthors" Target="commentAuthors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DD565B42-EDA2-4D28-8318-AEAE2A4C8EBD}" type="datetime1">
              <a:rPr lang="en-US" altLang="en-US"/>
              <a:t>5/18/2024</a:t>
            </a:fld>
            <a:endParaRPr lang="en-US" alt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charset="0"/>
              </a:defRPr>
            </a:lvl1pPr>
          </a:lstStyle>
          <a:p>
            <a:fld id="{5D799534-4D31-476B-A57F-3138EDB1FD81}" type="slidenum">
              <a:rPr lang="en-GB" altLang="en-US"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139930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94FB16E1-A267-48E3-9E48-4FEA8DB2BB80}" type="datetime1">
              <a:rPr lang="en-US" altLang="en-US"/>
              <a:t>5/18/2024</a:t>
            </a:fld>
            <a:endParaRPr lang="en-US" alt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charset="0"/>
              </a:defRPr>
            </a:lvl1pPr>
          </a:lstStyle>
          <a:p>
            <a:fld id="{ED3ADB20-ED44-40D1-9B39-9A7965F7AF77}" type="slidenum">
              <a:rPr lang="en-GB" altLang="en-US"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0787412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charset="0"/>
        <a:ea typeface="MS PGothic" panose="020B0600070205080204" pitchFamily="34" charset="-128"/>
        <a:cs typeface="MS PGothic" panose="020B0600070205080204" pitchFamily="34" charset="-128"/>
      </a:defRPr>
    </a:lvl1pPr>
    <a:lvl2pPr marL="45593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charset="0"/>
        <a:ea typeface="MS PGothic" panose="020B0600070205080204" pitchFamily="34" charset="-128"/>
        <a:cs typeface="+mn-cs"/>
      </a:defRPr>
    </a:lvl2pPr>
    <a:lvl3pPr marL="91313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charset="0"/>
        <a:ea typeface="MS PGothic" panose="020B0600070205080204" pitchFamily="34" charset="-128"/>
        <a:cs typeface="+mn-cs"/>
      </a:defRPr>
    </a:lvl3pPr>
    <a:lvl4pPr marL="137033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charset="0"/>
        <a:ea typeface="MS PGothic" panose="020B0600070205080204" pitchFamily="34" charset="-128"/>
        <a:cs typeface="+mn-cs"/>
      </a:defRPr>
    </a:lvl4pPr>
    <a:lvl5pPr marL="182753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8B3BF649-4B4C-4B88-A6AF-44777579EECA}" type="slidenum">
              <a:rPr lang="en-GB" altLang="en-US"/>
              <a:t>1</a:t>
            </a:fld>
            <a:endParaRPr lang="en-GB" altLang="en-US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8339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 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3ADB20-ED44-40D1-9B39-9A7965F7AF77}" type="slidenum">
              <a:rPr lang="en-GB" altLang="en-US" smtClean="0"/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109603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 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3ADB20-ED44-40D1-9B39-9A7965F7AF77}" type="slidenum">
              <a:rPr lang="en-GB" altLang="en-US" smtClean="0"/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109603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 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3ADB20-ED44-40D1-9B39-9A7965F7AF77}" type="slidenum">
              <a:rPr lang="en-GB" altLang="en-US" smtClean="0"/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109603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199765" indent="0" algn="ctr">
              <a:buNone/>
              <a:defRPr/>
            </a:lvl8pPr>
            <a:lvl9pPr marL="3656965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732B26-0F34-4023-A553-67F027B3A4A1}" type="datetimeFigureOut">
              <a:rPr lang="en-GB"/>
              <a:t>18/05/2024</a:t>
            </a:fld>
            <a:endParaRPr lang="en-GB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534C68-ACD3-4082-971C-833B9597AF35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CF4B7-7D0F-4DBF-94A5-6893A8A21343}" type="datetimeFigureOut">
              <a:rPr lang="en-GB"/>
              <a:t>18/05/2024</a:t>
            </a:fld>
            <a:endParaRPr lang="en-GB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1C556F-AC64-4E63-B289-3B9A56E78B0E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1948A0-51FC-4E5C-A194-0DF0F162B806}" type="datetimeFigureOut">
              <a:rPr lang="en-GB"/>
              <a:t>18/05/2024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BB15A8-A72D-4D43-9E89-B38E9DBECC7F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273348-BEE7-4152-9C71-50D21209A85A}" type="datetimeFigureOut">
              <a:rPr lang="en-GB"/>
              <a:t>18/05/2024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8E475E-D531-46EB-A84B-E07E1DCF4F32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FA5EE6-97CA-445E-8883-F77DF9004323}" type="datetimeFigureOut">
              <a:rPr lang="en-GB"/>
              <a:t>18/05/2024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9A577B-1AE4-4801-BC83-CEBD3232C510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0E62E9-5496-40BA-B13E-DE0BD84C71E2}" type="datetimeFigureOut">
              <a:rPr lang="en-GB"/>
              <a:t>18/05/2024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3553D9-6A57-4558-9A31-EDA41436622A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260" y="0"/>
            <a:ext cx="3858815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3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357532" y="287948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单击以编辑母版副标题样式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7183087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A869DF-8E0C-412C-8456-72FD69C3C512}" type="datetimeFigureOut">
              <a:rPr lang="en-GB"/>
              <a:t>18/05/2024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D6ED4F-4D35-4F4E-B668-C00B47BAF58B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38DE7A-C2EB-46B8-9EFC-6E01B47F4339}" type="datetimeFigureOut">
              <a:rPr lang="en-GB"/>
              <a:t>18/05/2024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511C90-B83D-4BAD-BB9B-DEB9988F6ACE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98F83E-C4CA-457A-9305-3742D2FF8020}" type="datetimeFigureOut">
              <a:rPr lang="en-GB"/>
              <a:t>18/05/2024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94F7D1-B8DD-42A3-A32C-0A1D592687BD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C724C2-7E82-4807-8680-487AA33E97E1}" type="datetimeFigureOut">
              <a:rPr lang="en-GB"/>
              <a:t>18/05/2024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D74825-4B15-49F6-A415-0BFB6E6F94BB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FE5CAF-215D-4F1B-A600-FC7C6BA1CF77}" type="datetimeFigureOut">
              <a:rPr lang="en-GB"/>
              <a:t>18/05/2024</a:t>
            </a:fld>
            <a:endParaRPr lang="en-GB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B57349-9E47-48E7-8C00-75F6E2F05442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en-GB" alt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/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/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/>
        </p:nvSpPr>
        <p:spPr bwMode="auto">
          <a:xfrm>
            <a:off x="7439025" y="4846638"/>
            <a:ext cx="824244" cy="215433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2023</a:t>
            </a:r>
          </a:p>
        </p:txBody>
      </p:sp>
      <p:sp>
        <p:nvSpPr>
          <p:cNvPr id="1033" name="Oval 11"/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fld id="{8EC1F184-3ABE-48A6-92F0-71BE57037E0F}" type="slidenum">
              <a:rPr lang="en-GB" altLang="en-US" b="1"/>
              <a:t>‹#›</a:t>
            </a:fld>
            <a:endParaRPr lang="en-GB" altLang="en-US" b="1"/>
          </a:p>
          <a:p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4" r:id="rId4"/>
  </p:sldLayoutIdLst>
  <p:transition spd="slow"/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MS PGothic" panose="020B0600070205080204" pitchFamily="34" charset="-128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341630" indent="-341630" algn="l" rtl="0" eaLnBrk="1" fontAlgn="base" hangingPunct="1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MS PGothic" panose="020B0600070205080204" pitchFamily="34" charset="-128"/>
        </a:defRPr>
      </a:lvl1pPr>
      <a:lvl2pPr marL="741680" indent="-284480" algn="l" rtl="0" eaLnBrk="1" fontAlgn="base" hangingPunct="1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730" indent="-22733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930" indent="-22733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6130" indent="-22733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165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8365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5565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5A0D6303-53A0-4D34-B3EB-BD5BC2715607}" type="datetimeFigureOut">
              <a:rPr lang="en-GB"/>
              <a:t>18/05/2024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C2F191F9-2087-45F0-89E9-6B522CA5F5C6}" type="slidenum">
              <a:rPr lang="en-GB" altLang="en-US"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Text Box 5"/>
          <p:cNvSpPr txBox="1">
            <a:spLocks noChangeArrowheads="1"/>
          </p:cNvSpPr>
          <p:nvPr/>
        </p:nvSpPr>
        <p:spPr bwMode="auto">
          <a:xfrm>
            <a:off x="2609850" y="2555875"/>
            <a:ext cx="4762500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marL="171450" indent="-171450">
              <a:spcBef>
                <a:spcPct val="0"/>
              </a:spcBef>
              <a:buFontTx/>
              <a:buChar char="-"/>
              <a:defRPr/>
            </a:pPr>
            <a:endParaRPr lang="en-GB" altLang="en-US" sz="1200" i="1" dirty="0">
              <a:latin typeface="Arial" panose="020B0604020202020204" pitchFamily="34" charset="0"/>
            </a:endParaRPr>
          </a:p>
          <a:p>
            <a:pPr marL="285750" indent="-285750">
              <a:spcBef>
                <a:spcPct val="0"/>
              </a:spcBef>
              <a:buFontTx/>
              <a:buChar char="-"/>
              <a:defRPr/>
            </a:pPr>
            <a:endParaRPr lang="en-GB" altLang="en-US" sz="1600" dirty="0">
              <a:latin typeface="Times New Roman" panose="02020603050405020304" charset="0"/>
            </a:endParaRPr>
          </a:p>
        </p:txBody>
      </p:sp>
      <p:sp>
        <p:nvSpPr>
          <p:cNvPr id="6149" name="AutoShape 14"/>
          <p:cNvSpPr>
            <a:spLocks noChangeArrowheads="1"/>
          </p:cNvSpPr>
          <p:nvPr/>
        </p:nvSpPr>
        <p:spPr bwMode="auto">
          <a:xfrm>
            <a:off x="7938" y="4779963"/>
            <a:ext cx="6169025" cy="242887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6150" name="TextBox 6"/>
          <p:cNvSpPr txBox="1">
            <a:spLocks noChangeArrowheads="1"/>
          </p:cNvSpPr>
          <p:nvPr/>
        </p:nvSpPr>
        <p:spPr bwMode="auto">
          <a:xfrm>
            <a:off x="7938" y="4756943"/>
            <a:ext cx="6221412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lvl="0" defTabSz="685800">
              <a:spcBef>
                <a:spcPct val="0"/>
              </a:spcBef>
              <a:buNone/>
              <a:defRPr/>
            </a:pPr>
            <a:r>
              <a:rPr lang="en-GB" sz="1000" b="1" spc="225" dirty="0">
                <a:solidFill>
                  <a:schemeClr val="bg1"/>
                </a:solidFill>
                <a:cs typeface="Arial" panose="020B0604020202020204" pitchFamily="34" charset="0"/>
              </a:rPr>
              <a:t>3GPP TSG</a:t>
            </a:r>
            <a:r>
              <a:rPr lang="en-US" altLang="zh-CN" sz="1000" b="1" spc="225" dirty="0">
                <a:solidFill>
                  <a:schemeClr val="bg1"/>
                </a:solidFill>
                <a:cs typeface="Arial" panose="020B0604020202020204" pitchFamily="34" charset="0"/>
              </a:rPr>
              <a:t>-</a:t>
            </a:r>
            <a:r>
              <a:rPr lang="en-GB" sz="1000" b="1" spc="225" dirty="0">
                <a:solidFill>
                  <a:schemeClr val="bg1"/>
                </a:solidFill>
                <a:cs typeface="Arial" panose="020B0604020202020204" pitchFamily="34" charset="0"/>
              </a:rPr>
              <a:t>SA WG1 </a:t>
            </a:r>
            <a:r>
              <a:rPr lang="en-US" altLang="zh-CN" sz="1000" b="1" spc="225" dirty="0">
                <a:solidFill>
                  <a:schemeClr val="bg1"/>
                </a:solidFill>
                <a:cs typeface="Arial" panose="020B0604020202020204" pitchFamily="34" charset="0"/>
              </a:rPr>
              <a:t>Meeting</a:t>
            </a:r>
            <a:r>
              <a:rPr lang="en-GB" sz="1000" b="1" spc="225" dirty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r>
              <a:rPr lang="en-US" altLang="zh-CN" sz="1000" b="1" spc="225" dirty="0">
                <a:solidFill>
                  <a:schemeClr val="bg1"/>
                </a:solidFill>
                <a:cs typeface="Arial" panose="020B0604020202020204" pitchFamily="34" charset="0"/>
              </a:rPr>
              <a:t>#</a:t>
            </a:r>
            <a:r>
              <a:rPr lang="en-US" altLang="zh-CN" sz="1000" b="1" spc="225" dirty="0" smtClean="0">
                <a:solidFill>
                  <a:schemeClr val="bg1"/>
                </a:solidFill>
                <a:cs typeface="Arial" panose="020B0604020202020204" pitchFamily="34" charset="0"/>
              </a:rPr>
              <a:t>106</a:t>
            </a:r>
            <a:r>
              <a:rPr lang="en-GB" sz="1000" b="1" spc="225" dirty="0" smtClean="0">
                <a:solidFill>
                  <a:schemeClr val="bg1"/>
                </a:solidFill>
                <a:cs typeface="Arial" panose="020B0604020202020204" pitchFamily="34" charset="0"/>
              </a:rPr>
              <a:t>, </a:t>
            </a:r>
            <a:r>
              <a:rPr lang="en-GB" sz="1000" b="1" spc="225" dirty="0" err="1" smtClean="0">
                <a:solidFill>
                  <a:schemeClr val="bg1"/>
                </a:solidFill>
                <a:cs typeface="Arial" panose="020B0604020202020204" pitchFamily="34" charset="0"/>
              </a:rPr>
              <a:t>Jeju</a:t>
            </a:r>
            <a:r>
              <a:rPr lang="en-GB" sz="1000" b="1" spc="225" dirty="0" smtClean="0">
                <a:solidFill>
                  <a:schemeClr val="bg1"/>
                </a:solidFill>
                <a:cs typeface="Arial" panose="020B0604020202020204" pitchFamily="34" charset="0"/>
              </a:rPr>
              <a:t>, Korea, 27-31 May 2024</a:t>
            </a:r>
            <a:endParaRPr lang="en-GB" sz="1000" b="1" spc="225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371600" y="1784350"/>
            <a:ext cx="7772400" cy="12954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lang="en-US" altLang="zh-CN" sz="2800" b="1" kern="0" dirty="0" smtClean="0">
                <a:solidFill>
                  <a:srgbClr val="FF0000"/>
                </a:solidFill>
                <a:latin typeface="+mj-lt"/>
                <a:cs typeface="MS PGothic" panose="020B0600070205080204" pitchFamily="34" charset="-128"/>
              </a:rPr>
              <a:t>Considerations</a:t>
            </a:r>
            <a:r>
              <a:rPr lang="en-US" sz="2800" b="1" kern="0" dirty="0" smtClean="0">
                <a:solidFill>
                  <a:srgbClr val="FF0000"/>
                </a:solidFill>
                <a:latin typeface="+mj-lt"/>
                <a:cs typeface="MS PGothic" panose="020B0600070205080204" pitchFamily="34" charset="-128"/>
              </a:rPr>
              <a:t> on </a:t>
            </a:r>
            <a:r>
              <a:rPr lang="en-US" altLang="zh-CN" sz="2800" b="1" kern="0" dirty="0" smtClean="0">
                <a:solidFill>
                  <a:srgbClr val="FF0000"/>
                </a:solidFill>
                <a:latin typeface="+mj-lt"/>
                <a:cs typeface="MS PGothic" panose="020B0600070205080204" pitchFamily="34" charset="-128"/>
              </a:rPr>
              <a:t>SA1 Rel-20 6G Study</a:t>
            </a:r>
            <a:endParaRPr kumimoji="0" lang="en-GB" sz="1100" kern="0" cap="none" spc="0" normalizeH="0" baseline="0" noProof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cs typeface="MS PGothic" panose="020B0600070205080204" pitchFamily="34" charset="-128"/>
            </a:endParaRPr>
          </a:p>
        </p:txBody>
      </p:sp>
      <p:sp>
        <p:nvSpPr>
          <p:cNvPr id="7" name="副标题 2"/>
          <p:cNvSpPr>
            <a:spLocks noGrp="1"/>
          </p:cNvSpPr>
          <p:nvPr>
            <p:ph type="subTitle" idx="1"/>
          </p:nvPr>
        </p:nvSpPr>
        <p:spPr>
          <a:xfrm>
            <a:off x="1497110" y="3389435"/>
            <a:ext cx="6400800" cy="1067826"/>
          </a:xfrm>
        </p:spPr>
        <p:txBody>
          <a:bodyPr/>
          <a:lstStyle/>
          <a:p>
            <a:pPr algn="l">
              <a:tabLst>
                <a:tab pos="1828800" algn="l"/>
              </a:tabLst>
            </a:pPr>
            <a:r>
              <a:rPr lang="en-US" altLang="zh-CN" sz="1800" dirty="0" smtClean="0"/>
              <a:t>Source</a:t>
            </a:r>
            <a:r>
              <a:rPr lang="zh-CN" altLang="en-US" sz="1800" dirty="0" smtClean="0"/>
              <a:t>：</a:t>
            </a:r>
            <a:r>
              <a:rPr lang="en-US" altLang="zh-CN" sz="1800" dirty="0" smtClean="0"/>
              <a:t>	CATT</a:t>
            </a:r>
            <a:endParaRPr lang="en-US" altLang="zh-CN" sz="1800" dirty="0"/>
          </a:p>
          <a:p>
            <a:pPr algn="l"/>
            <a:r>
              <a:rPr lang="en-US" altLang="zh-CN" sz="1800" dirty="0"/>
              <a:t>Agenda item: 	</a:t>
            </a:r>
            <a:r>
              <a:rPr lang="en-US" altLang="zh-CN" sz="1800" dirty="0" smtClean="0"/>
              <a:t>8</a:t>
            </a:r>
            <a:endParaRPr lang="en-US" altLang="zh-CN" sz="1800" dirty="0"/>
          </a:p>
          <a:p>
            <a:pPr algn="l"/>
            <a:r>
              <a:rPr lang="en-US" altLang="zh-CN" sz="1800" dirty="0"/>
              <a:t>Document  for:	Discussion</a:t>
            </a:r>
          </a:p>
          <a:p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5840362" y="312639"/>
            <a:ext cx="1548581" cy="34624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1800" b="1" dirty="0">
                <a:latin typeface="+mj-lt"/>
              </a:rPr>
              <a:t>S1 – </a:t>
            </a:r>
            <a:r>
              <a:rPr lang="en-US" sz="1800" b="1" dirty="0" smtClean="0">
                <a:latin typeface="+mj-lt"/>
              </a:rPr>
              <a:t>241158</a:t>
            </a:r>
            <a:endParaRPr lang="en-US" sz="1800" b="1" dirty="0">
              <a:latin typeface="+mj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71474" y="1186967"/>
            <a:ext cx="8104310" cy="3631218"/>
          </a:xfrm>
          <a:ln w="12700">
            <a:noFill/>
            <a:prstDash val="dash"/>
          </a:ln>
        </p:spPr>
        <p:txBody>
          <a:bodyPr/>
          <a:lstStyle/>
          <a:p>
            <a:pPr marL="228600" indent="-228600">
              <a:buFont typeface="Arial" panose="020B0604020202020204" pitchFamily="34" charset="0"/>
              <a:buChar char="•"/>
            </a:pPr>
            <a:r>
              <a:rPr lang="en-US" sz="1800" dirty="0" smtClean="0"/>
              <a:t>The “brainstorming phase”</a:t>
            </a:r>
          </a:p>
          <a:p>
            <a:pPr marL="684530" lvl="1" indent="-285750">
              <a:buFont typeface="Wingdings" panose="05000000000000000000" pitchFamily="2" charset="2"/>
              <a:buChar char="ü"/>
            </a:pPr>
            <a:r>
              <a:rPr lang="en-US" altLang="zh-CN" sz="1600" dirty="0" smtClean="0"/>
              <a:t>Good to</a:t>
            </a:r>
            <a:r>
              <a:rPr lang="en-US" sz="1600" dirty="0" smtClean="0"/>
              <a:t> form a full picture </a:t>
            </a:r>
            <a:r>
              <a:rPr lang="en-US" sz="1600" dirty="0" smtClean="0"/>
              <a:t>of </a:t>
            </a:r>
            <a:r>
              <a:rPr lang="en-US" sz="1600" dirty="0" smtClean="0"/>
              <a:t>the </a:t>
            </a:r>
            <a:r>
              <a:rPr lang="en-US" sz="1600" dirty="0" smtClean="0"/>
              <a:t>expectations </a:t>
            </a:r>
            <a:r>
              <a:rPr lang="en-US" sz="1600" dirty="0" smtClean="0"/>
              <a:t>of all the stakeholders</a:t>
            </a:r>
          </a:p>
          <a:p>
            <a:pPr marL="684530" lvl="1" indent="-285750">
              <a:buFont typeface="Wingdings" panose="05000000000000000000" pitchFamily="2" charset="2"/>
              <a:buChar char="ü"/>
            </a:pPr>
            <a:r>
              <a:rPr lang="en-US" sz="1600" dirty="0" smtClean="0"/>
              <a:t>Good to have service req. and operational req. for each UC separately</a:t>
            </a:r>
          </a:p>
          <a:p>
            <a:pPr marL="684530" lvl="1" indent="-285750">
              <a:buFont typeface="Wingdings" panose="05000000000000000000" pitchFamily="2" charset="2"/>
              <a:buChar char="ü"/>
            </a:pPr>
            <a:r>
              <a:rPr lang="en-US" sz="1600" dirty="0" smtClean="0"/>
              <a:t>Better to be converged to </a:t>
            </a:r>
            <a:r>
              <a:rPr lang="en-US" sz="1600" dirty="0" smtClean="0"/>
              <a:t>the “building </a:t>
            </a:r>
            <a:r>
              <a:rPr lang="en-US" sz="1600" dirty="0" smtClean="0"/>
              <a:t>block phase” more quickly </a:t>
            </a:r>
          </a:p>
          <a:p>
            <a:pPr marL="684530" lvl="1" indent="-285750">
              <a:buFont typeface="Wingdings" panose="05000000000000000000" pitchFamily="2" charset="2"/>
              <a:buChar char="ü"/>
            </a:pPr>
            <a:r>
              <a:rPr lang="en-US" sz="1600" dirty="0"/>
              <a:t>Better to clarify the principles for BB split before UC </a:t>
            </a:r>
            <a:r>
              <a:rPr lang="en-US" sz="1600" dirty="0" smtClean="0"/>
              <a:t>study, </a:t>
            </a:r>
            <a:r>
              <a:rPr lang="en-US" sz="1600" dirty="0"/>
              <a:t>to guide </a:t>
            </a:r>
            <a:r>
              <a:rPr lang="en-US" sz="1600" dirty="0" smtClean="0"/>
              <a:t>req. analysis </a:t>
            </a:r>
            <a:r>
              <a:rPr lang="en-US" sz="1600" dirty="0"/>
              <a:t>and UC </a:t>
            </a:r>
            <a:r>
              <a:rPr lang="en-US" sz="1600" dirty="0" smtClean="0"/>
              <a:t>grouping</a:t>
            </a:r>
          </a:p>
          <a:p>
            <a:pPr marL="228600" indent="-228600">
              <a:buFont typeface="Arial" panose="020B0604020202020204" pitchFamily="34" charset="0"/>
              <a:buChar char="•"/>
            </a:pPr>
            <a:r>
              <a:rPr lang="en-US" sz="1800" dirty="0" smtClean="0"/>
              <a:t>The ”building block phase”</a:t>
            </a:r>
          </a:p>
          <a:p>
            <a:pPr marL="684530" lvl="1" indent="-285750">
              <a:buFont typeface="Wingdings" panose="05000000000000000000" pitchFamily="2" charset="2"/>
              <a:buChar char="ü"/>
            </a:pPr>
            <a:r>
              <a:rPr lang="en-US" sz="1600" dirty="0" smtClean="0"/>
              <a:t>Good to go deeper </a:t>
            </a:r>
            <a:r>
              <a:rPr lang="en-US" sz="1600" dirty="0" smtClean="0"/>
              <a:t>study </a:t>
            </a:r>
            <a:r>
              <a:rPr lang="en-US" sz="1600" dirty="0" smtClean="0"/>
              <a:t>each specific </a:t>
            </a:r>
            <a:r>
              <a:rPr lang="en-US" sz="1600" dirty="0" smtClean="0"/>
              <a:t>characteristic </a:t>
            </a:r>
            <a:r>
              <a:rPr lang="en-US" sz="1600" dirty="0" smtClean="0"/>
              <a:t>and capability</a:t>
            </a:r>
          </a:p>
          <a:p>
            <a:pPr marL="684530" lvl="1" indent="-285750">
              <a:buFont typeface="Wingdings" panose="05000000000000000000" pitchFamily="2" charset="2"/>
              <a:buChar char="ü"/>
            </a:pPr>
            <a:r>
              <a:rPr lang="en-US" sz="1600" dirty="0" smtClean="0"/>
              <a:t>Better to stick to high-level req. definition.</a:t>
            </a:r>
            <a:endParaRPr lang="en-US" sz="1800" dirty="0"/>
          </a:p>
          <a:p>
            <a:pPr marL="228600" indent="-228600">
              <a:buFont typeface="Arial" panose="020B0604020202020204" pitchFamily="34" charset="0"/>
              <a:buChar char="•"/>
            </a:pPr>
            <a:r>
              <a:rPr lang="en-US" sz="1800" dirty="0" smtClean="0"/>
              <a:t>The alignment/coordination with other WGs</a:t>
            </a:r>
          </a:p>
          <a:p>
            <a:pPr marL="684530" lvl="1" indent="-285750">
              <a:buFont typeface="Wingdings" panose="05000000000000000000" pitchFamily="2" charset="2"/>
              <a:buChar char="ü"/>
            </a:pPr>
            <a:r>
              <a:rPr lang="en-US" sz="1600" dirty="0" smtClean="0"/>
              <a:t>Good </a:t>
            </a:r>
            <a:r>
              <a:rPr lang="en-US" sz="1600" dirty="0"/>
              <a:t>to align the result of </a:t>
            </a:r>
            <a:r>
              <a:rPr lang="en-US" sz="1600" dirty="0" smtClean="0"/>
              <a:t>the RAN/SA </a:t>
            </a:r>
            <a:r>
              <a:rPr lang="en-US" sz="1600" dirty="0"/>
              <a:t>feasibility study in </a:t>
            </a:r>
            <a:r>
              <a:rPr lang="en-US" sz="1600" dirty="0" smtClean="0"/>
              <a:t>the normative </a:t>
            </a:r>
            <a:r>
              <a:rPr lang="en-US" sz="1600" dirty="0" smtClean="0"/>
              <a:t>phase.</a:t>
            </a:r>
            <a:endParaRPr lang="en-US" sz="1600" dirty="0"/>
          </a:p>
          <a:p>
            <a:pPr marL="684530" lvl="1" indent="-285750">
              <a:buFont typeface="Wingdings" panose="05000000000000000000" pitchFamily="2" charset="2"/>
              <a:buChar char="ü"/>
            </a:pPr>
            <a:r>
              <a:rPr lang="en-US" sz="1600" dirty="0" smtClean="0"/>
              <a:t>Better to have preliminary </a:t>
            </a:r>
            <a:r>
              <a:rPr lang="en-US" sz="1600" dirty="0"/>
              <a:t>consolidated requirements </a:t>
            </a:r>
            <a:r>
              <a:rPr lang="en-US" sz="1600" dirty="0" smtClean="0"/>
              <a:t>before </a:t>
            </a:r>
            <a:r>
              <a:rPr lang="en-US" sz="1600" dirty="0" smtClean="0"/>
              <a:t>the RAN/SA </a:t>
            </a:r>
            <a:r>
              <a:rPr lang="en-US" sz="1600" dirty="0"/>
              <a:t>study </a:t>
            </a:r>
            <a:r>
              <a:rPr lang="en-US" sz="1600" dirty="0" smtClean="0"/>
              <a:t>starts</a:t>
            </a:r>
          </a:p>
          <a:p>
            <a:pPr marL="228600" indent="-228600">
              <a:buFont typeface="Arial" panose="020B0604020202020204" pitchFamily="34" charset="0"/>
              <a:buChar char="•"/>
            </a:pPr>
            <a:endParaRPr lang="en-US" sz="1800" dirty="0" smtClean="0"/>
          </a:p>
          <a:p>
            <a:pPr marL="228600" indent="-228600">
              <a:buFont typeface="Arial" panose="020B0604020202020204" pitchFamily="34" charset="0"/>
              <a:buChar char="•"/>
            </a:pPr>
            <a:endParaRPr lang="en-US" sz="1600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-111569"/>
            <a:ext cx="138564" cy="223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-111569"/>
            <a:ext cx="138564" cy="223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0" y="-111569"/>
            <a:ext cx="138564" cy="223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" name="Rectangle 451"/>
          <p:cNvSpPr>
            <a:spLocks noChangeArrowheads="1"/>
          </p:cNvSpPr>
          <p:nvPr/>
        </p:nvSpPr>
        <p:spPr bwMode="auto">
          <a:xfrm>
            <a:off x="0" y="-111569"/>
            <a:ext cx="138564" cy="223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" name="Rectangle 453"/>
          <p:cNvSpPr>
            <a:spLocks noChangeArrowheads="1"/>
          </p:cNvSpPr>
          <p:nvPr/>
        </p:nvSpPr>
        <p:spPr bwMode="auto">
          <a:xfrm>
            <a:off x="0" y="-111569"/>
            <a:ext cx="138564" cy="223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800" dirty="0" smtClean="0"/>
              <a:t>Lesson Learn from 5G SMARTER Process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92878447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Takeaways from 6G UC Workshop</a:t>
            </a:r>
            <a:endParaRPr lang="en-US" altLang="zh-CN" dirty="0"/>
          </a:p>
        </p:txBody>
      </p:sp>
      <p:sp>
        <p:nvSpPr>
          <p:cNvPr id="7" name="内容占位符 1"/>
          <p:cNvSpPr>
            <a:spLocks noGrp="1"/>
          </p:cNvSpPr>
          <p:nvPr>
            <p:ph idx="1"/>
          </p:nvPr>
        </p:nvSpPr>
        <p:spPr>
          <a:xfrm>
            <a:off x="371474" y="1186966"/>
            <a:ext cx="8499394" cy="3766033"/>
          </a:xfrm>
          <a:ln w="12700">
            <a:noFill/>
            <a:prstDash val="dash"/>
          </a:ln>
        </p:spPr>
        <p:txBody>
          <a:bodyPr/>
          <a:lstStyle/>
          <a:p>
            <a:pPr marL="228600" indent="-228600">
              <a:buFont typeface="Arial" panose="020B0604020202020204" pitchFamily="34" charset="0"/>
              <a:buChar char="•"/>
            </a:pPr>
            <a:r>
              <a:rPr lang="en-US" sz="1800" dirty="0" smtClean="0"/>
              <a:t>About use case</a:t>
            </a:r>
          </a:p>
          <a:p>
            <a:pPr marL="684530" lvl="1" indent="-285750">
              <a:buFont typeface="Wingdings" panose="05000000000000000000" pitchFamily="2" charset="2"/>
              <a:buChar char="ü"/>
            </a:pPr>
            <a:r>
              <a:rPr lang="en-US" sz="1600" dirty="0" smtClean="0"/>
              <a:t>Well treat UC with clear business cases or forecasted to be deployed </a:t>
            </a:r>
            <a:r>
              <a:rPr lang="en-US" sz="1600" dirty="0" smtClean="0"/>
              <a:t>on</a:t>
            </a:r>
            <a:r>
              <a:rPr lang="en-US" sz="1600" dirty="0" smtClean="0"/>
              <a:t> </a:t>
            </a:r>
            <a:r>
              <a:rPr lang="en-US" sz="1600" dirty="0" smtClean="0"/>
              <a:t>Day1</a:t>
            </a:r>
          </a:p>
          <a:p>
            <a:pPr marL="684530" lvl="1" indent="-285750">
              <a:buFont typeface="Wingdings" panose="05000000000000000000" pitchFamily="2" charset="2"/>
              <a:buChar char="ü"/>
            </a:pPr>
            <a:r>
              <a:rPr lang="en-US" sz="1600" dirty="0" smtClean="0"/>
              <a:t>Well balance </a:t>
            </a:r>
            <a:r>
              <a:rPr lang="en-US" sz="1600" dirty="0" smtClean="0"/>
              <a:t>business needs </a:t>
            </a:r>
            <a:r>
              <a:rPr lang="en-US" sz="1600" dirty="0" smtClean="0"/>
              <a:t>of all the stakeholders</a:t>
            </a:r>
          </a:p>
          <a:p>
            <a:pPr marL="1084580" lvl="2" indent="-285750">
              <a:buFont typeface="Wingdings" panose="05000000000000000000" pitchFamily="2" charset="2"/>
              <a:buChar char="§"/>
            </a:pPr>
            <a:r>
              <a:rPr lang="en-US" sz="1400" dirty="0" smtClean="0"/>
              <a:t>UCs for different markets(e.g. customer, vertical) </a:t>
            </a:r>
          </a:p>
          <a:p>
            <a:pPr marL="1084580" lvl="2" indent="-285750">
              <a:buFont typeface="Wingdings" panose="05000000000000000000" pitchFamily="2" charset="2"/>
              <a:buChar char="§"/>
            </a:pPr>
            <a:r>
              <a:rPr lang="en-US" sz="1400" dirty="0" smtClean="0"/>
              <a:t>UCs with different </a:t>
            </a:r>
            <a:r>
              <a:rPr lang="en-US" sz="1400" dirty="0" smtClean="0"/>
              <a:t>priorities </a:t>
            </a:r>
            <a:r>
              <a:rPr lang="en-US" sz="1400" dirty="0" smtClean="0"/>
              <a:t>in different </a:t>
            </a:r>
            <a:r>
              <a:rPr lang="en-US" sz="1400" dirty="0" smtClean="0"/>
              <a:t>regions</a:t>
            </a:r>
            <a:endParaRPr lang="en-US" sz="1400" dirty="0" smtClean="0"/>
          </a:p>
          <a:p>
            <a:pPr marL="1084580" lvl="2" indent="-285750">
              <a:buFont typeface="Wingdings" panose="05000000000000000000" pitchFamily="2" charset="2"/>
              <a:buChar char="§"/>
            </a:pPr>
            <a:r>
              <a:rPr lang="en-US" sz="1400" dirty="0"/>
              <a:t>UCs </a:t>
            </a:r>
            <a:r>
              <a:rPr lang="en-US" sz="1400" dirty="0" smtClean="0"/>
              <a:t>requesting diversified </a:t>
            </a:r>
            <a:r>
              <a:rPr lang="en-US" sz="1400" dirty="0" smtClean="0"/>
              <a:t>capabilities</a:t>
            </a:r>
            <a:endParaRPr lang="en-US" sz="1400" dirty="0"/>
          </a:p>
          <a:p>
            <a:pPr marL="684530" lvl="1" indent="-285750">
              <a:buFont typeface="Wingdings" panose="05000000000000000000" pitchFamily="2" charset="2"/>
              <a:buChar char="ü"/>
            </a:pPr>
            <a:r>
              <a:rPr lang="en-US" sz="1600" dirty="0" smtClean="0"/>
              <a:t>Can’t neglect UC that has overlapping between 5G/5G-</a:t>
            </a:r>
            <a:r>
              <a:rPr lang="en-US" altLang="zh-CN" sz="1600" dirty="0" smtClean="0"/>
              <a:t>A and 6G, </a:t>
            </a:r>
            <a:r>
              <a:rPr lang="en-US" sz="1600" dirty="0" smtClean="0"/>
              <a:t>but requests new capability </a:t>
            </a:r>
            <a:r>
              <a:rPr lang="en-US" sz="1600" dirty="0"/>
              <a:t>or superior </a:t>
            </a:r>
            <a:r>
              <a:rPr lang="en-US" sz="1600" dirty="0" smtClean="0"/>
              <a:t>KPI</a:t>
            </a:r>
          </a:p>
          <a:p>
            <a:pPr marL="684530" lvl="1" indent="-285750">
              <a:buFont typeface="Wingdings" panose="05000000000000000000" pitchFamily="2" charset="2"/>
              <a:buChar char="ü"/>
            </a:pPr>
            <a:r>
              <a:rPr lang="en-US" sz="1600" dirty="0" smtClean="0"/>
              <a:t>Well </a:t>
            </a:r>
            <a:r>
              <a:rPr lang="en-US" sz="1600" dirty="0"/>
              <a:t>treat UC with </a:t>
            </a:r>
            <a:r>
              <a:rPr lang="en-US" sz="1600" dirty="0" smtClean="0"/>
              <a:t>a big </a:t>
            </a:r>
            <a:r>
              <a:rPr lang="en-US" sz="1600" dirty="0"/>
              <a:t>impact on architecture </a:t>
            </a:r>
            <a:r>
              <a:rPr lang="en-US" sz="1600" dirty="0" smtClean="0"/>
              <a:t>on </a:t>
            </a:r>
            <a:r>
              <a:rPr lang="en-US" sz="1600" dirty="0" smtClean="0"/>
              <a:t>Day1</a:t>
            </a:r>
          </a:p>
          <a:p>
            <a:pPr marL="228600" indent="-228600">
              <a:buFont typeface="Arial" panose="020B0604020202020204" pitchFamily="34" charset="0"/>
              <a:buChar char="•"/>
            </a:pPr>
            <a:r>
              <a:rPr lang="en-US" sz="1800" dirty="0" smtClean="0"/>
              <a:t>About sustainability and AI</a:t>
            </a:r>
          </a:p>
          <a:p>
            <a:pPr marL="684530" lvl="1" indent="-285750">
              <a:buFont typeface="Wingdings" panose="05000000000000000000" pitchFamily="2" charset="2"/>
              <a:buChar char="ü"/>
            </a:pPr>
            <a:r>
              <a:rPr lang="en-US" sz="1600" dirty="0" smtClean="0"/>
              <a:t>Reflect considerations between energy efficiency and AI in UC/</a:t>
            </a:r>
            <a:r>
              <a:rPr lang="en-US" sz="1600" dirty="0" err="1" smtClean="0"/>
              <a:t>Req</a:t>
            </a:r>
            <a:endParaRPr lang="en-US" sz="1600" dirty="0" smtClean="0"/>
          </a:p>
          <a:p>
            <a:pPr marL="684530" lvl="1" indent="-285750">
              <a:buFont typeface="Wingdings" panose="05000000000000000000" pitchFamily="2" charset="2"/>
              <a:buChar char="ü"/>
            </a:pPr>
            <a:r>
              <a:rPr lang="en-US" sz="1600" dirty="0"/>
              <a:t>T</a:t>
            </a:r>
            <a:r>
              <a:rPr lang="en-US" sz="1600" dirty="0" smtClean="0"/>
              <a:t>reated as a feature or capability, depends on UC and its role in UC</a:t>
            </a:r>
          </a:p>
          <a:p>
            <a:pPr marL="684530" lvl="1" indent="-285750">
              <a:buFont typeface="Wingdings" panose="05000000000000000000" pitchFamily="2" charset="2"/>
              <a:buChar char="ü"/>
            </a:pPr>
            <a:r>
              <a:rPr lang="en-US" sz="1600" dirty="0" smtClean="0"/>
              <a:t>In some context, sustainability refers to efficient architecture, process, </a:t>
            </a:r>
            <a:r>
              <a:rPr lang="en-US" sz="1600" dirty="0" smtClean="0"/>
              <a:t>and resource </a:t>
            </a:r>
            <a:r>
              <a:rPr lang="en-US" sz="1600" dirty="0" smtClean="0"/>
              <a:t>usage. </a:t>
            </a:r>
            <a:endParaRPr lang="en-US" sz="1600" dirty="0"/>
          </a:p>
          <a:p>
            <a:pPr marL="228600" indent="-228600">
              <a:buFont typeface="Arial" panose="020B0604020202020204" pitchFamily="34" charset="0"/>
              <a:buChar char="•"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99484888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 bwMode="auto">
          <a:xfrm>
            <a:off x="326574" y="870857"/>
            <a:ext cx="8693499" cy="2122714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4" name="五边形 43"/>
          <p:cNvSpPr/>
          <p:nvPr/>
        </p:nvSpPr>
        <p:spPr bwMode="auto">
          <a:xfrm>
            <a:off x="4603942" y="1785659"/>
            <a:ext cx="2020025" cy="240120"/>
          </a:xfrm>
          <a:prstGeom prst="homePlate">
            <a:avLst/>
          </a:prstGeom>
          <a:gradFill flip="none" rotWithShape="1">
            <a:gsLst>
              <a:gs pos="0">
                <a:schemeClr val="bg1"/>
              </a:gs>
              <a:gs pos="33000">
                <a:schemeClr val="accent6">
                  <a:lumMod val="40000"/>
                  <a:lumOff val="60000"/>
                </a:schemeClr>
              </a:gs>
              <a:gs pos="62000">
                <a:schemeClr val="accent6">
                  <a:lumMod val="60000"/>
                  <a:lumOff val="4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/>
          <a:lstStyle/>
          <a:p>
            <a:pPr marR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en-US" sz="1200" b="1" dirty="0" smtClean="0">
                <a:solidFill>
                  <a:schemeClr val="tx1"/>
                </a:solidFill>
                <a:latin typeface="Calibri"/>
                <a:cs typeface="Calibri"/>
              </a:rPr>
              <a:t>❹ Building Blocks Phase </a:t>
            </a:r>
            <a:endParaRPr kumimoji="0" lang="en-US" sz="9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11" name="表格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4154486"/>
              </p:ext>
            </p:extLst>
          </p:nvPr>
        </p:nvGraphicFramePr>
        <p:xfrm>
          <a:off x="439618" y="2518942"/>
          <a:ext cx="8191692" cy="487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82641"/>
                <a:gridCol w="682641"/>
                <a:gridCol w="682641"/>
                <a:gridCol w="682641"/>
                <a:gridCol w="682641"/>
                <a:gridCol w="682641"/>
                <a:gridCol w="682641"/>
                <a:gridCol w="682641"/>
                <a:gridCol w="682641"/>
                <a:gridCol w="682641"/>
                <a:gridCol w="682641"/>
                <a:gridCol w="682641"/>
              </a:tblGrid>
              <a:tr h="0">
                <a:tc>
                  <a:txBody>
                    <a:bodyPr/>
                    <a:lstStyle/>
                    <a:p>
                      <a:endParaRPr lang="en-US" sz="200" dirty="0"/>
                    </a:p>
                  </a:txBody>
                  <a:tcPr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en-US" sz="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en-US" sz="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en-US" sz="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en-US" sz="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en-US" sz="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en-US" sz="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en-US" sz="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en-US" sz="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en-US" sz="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en-US" sz="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en-US" sz="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7730">
                <a:tc gridSpan="4"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2024</a:t>
                      </a:r>
                    </a:p>
                  </a:txBody>
                  <a:tcPr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2025</a:t>
                      </a:r>
                      <a:endParaRPr lang="en-US" b="1" dirty="0"/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2026</a:t>
                      </a:r>
                      <a:endParaRPr lang="en-US" b="1" dirty="0"/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b="1" dirty="0"/>
                    </a:p>
                  </a:txBody>
                  <a:tcPr>
                    <a:lnL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Suggestions for Rel-20 6G Study Plan</a:t>
            </a:r>
            <a:endParaRPr lang="en-US" altLang="zh-CN" dirty="0"/>
          </a:p>
        </p:txBody>
      </p:sp>
      <p:cxnSp>
        <p:nvCxnSpPr>
          <p:cNvPr id="9" name="直接箭头连接符 8"/>
          <p:cNvCxnSpPr/>
          <p:nvPr/>
        </p:nvCxnSpPr>
        <p:spPr bwMode="auto">
          <a:xfrm flipV="1">
            <a:off x="422030" y="2640221"/>
            <a:ext cx="8510955" cy="17586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</p:spPr>
      </p:cxnSp>
      <p:graphicFrame>
        <p:nvGraphicFramePr>
          <p:cNvPr id="18" name="表格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7335270"/>
              </p:ext>
            </p:extLst>
          </p:nvPr>
        </p:nvGraphicFramePr>
        <p:xfrm>
          <a:off x="492366" y="2442101"/>
          <a:ext cx="8194438" cy="3962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82870"/>
                <a:gridCol w="682870"/>
                <a:gridCol w="682870"/>
                <a:gridCol w="682870"/>
                <a:gridCol w="682870"/>
                <a:gridCol w="661056"/>
                <a:gridCol w="704683"/>
                <a:gridCol w="682870"/>
                <a:gridCol w="682870"/>
                <a:gridCol w="661056"/>
                <a:gridCol w="704683"/>
                <a:gridCol w="68287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i="1" dirty="0" smtClean="0"/>
                        <a:t>SA1#105</a:t>
                      </a:r>
                      <a:endParaRPr lang="en-US" sz="10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i="1" dirty="0" smtClean="0"/>
                        <a:t>SA1#106</a:t>
                      </a:r>
                      <a:endParaRPr lang="en-US" sz="10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000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SA1#107</a:t>
                      </a:r>
                      <a:endParaRPr lang="en-US" sz="1000" i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SA1#108</a:t>
                      </a:r>
                      <a:endParaRPr lang="en-US" sz="1000" i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SA1#109</a:t>
                      </a:r>
                      <a:endParaRPr lang="en-US" sz="1000" i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endParaRPr lang="en-US" sz="1000" i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SA1#110</a:t>
                      </a:r>
                      <a:endParaRPr lang="en-US" sz="1000" i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SA1#111</a:t>
                      </a:r>
                      <a:endParaRPr lang="en-US" sz="1000" i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SA1#112</a:t>
                      </a:r>
                      <a:endParaRPr lang="en-US" sz="1000" i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SA1#113</a:t>
                      </a:r>
                      <a:endParaRPr lang="en-US" sz="1000" i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SA1#114</a:t>
                      </a:r>
                      <a:endParaRPr lang="en-US" sz="1000" i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SA1#115</a:t>
                      </a:r>
                      <a:endParaRPr lang="en-US" sz="1000" i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SA1#116</a:t>
                      </a:r>
                      <a:endParaRPr lang="en-US" sz="1000" i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1" name="内容占位符 1"/>
          <p:cNvSpPr>
            <a:spLocks noGrp="1"/>
          </p:cNvSpPr>
          <p:nvPr>
            <p:ph idx="1"/>
          </p:nvPr>
        </p:nvSpPr>
        <p:spPr>
          <a:xfrm>
            <a:off x="326573" y="3135086"/>
            <a:ext cx="8606411" cy="1850571"/>
          </a:xfrm>
          <a:ln w="15875">
            <a:solidFill>
              <a:schemeClr val="tx1"/>
            </a:solidFill>
            <a:prstDash val="dash"/>
          </a:ln>
        </p:spPr>
        <p:txBody>
          <a:bodyPr/>
          <a:lstStyle/>
          <a:p>
            <a:pPr marL="0" indent="0">
              <a:buNone/>
            </a:pPr>
            <a:r>
              <a:rPr lang="en-US" altLang="zh-CN" sz="1600" dirty="0" smtClean="0">
                <a:latin typeface="Calibri"/>
                <a:cs typeface="Calibri"/>
              </a:rPr>
              <a:t>①One umbrella </a:t>
            </a:r>
            <a:r>
              <a:rPr lang="en-US" altLang="zh-CN" sz="1600" dirty="0" smtClean="0"/>
              <a:t>SI and one TR skeleton are approved  in SA1 #107(Sep. 2024)</a:t>
            </a:r>
          </a:p>
          <a:p>
            <a:pPr marL="684530" lvl="1" indent="-285750">
              <a:buFont typeface="Wingdings" panose="05000000000000000000" pitchFamily="2" charset="2"/>
              <a:buChar char="ü"/>
            </a:pPr>
            <a:r>
              <a:rPr lang="en-US" altLang="zh-CN" sz="1400" dirty="0" smtClean="0"/>
              <a:t>SID includes clear </a:t>
            </a:r>
            <a:r>
              <a:rPr lang="en-US" altLang="zh-CN" sz="1400" dirty="0" smtClean="0">
                <a:solidFill>
                  <a:srgbClr val="FF0000"/>
                </a:solidFill>
              </a:rPr>
              <a:t>work method/milestones</a:t>
            </a:r>
            <a:r>
              <a:rPr lang="en-US" altLang="zh-CN" sz="1400" dirty="0" smtClean="0"/>
              <a:t> e.g. BB split, and </a:t>
            </a:r>
            <a:r>
              <a:rPr lang="en-US" altLang="zh-CN" sz="1400" dirty="0" smtClean="0">
                <a:solidFill>
                  <a:srgbClr val="FF0000"/>
                </a:solidFill>
              </a:rPr>
              <a:t>study principles </a:t>
            </a:r>
            <a:r>
              <a:rPr lang="en-US" altLang="zh-CN" sz="1400" dirty="0" smtClean="0"/>
              <a:t>e.g. new UC and req., existing 5G UC with improved KPI</a:t>
            </a:r>
          </a:p>
          <a:p>
            <a:pPr marL="684530" lvl="1" indent="-285750">
              <a:buFont typeface="Wingdings" panose="05000000000000000000" pitchFamily="2" charset="2"/>
              <a:buChar char="ü"/>
            </a:pPr>
            <a:r>
              <a:rPr lang="en-US" altLang="zh-CN" sz="1400" dirty="0" smtClean="0"/>
              <a:t>TR skeleton clarifies </a:t>
            </a:r>
            <a:r>
              <a:rPr lang="en-US" altLang="zh-CN" sz="1400" dirty="0" smtClean="0">
                <a:solidFill>
                  <a:srgbClr val="FF0000"/>
                </a:solidFill>
              </a:rPr>
              <a:t>the way to organize </a:t>
            </a:r>
            <a:r>
              <a:rPr lang="en-US" altLang="zh-CN" sz="1400" dirty="0" smtClean="0">
                <a:solidFill>
                  <a:srgbClr val="FF0000"/>
                </a:solidFill>
              </a:rPr>
              <a:t>the req</a:t>
            </a:r>
            <a:r>
              <a:rPr lang="en-US" altLang="zh-CN" sz="1400" dirty="0" smtClean="0">
                <a:solidFill>
                  <a:srgbClr val="FF0000"/>
                </a:solidFill>
              </a:rPr>
              <a:t>. </a:t>
            </a:r>
            <a:r>
              <a:rPr lang="en-US" altLang="zh-CN" sz="1400" dirty="0" smtClean="0"/>
              <a:t>of each UC. </a:t>
            </a:r>
            <a:r>
              <a:rPr lang="en-US" altLang="zh-CN" sz="1400" dirty="0" err="1" smtClean="0"/>
              <a:t>e.g</a:t>
            </a:r>
            <a:r>
              <a:rPr lang="en-US" altLang="zh-CN" sz="1400" dirty="0" smtClean="0"/>
              <a:t> service, operation, sustainability, </a:t>
            </a:r>
            <a:r>
              <a:rPr lang="en-US" altLang="zh-CN" sz="1400" dirty="0" smtClean="0"/>
              <a:t>security</a:t>
            </a:r>
            <a:endParaRPr lang="en-US" altLang="zh-CN" sz="1400" dirty="0" smtClean="0"/>
          </a:p>
          <a:p>
            <a:pPr marL="0" lvl="1" indent="0">
              <a:buClrTx/>
              <a:buNone/>
            </a:pPr>
            <a:r>
              <a:rPr lang="en-US" altLang="zh-CN" sz="1600" dirty="0" smtClean="0">
                <a:latin typeface="Calibri"/>
                <a:cs typeface="Calibri"/>
              </a:rPr>
              <a:t>② Brainstorming phase, done no </a:t>
            </a:r>
            <a:r>
              <a:rPr lang="en-US" altLang="zh-CN" sz="1600" dirty="0" smtClean="0">
                <a:latin typeface="Calibri"/>
                <a:cs typeface="Calibri"/>
              </a:rPr>
              <a:t>later </a:t>
            </a:r>
            <a:r>
              <a:rPr lang="en-US" altLang="zh-CN" sz="1600" dirty="0">
                <a:latin typeface="Calibri"/>
                <a:cs typeface="Calibri"/>
              </a:rPr>
              <a:t>than </a:t>
            </a:r>
            <a:r>
              <a:rPr lang="en-US" altLang="zh-CN" sz="1600" dirty="0" smtClean="0">
                <a:latin typeface="Calibri"/>
                <a:cs typeface="Calibri"/>
              </a:rPr>
              <a:t>SA1 #110(May</a:t>
            </a:r>
            <a:r>
              <a:rPr lang="en-US" altLang="zh-CN" sz="1600" dirty="0">
                <a:latin typeface="Calibri"/>
                <a:cs typeface="Calibri"/>
              </a:rPr>
              <a:t>. </a:t>
            </a:r>
            <a:r>
              <a:rPr lang="en-US" altLang="zh-CN" sz="1600" dirty="0" smtClean="0">
                <a:latin typeface="Calibri"/>
                <a:cs typeface="Calibri"/>
              </a:rPr>
              <a:t>2025)</a:t>
            </a:r>
            <a:endParaRPr lang="en-US" sz="1600" dirty="0">
              <a:latin typeface="Calibri"/>
              <a:cs typeface="Calibri"/>
            </a:endParaRPr>
          </a:p>
          <a:p>
            <a:pPr marL="684530" lvl="1" indent="-285750">
              <a:buFont typeface="Wingdings" panose="05000000000000000000" pitchFamily="2" charset="2"/>
              <a:buChar char="ü"/>
            </a:pPr>
            <a:r>
              <a:rPr lang="en-US" altLang="zh-CN" sz="1400" dirty="0" smtClean="0"/>
              <a:t>Define typical UC&amp; Req. with the analysis of </a:t>
            </a:r>
            <a:r>
              <a:rPr lang="en-US" altLang="zh-CN" sz="1400" dirty="0" smtClean="0">
                <a:solidFill>
                  <a:srgbClr val="FF0000"/>
                </a:solidFill>
              </a:rPr>
              <a:t>key value, component impact</a:t>
            </a:r>
          </a:p>
          <a:p>
            <a:pPr marL="684530" lvl="1" indent="-285750">
              <a:buFont typeface="Wingdings" panose="05000000000000000000" pitchFamily="2" charset="2"/>
              <a:buChar char="ü"/>
            </a:pPr>
            <a:r>
              <a:rPr lang="en-US" altLang="zh-CN" sz="1400" dirty="0">
                <a:solidFill>
                  <a:srgbClr val="FF0000"/>
                </a:solidFill>
              </a:rPr>
              <a:t>Group</a:t>
            </a:r>
            <a:r>
              <a:rPr lang="en-US" altLang="zh-CN" sz="1400" dirty="0"/>
              <a:t> </a:t>
            </a:r>
            <a:r>
              <a:rPr lang="en-US" altLang="zh-CN" sz="1400" dirty="0" smtClean="0"/>
              <a:t>UCs </a:t>
            </a:r>
            <a:r>
              <a:rPr lang="en-US" altLang="zh-CN" sz="1400" dirty="0" smtClean="0">
                <a:solidFill>
                  <a:srgbClr val="FF0000"/>
                </a:solidFill>
              </a:rPr>
              <a:t>under agreed principles </a:t>
            </a:r>
            <a:r>
              <a:rPr lang="en-US" altLang="zh-CN" sz="1400" dirty="0" smtClean="0"/>
              <a:t>and </a:t>
            </a:r>
            <a:r>
              <a:rPr lang="en-US" altLang="zh-CN" sz="1400" dirty="0" smtClean="0">
                <a:solidFill>
                  <a:srgbClr val="FF0000"/>
                </a:solidFill>
              </a:rPr>
              <a:t>Consolidate</a:t>
            </a:r>
            <a:r>
              <a:rPr lang="en-US" altLang="zh-CN" sz="1400" dirty="0" smtClean="0"/>
              <a:t> Req</a:t>
            </a:r>
            <a:r>
              <a:rPr lang="en-US" altLang="zh-CN" sz="1400" dirty="0"/>
              <a:t>./Characteristics </a:t>
            </a:r>
            <a:r>
              <a:rPr lang="en-US" altLang="zh-CN" sz="1400" dirty="0" smtClean="0">
                <a:solidFill>
                  <a:srgbClr val="FF0000"/>
                </a:solidFill>
              </a:rPr>
              <a:t>roughly</a:t>
            </a:r>
            <a:r>
              <a:rPr lang="en-US" altLang="zh-CN" sz="1400" dirty="0" smtClean="0"/>
              <a:t> </a:t>
            </a:r>
            <a:endParaRPr lang="en-US" sz="1400" dirty="0"/>
          </a:p>
        </p:txBody>
      </p:sp>
      <p:grpSp>
        <p:nvGrpSpPr>
          <p:cNvPr id="27" name="组合 26"/>
          <p:cNvGrpSpPr/>
          <p:nvPr/>
        </p:nvGrpSpPr>
        <p:grpSpPr>
          <a:xfrm>
            <a:off x="3384162" y="1208281"/>
            <a:ext cx="884908" cy="501176"/>
            <a:chOff x="683602" y="1296851"/>
            <a:chExt cx="884908" cy="501176"/>
          </a:xfrm>
        </p:grpSpPr>
        <p:sp>
          <p:nvSpPr>
            <p:cNvPr id="23" name="流程图: 合并 22"/>
            <p:cNvSpPr/>
            <p:nvPr/>
          </p:nvSpPr>
          <p:spPr bwMode="auto">
            <a:xfrm>
              <a:off x="1060114" y="1666142"/>
              <a:ext cx="131884" cy="131885"/>
            </a:xfrm>
            <a:prstGeom prst="flowChartMerge">
              <a:avLst/>
            </a:prstGeom>
            <a:solidFill>
              <a:srgbClr val="FFC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en-US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4" name="Google Shape;187;p20"/>
            <p:cNvSpPr txBox="1"/>
            <p:nvPr/>
          </p:nvSpPr>
          <p:spPr>
            <a:xfrm>
              <a:off x="683602" y="1296851"/>
              <a:ext cx="884908" cy="36929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Montserrat"/>
                <a:buNone/>
              </a:pPr>
              <a:r>
                <a:rPr lang="en-US" sz="900" b="1" i="0" u="none" dirty="0" smtClean="0">
                  <a:latin typeface="+mj-lt"/>
                  <a:ea typeface="Montserrat"/>
                  <a:cs typeface="Montserrat"/>
                  <a:sym typeface="Montserrat"/>
                </a:rPr>
                <a:t>TSG-</a:t>
              </a:r>
              <a:r>
                <a:rPr lang="en-US" altLang="zh-CN" sz="900" b="1" i="0" u="none" dirty="0" smtClean="0">
                  <a:latin typeface="+mj-lt"/>
                  <a:ea typeface="Montserrat"/>
                  <a:cs typeface="Montserrat"/>
                  <a:sym typeface="Montserrat"/>
                </a:rPr>
                <a:t>wide 6G</a:t>
              </a:r>
              <a:r>
                <a:rPr lang="en-US" sz="900" b="1" i="0" u="none" dirty="0" smtClean="0">
                  <a:latin typeface="+mj-lt"/>
                  <a:ea typeface="Montserrat"/>
                  <a:cs typeface="Montserrat"/>
                  <a:sym typeface="Montserrat"/>
                </a:rPr>
                <a:t> Workshop</a:t>
              </a:r>
              <a:endParaRPr b="1" dirty="0">
                <a:latin typeface="+mj-lt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855904" y="2030803"/>
            <a:ext cx="884908" cy="474814"/>
            <a:chOff x="1855904" y="1323213"/>
            <a:chExt cx="884908" cy="474814"/>
          </a:xfrm>
        </p:grpSpPr>
        <p:sp>
          <p:nvSpPr>
            <p:cNvPr id="25" name="流程图: 合并 24"/>
            <p:cNvSpPr/>
            <p:nvPr/>
          </p:nvSpPr>
          <p:spPr bwMode="auto">
            <a:xfrm>
              <a:off x="2232416" y="1666142"/>
              <a:ext cx="131884" cy="131885"/>
            </a:xfrm>
            <a:prstGeom prst="flowChartMerge">
              <a:avLst/>
            </a:prstGeom>
            <a:solidFill>
              <a:srgbClr val="339933"/>
            </a:solidFill>
            <a:ln w="9525" cap="flat" cmpd="sng" algn="ctr">
              <a:solidFill>
                <a:srgbClr val="FFC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en-US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6" name="Google Shape;187;p20"/>
            <p:cNvSpPr txBox="1"/>
            <p:nvPr/>
          </p:nvSpPr>
          <p:spPr>
            <a:xfrm>
              <a:off x="1855904" y="1323213"/>
              <a:ext cx="884908" cy="36929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Montserrat"/>
                <a:buNone/>
              </a:pPr>
              <a:r>
                <a:rPr lang="en-US" altLang="zh-CN" sz="900" b="1" i="0" u="none" dirty="0" smtClean="0">
                  <a:latin typeface="+mj-lt"/>
                  <a:ea typeface="Montserrat"/>
                  <a:cs typeface="Montserrat"/>
                  <a:sym typeface="Montserrat"/>
                </a:rPr>
                <a:t>SA1 </a:t>
              </a:r>
              <a:r>
                <a:rPr lang="en-US" sz="900" b="1" i="0" u="none" dirty="0" smtClean="0">
                  <a:latin typeface="+mj-lt"/>
                  <a:ea typeface="Montserrat"/>
                  <a:cs typeface="Montserrat"/>
                  <a:sym typeface="Montserrat"/>
                </a:rPr>
                <a:t>R20 6G SI Approval</a:t>
              </a:r>
              <a:endParaRPr b="1" dirty="0">
                <a:latin typeface="+mj-lt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841039" y="2004006"/>
            <a:ext cx="884908" cy="501176"/>
            <a:chOff x="683602" y="1296851"/>
            <a:chExt cx="884908" cy="501176"/>
          </a:xfrm>
        </p:grpSpPr>
        <p:sp>
          <p:nvSpPr>
            <p:cNvPr id="29" name="流程图: 合并 28"/>
            <p:cNvSpPr/>
            <p:nvPr/>
          </p:nvSpPr>
          <p:spPr bwMode="auto">
            <a:xfrm>
              <a:off x="1060114" y="1666142"/>
              <a:ext cx="131884" cy="131885"/>
            </a:xfrm>
            <a:prstGeom prst="flowChartMerge">
              <a:avLst/>
            </a:prstGeom>
            <a:solidFill>
              <a:schemeClr val="bg1">
                <a:lumMod val="5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en-US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0" name="Google Shape;187;p20"/>
            <p:cNvSpPr txBox="1"/>
            <p:nvPr/>
          </p:nvSpPr>
          <p:spPr>
            <a:xfrm>
              <a:off x="683602" y="1296851"/>
              <a:ext cx="884908" cy="36929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Montserrat"/>
                <a:buNone/>
              </a:pPr>
              <a:r>
                <a:rPr lang="en-US" sz="900" b="1" i="0" u="none" dirty="0" smtClean="0">
                  <a:solidFill>
                    <a:schemeClr val="bg1">
                      <a:lumMod val="50000"/>
                    </a:schemeClr>
                  </a:solidFill>
                  <a:latin typeface="+mj-lt"/>
                  <a:ea typeface="Montserrat"/>
                  <a:cs typeface="Montserrat"/>
                  <a:sym typeface="Montserrat"/>
                </a:rPr>
                <a:t>3</a:t>
              </a:r>
              <a:r>
                <a:rPr lang="en-US" altLang="zh-CN" sz="900" b="1" i="0" u="none" dirty="0" smtClean="0">
                  <a:solidFill>
                    <a:schemeClr val="bg1">
                      <a:lumMod val="50000"/>
                    </a:schemeClr>
                  </a:solidFill>
                  <a:latin typeface="+mj-lt"/>
                  <a:ea typeface="Montserrat"/>
                  <a:cs typeface="Montserrat"/>
                  <a:sym typeface="Montserrat"/>
                </a:rPr>
                <a:t>GPP Stage1 Workshop</a:t>
              </a:r>
              <a:endParaRPr b="1" dirty="0">
                <a:solidFill>
                  <a:schemeClr val="bg1">
                    <a:lumMod val="5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129456" y="1208281"/>
            <a:ext cx="884908" cy="501176"/>
            <a:chOff x="683602" y="1296851"/>
            <a:chExt cx="884908" cy="501176"/>
          </a:xfrm>
        </p:grpSpPr>
        <p:sp>
          <p:nvSpPr>
            <p:cNvPr id="32" name="流程图: 合并 31"/>
            <p:cNvSpPr/>
            <p:nvPr/>
          </p:nvSpPr>
          <p:spPr bwMode="auto">
            <a:xfrm>
              <a:off x="1060114" y="1666142"/>
              <a:ext cx="131884" cy="131885"/>
            </a:xfrm>
            <a:prstGeom prst="flowChartMerge">
              <a:avLst/>
            </a:prstGeom>
            <a:solidFill>
              <a:srgbClr val="FFC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en-US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3" name="Google Shape;187;p20"/>
            <p:cNvSpPr txBox="1"/>
            <p:nvPr/>
          </p:nvSpPr>
          <p:spPr>
            <a:xfrm>
              <a:off x="683602" y="1296851"/>
              <a:ext cx="884908" cy="36929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Montserrat"/>
                <a:buNone/>
              </a:pPr>
              <a:r>
                <a:rPr lang="en-US" sz="900" b="1" i="0" u="none" dirty="0" smtClean="0">
                  <a:latin typeface="+mj-lt"/>
                  <a:ea typeface="Montserrat"/>
                  <a:cs typeface="Montserrat"/>
                  <a:sym typeface="Montserrat"/>
                </a:rPr>
                <a:t>RAN1/SA2 </a:t>
              </a:r>
              <a:r>
                <a:rPr lang="en-US" altLang="zh-CN" sz="900" b="1" i="0" u="none" dirty="0" smtClean="0">
                  <a:latin typeface="+mj-lt"/>
                  <a:ea typeface="Montserrat"/>
                  <a:cs typeface="Montserrat"/>
                  <a:sym typeface="Montserrat"/>
                </a:rPr>
                <a:t>R20 6G SI Approval</a:t>
              </a:r>
              <a:endParaRPr b="1" dirty="0">
                <a:latin typeface="+mj-lt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017597" y="2019917"/>
            <a:ext cx="884908" cy="474814"/>
            <a:chOff x="1855904" y="1323213"/>
            <a:chExt cx="884908" cy="474814"/>
          </a:xfrm>
        </p:grpSpPr>
        <p:sp>
          <p:nvSpPr>
            <p:cNvPr id="36" name="流程图: 合并 35"/>
            <p:cNvSpPr/>
            <p:nvPr/>
          </p:nvSpPr>
          <p:spPr bwMode="auto">
            <a:xfrm>
              <a:off x="2232416" y="1666142"/>
              <a:ext cx="131884" cy="131885"/>
            </a:xfrm>
            <a:prstGeom prst="flowChartMerge">
              <a:avLst/>
            </a:prstGeom>
            <a:solidFill>
              <a:srgbClr val="339933"/>
            </a:solidFill>
            <a:ln w="9525" cap="flat" cmpd="sng" algn="ctr">
              <a:solidFill>
                <a:srgbClr val="FFC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en-US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7" name="Google Shape;187;p20"/>
            <p:cNvSpPr txBox="1"/>
            <p:nvPr/>
          </p:nvSpPr>
          <p:spPr>
            <a:xfrm>
              <a:off x="1855904" y="1323213"/>
              <a:ext cx="884908" cy="36929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Montserrat"/>
                <a:buNone/>
              </a:pPr>
              <a:r>
                <a:rPr lang="en-US" altLang="zh-CN" sz="900" b="1" i="0" u="none" dirty="0" smtClean="0">
                  <a:latin typeface="+mj-lt"/>
                  <a:ea typeface="Montserrat"/>
                  <a:cs typeface="Montserrat"/>
                  <a:sym typeface="Montserrat"/>
                </a:rPr>
                <a:t>SA1 </a:t>
              </a:r>
              <a:r>
                <a:rPr lang="en-US" sz="900" b="1" i="0" u="none" dirty="0" smtClean="0">
                  <a:latin typeface="+mj-lt"/>
                  <a:ea typeface="Montserrat"/>
                  <a:cs typeface="Montserrat"/>
                  <a:sym typeface="Montserrat"/>
                </a:rPr>
                <a:t>R20 6G SI </a:t>
              </a:r>
              <a:r>
                <a:rPr lang="en-US" altLang="zh-CN" sz="900" b="1" i="0" u="none" dirty="0" smtClean="0">
                  <a:latin typeface="+mj-lt"/>
                  <a:ea typeface="Montserrat"/>
                  <a:cs typeface="Montserrat"/>
                  <a:sym typeface="Montserrat"/>
                </a:rPr>
                <a:t>Completion</a:t>
              </a:r>
              <a:endParaRPr b="1" dirty="0">
                <a:latin typeface="+mj-lt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8214947" y="1916918"/>
            <a:ext cx="884908" cy="501176"/>
            <a:chOff x="683602" y="1296851"/>
            <a:chExt cx="884908" cy="501176"/>
          </a:xfrm>
        </p:grpSpPr>
        <p:sp>
          <p:nvSpPr>
            <p:cNvPr id="39" name="流程图: 合并 38"/>
            <p:cNvSpPr/>
            <p:nvPr/>
          </p:nvSpPr>
          <p:spPr bwMode="auto">
            <a:xfrm>
              <a:off x="1060114" y="1666142"/>
              <a:ext cx="131884" cy="131885"/>
            </a:xfrm>
            <a:prstGeom prst="flowChartMerge">
              <a:avLst/>
            </a:prstGeom>
            <a:solidFill>
              <a:srgbClr val="FFC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en-US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0" name="Google Shape;187;p20"/>
            <p:cNvSpPr txBox="1"/>
            <p:nvPr/>
          </p:nvSpPr>
          <p:spPr>
            <a:xfrm>
              <a:off x="683602" y="1296851"/>
              <a:ext cx="884908" cy="36929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Montserrat"/>
                <a:buNone/>
              </a:pPr>
              <a:r>
                <a:rPr lang="en-US" sz="900" b="1" i="0" u="none" dirty="0" smtClean="0">
                  <a:latin typeface="+mj-lt"/>
                  <a:ea typeface="Montserrat"/>
                  <a:cs typeface="Montserrat"/>
                  <a:sym typeface="Montserrat"/>
                </a:rPr>
                <a:t>SA2 </a:t>
              </a:r>
              <a:r>
                <a:rPr lang="en-US" altLang="zh-CN" sz="900" b="1" i="0" u="none" dirty="0" smtClean="0">
                  <a:latin typeface="+mj-lt"/>
                  <a:ea typeface="Montserrat"/>
                  <a:cs typeface="Montserrat"/>
                  <a:sym typeface="Montserrat"/>
                </a:rPr>
                <a:t>R20 6G SI Completion</a:t>
              </a:r>
              <a:endParaRPr b="1" dirty="0">
                <a:latin typeface="+mj-lt"/>
              </a:endParaRPr>
            </a:p>
          </p:txBody>
        </p:sp>
      </p:grpSp>
      <p:sp>
        <p:nvSpPr>
          <p:cNvPr id="41" name="五边形 40"/>
          <p:cNvSpPr/>
          <p:nvPr/>
        </p:nvSpPr>
        <p:spPr bwMode="auto">
          <a:xfrm>
            <a:off x="2232416" y="1785659"/>
            <a:ext cx="2273552" cy="245353"/>
          </a:xfrm>
          <a:prstGeom prst="homePlate">
            <a:avLst/>
          </a:prstGeom>
          <a:gradFill flip="none" rotWithShape="1">
            <a:gsLst>
              <a:gs pos="0">
                <a:schemeClr val="accent3">
                  <a:tint val="50000"/>
                  <a:satMod val="300000"/>
                </a:schemeClr>
              </a:gs>
              <a:gs pos="44000">
                <a:schemeClr val="accent3">
                  <a:tint val="37000"/>
                  <a:satMod val="30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/>
          <a:lstStyle/>
          <a:p>
            <a:pPr marR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en-US" sz="1200" b="1" dirty="0" smtClean="0">
                <a:solidFill>
                  <a:schemeClr val="tx1"/>
                </a:solidFill>
                <a:latin typeface="Calibri"/>
                <a:cs typeface="Calibri"/>
              </a:rPr>
              <a:t>❷ Brainstorming for 6G Day1</a:t>
            </a:r>
            <a:endParaRPr kumimoji="0" lang="en-US" sz="9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1734445" y="2128730"/>
            <a:ext cx="3642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Calibri"/>
                <a:cs typeface="Calibri"/>
              </a:rPr>
              <a:t>❶</a:t>
            </a:r>
            <a:endParaRPr lang="en-US" sz="1400" dirty="0"/>
          </a:p>
        </p:txBody>
      </p:sp>
      <p:sp>
        <p:nvSpPr>
          <p:cNvPr id="45" name="五边形 44"/>
          <p:cNvSpPr/>
          <p:nvPr/>
        </p:nvSpPr>
        <p:spPr bwMode="auto">
          <a:xfrm>
            <a:off x="6602195" y="1349057"/>
            <a:ext cx="2330790" cy="228515"/>
          </a:xfrm>
          <a:prstGeom prst="homePlate">
            <a:avLst/>
          </a:prstGeom>
          <a:solidFill>
            <a:schemeClr val="accent1">
              <a:lumMod val="20000"/>
              <a:lumOff val="80000"/>
            </a:schemeClr>
          </a:solidFill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/>
          <a:lstStyle/>
          <a:p>
            <a:pPr marR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en-US" sz="1200" b="1" dirty="0" smtClean="0">
                <a:solidFill>
                  <a:schemeClr val="tx1"/>
                </a:solidFill>
                <a:latin typeface="Calibri"/>
                <a:cs typeface="Calibri"/>
              </a:rPr>
              <a:t>❺ R21 </a:t>
            </a:r>
            <a:r>
              <a:rPr lang="en-US" altLang="zh-CN" sz="1200" b="1" dirty="0" smtClean="0">
                <a:solidFill>
                  <a:schemeClr val="tx1"/>
                </a:solidFill>
                <a:latin typeface="Calibri"/>
                <a:cs typeface="Calibri"/>
              </a:rPr>
              <a:t>Normative work</a:t>
            </a:r>
            <a:endParaRPr kumimoji="0" lang="en-US" sz="9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47" name="曲线连接符 46"/>
          <p:cNvCxnSpPr>
            <a:stCxn id="40" idx="1"/>
          </p:cNvCxnSpPr>
          <p:nvPr/>
        </p:nvCxnSpPr>
        <p:spPr bwMode="auto">
          <a:xfrm rot="10800000">
            <a:off x="7957457" y="1643514"/>
            <a:ext cx="257490" cy="458050"/>
          </a:xfrm>
          <a:prstGeom prst="curvedConnector2">
            <a:avLst/>
          </a:prstGeom>
          <a:solidFill>
            <a:schemeClr val="accent1"/>
          </a:solidFill>
          <a:ln w="31750" cap="flat" cmpd="sng" algn="ctr">
            <a:solidFill>
              <a:schemeClr val="tx2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stealth" w="med" len="med"/>
          </a:ln>
        </p:spPr>
      </p:cxnSp>
      <p:sp>
        <p:nvSpPr>
          <p:cNvPr id="42" name="TextBox 41"/>
          <p:cNvSpPr txBox="1"/>
          <p:nvPr/>
        </p:nvSpPr>
        <p:spPr>
          <a:xfrm>
            <a:off x="3644515" y="2094561"/>
            <a:ext cx="1156085" cy="276999"/>
          </a:xfrm>
          <a:prstGeom prst="rect">
            <a:avLst/>
          </a:prstGeom>
          <a:solidFill>
            <a:srgbClr val="D9FFD9">
              <a:alpha val="58824"/>
            </a:srgbClr>
          </a:solidFill>
          <a:ln>
            <a:solidFill>
              <a:srgbClr val="00CC00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Calibri"/>
                <a:cs typeface="Calibri"/>
              </a:rPr>
              <a:t>❸</a:t>
            </a:r>
            <a:r>
              <a:rPr lang="en-US" dirty="0" smtClean="0">
                <a:latin typeface="Calibri"/>
                <a:cs typeface="Calibri"/>
              </a:rPr>
              <a:t> </a:t>
            </a:r>
            <a:r>
              <a:rPr lang="en-US" altLang="zh-CN" b="1" dirty="0" smtClean="0">
                <a:latin typeface="Calibri"/>
                <a:cs typeface="Calibri"/>
              </a:rPr>
              <a:t>BB SI Approval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78029195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圆角矩形 41"/>
          <p:cNvSpPr/>
          <p:nvPr/>
        </p:nvSpPr>
        <p:spPr bwMode="auto">
          <a:xfrm>
            <a:off x="326574" y="870857"/>
            <a:ext cx="8693499" cy="2122714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4" name="五边形 43"/>
          <p:cNvSpPr/>
          <p:nvPr/>
        </p:nvSpPr>
        <p:spPr bwMode="auto">
          <a:xfrm>
            <a:off x="4603942" y="1785659"/>
            <a:ext cx="2020025" cy="240120"/>
          </a:xfrm>
          <a:prstGeom prst="homePlate">
            <a:avLst/>
          </a:prstGeom>
          <a:gradFill flip="none" rotWithShape="1">
            <a:gsLst>
              <a:gs pos="0">
                <a:schemeClr val="bg1"/>
              </a:gs>
              <a:gs pos="33000">
                <a:schemeClr val="accent6">
                  <a:lumMod val="40000"/>
                  <a:lumOff val="60000"/>
                </a:schemeClr>
              </a:gs>
              <a:gs pos="62000">
                <a:schemeClr val="accent6">
                  <a:lumMod val="60000"/>
                  <a:lumOff val="4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/>
          <a:lstStyle/>
          <a:p>
            <a:pPr marR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en-US" sz="1200" b="1" dirty="0" smtClean="0">
                <a:solidFill>
                  <a:schemeClr val="tx1"/>
                </a:solidFill>
                <a:latin typeface="Calibri"/>
                <a:cs typeface="Calibri"/>
              </a:rPr>
              <a:t>❹ Building Blocks Phase </a:t>
            </a:r>
            <a:endParaRPr kumimoji="0" lang="en-US" sz="9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11" name="表格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4225290"/>
              </p:ext>
            </p:extLst>
          </p:nvPr>
        </p:nvGraphicFramePr>
        <p:xfrm>
          <a:off x="439618" y="2518942"/>
          <a:ext cx="8191692" cy="487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82641"/>
                <a:gridCol w="682641"/>
                <a:gridCol w="682641"/>
                <a:gridCol w="682641"/>
                <a:gridCol w="682641"/>
                <a:gridCol w="682641"/>
                <a:gridCol w="682641"/>
                <a:gridCol w="682641"/>
                <a:gridCol w="682641"/>
                <a:gridCol w="682641"/>
                <a:gridCol w="682641"/>
                <a:gridCol w="682641"/>
              </a:tblGrid>
              <a:tr h="0">
                <a:tc>
                  <a:txBody>
                    <a:bodyPr/>
                    <a:lstStyle/>
                    <a:p>
                      <a:endParaRPr lang="en-US" sz="200" dirty="0"/>
                    </a:p>
                  </a:txBody>
                  <a:tcPr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en-US" sz="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en-US" sz="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en-US" sz="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en-US" sz="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en-US" sz="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en-US" sz="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en-US" sz="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en-US" sz="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en-US" sz="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en-US" sz="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en-US" sz="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7730">
                <a:tc gridSpan="4"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2024</a:t>
                      </a:r>
                    </a:p>
                  </a:txBody>
                  <a:tcPr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2025</a:t>
                      </a:r>
                      <a:endParaRPr lang="en-US" b="1" dirty="0"/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2026</a:t>
                      </a:r>
                      <a:endParaRPr lang="en-US" b="1" dirty="0"/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b="1" dirty="0"/>
                    </a:p>
                  </a:txBody>
                  <a:tcPr>
                    <a:lnL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Suggestions for Rel-20 6G Study Plan</a:t>
            </a:r>
            <a:endParaRPr lang="en-US" altLang="zh-CN" dirty="0"/>
          </a:p>
        </p:txBody>
      </p:sp>
      <p:cxnSp>
        <p:nvCxnSpPr>
          <p:cNvPr id="9" name="直接箭头连接符 8"/>
          <p:cNvCxnSpPr/>
          <p:nvPr/>
        </p:nvCxnSpPr>
        <p:spPr bwMode="auto">
          <a:xfrm flipV="1">
            <a:off x="422030" y="2640221"/>
            <a:ext cx="8510955" cy="17586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</p:spPr>
      </p:cxnSp>
      <p:graphicFrame>
        <p:nvGraphicFramePr>
          <p:cNvPr id="18" name="表格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3397898"/>
              </p:ext>
            </p:extLst>
          </p:nvPr>
        </p:nvGraphicFramePr>
        <p:xfrm>
          <a:off x="492366" y="2442101"/>
          <a:ext cx="8194438" cy="3962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82870"/>
                <a:gridCol w="682870"/>
                <a:gridCol w="682870"/>
                <a:gridCol w="682870"/>
                <a:gridCol w="682870"/>
                <a:gridCol w="661056"/>
                <a:gridCol w="704683"/>
                <a:gridCol w="682870"/>
                <a:gridCol w="682870"/>
                <a:gridCol w="661056"/>
                <a:gridCol w="704683"/>
                <a:gridCol w="68287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i="1" dirty="0" smtClean="0"/>
                        <a:t>SA1#105</a:t>
                      </a:r>
                      <a:endParaRPr lang="en-US" sz="10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i="1" dirty="0" smtClean="0"/>
                        <a:t>SA1#106</a:t>
                      </a:r>
                      <a:endParaRPr lang="en-US" sz="10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000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SA1#107</a:t>
                      </a:r>
                      <a:endParaRPr lang="en-US" sz="1000" i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SA1#108</a:t>
                      </a:r>
                      <a:endParaRPr lang="en-US" sz="1000" i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SA1#109</a:t>
                      </a:r>
                      <a:endParaRPr lang="en-US" sz="1000" i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endParaRPr lang="en-US" sz="1000" i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SA1#110</a:t>
                      </a:r>
                      <a:endParaRPr lang="en-US" sz="1000" i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SA1#111</a:t>
                      </a:r>
                      <a:endParaRPr lang="en-US" sz="1000" i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SA1#112</a:t>
                      </a:r>
                      <a:endParaRPr lang="en-US" sz="1000" i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SA1#113</a:t>
                      </a:r>
                      <a:endParaRPr lang="en-US" sz="1000" i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SA1#114</a:t>
                      </a:r>
                      <a:endParaRPr lang="en-US" sz="1000" i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SA1#115</a:t>
                      </a:r>
                      <a:endParaRPr lang="en-US" sz="1000" i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SA1#116</a:t>
                      </a:r>
                      <a:endParaRPr lang="en-US" sz="1000" i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1" name="内容占位符 1"/>
          <p:cNvSpPr>
            <a:spLocks noGrp="1"/>
          </p:cNvSpPr>
          <p:nvPr>
            <p:ph idx="1"/>
          </p:nvPr>
        </p:nvSpPr>
        <p:spPr>
          <a:xfrm>
            <a:off x="422029" y="3135086"/>
            <a:ext cx="8510955" cy="1915885"/>
          </a:xfrm>
          <a:ln w="15875">
            <a:solidFill>
              <a:schemeClr val="tx1"/>
            </a:solidFill>
            <a:prstDash val="dash"/>
          </a:ln>
        </p:spPr>
        <p:txBody>
          <a:bodyPr/>
          <a:lstStyle/>
          <a:p>
            <a:pPr marL="0" indent="0">
              <a:buNone/>
            </a:pPr>
            <a:r>
              <a:rPr lang="en-US" altLang="zh-CN" sz="1600" dirty="0">
                <a:cs typeface="Calibri"/>
              </a:rPr>
              <a:t>③Building block SIs are </a:t>
            </a:r>
            <a:r>
              <a:rPr lang="en-US" altLang="zh-CN" sz="1600" dirty="0" smtClean="0">
                <a:cs typeface="Calibri"/>
              </a:rPr>
              <a:t>approved no latter than SA1#110(May.2025)</a:t>
            </a:r>
            <a:endParaRPr lang="en-US" altLang="zh-CN" sz="1600" dirty="0"/>
          </a:p>
          <a:p>
            <a:pPr marL="684530" lvl="1" indent="-285750">
              <a:buFont typeface="Wingdings" panose="05000000000000000000" pitchFamily="2" charset="2"/>
              <a:buChar char="ü"/>
            </a:pPr>
            <a:r>
              <a:rPr lang="en-US" altLang="zh-CN" sz="1400" dirty="0" smtClean="0"/>
              <a:t>Each BB SID provides </a:t>
            </a:r>
            <a:r>
              <a:rPr lang="en-US" altLang="zh-CN" sz="1400" dirty="0" smtClean="0"/>
              <a:t>a </a:t>
            </a:r>
            <a:r>
              <a:rPr lang="en-US" altLang="zh-CN" sz="1400" dirty="0" smtClean="0">
                <a:solidFill>
                  <a:srgbClr val="FF0000"/>
                </a:solidFill>
              </a:rPr>
              <a:t>clear </a:t>
            </a:r>
            <a:r>
              <a:rPr lang="en-US" altLang="zh-CN" sz="1400" dirty="0" smtClean="0">
                <a:solidFill>
                  <a:srgbClr val="FF0000"/>
                </a:solidFill>
              </a:rPr>
              <a:t>scope</a:t>
            </a:r>
            <a:r>
              <a:rPr lang="en-US" altLang="zh-CN" sz="1400" dirty="0" smtClean="0"/>
              <a:t>, and potential dependency with other </a:t>
            </a:r>
            <a:r>
              <a:rPr lang="en-US" altLang="zh-CN" sz="1400" dirty="0" smtClean="0"/>
              <a:t>BBs.</a:t>
            </a:r>
            <a:endParaRPr lang="en-US" altLang="zh-CN" sz="1400" dirty="0"/>
          </a:p>
          <a:p>
            <a:pPr marL="684530" lvl="1" indent="-285750">
              <a:buFont typeface="Wingdings" panose="05000000000000000000" pitchFamily="2" charset="2"/>
              <a:buChar char="ü"/>
            </a:pPr>
            <a:r>
              <a:rPr lang="en-US" altLang="zh-CN" sz="1400" dirty="0" smtClean="0"/>
              <a:t>Define </a:t>
            </a:r>
            <a:r>
              <a:rPr lang="en-US" altLang="zh-CN" sz="1400" dirty="0" smtClean="0">
                <a:solidFill>
                  <a:srgbClr val="FF0000"/>
                </a:solidFill>
              </a:rPr>
              <a:t>TR strategy</a:t>
            </a:r>
            <a:r>
              <a:rPr lang="en-US" altLang="zh-CN" sz="1400" dirty="0" smtClean="0"/>
              <a:t>, e.g. separate TRs, reusing </a:t>
            </a:r>
            <a:r>
              <a:rPr lang="en-US" altLang="zh-CN" sz="1400" dirty="0" smtClean="0"/>
              <a:t>umbrella </a:t>
            </a:r>
            <a:r>
              <a:rPr lang="en-US" altLang="zh-CN" sz="1400" dirty="0" smtClean="0"/>
              <a:t>TR</a:t>
            </a:r>
            <a:endParaRPr lang="en-US" altLang="zh-CN" sz="1400" dirty="0"/>
          </a:p>
          <a:p>
            <a:pPr marL="0" indent="0">
              <a:buNone/>
            </a:pPr>
            <a:r>
              <a:rPr lang="en-US" altLang="zh-CN" sz="1600" dirty="0" smtClean="0">
                <a:latin typeface="Calibri"/>
                <a:cs typeface="Calibri"/>
              </a:rPr>
              <a:t>④ Building block Phase, last for at least 2 meetings</a:t>
            </a:r>
          </a:p>
          <a:p>
            <a:pPr marL="684530" lvl="1" indent="-285750">
              <a:buFont typeface="Wingdings" panose="05000000000000000000" pitchFamily="2" charset="2"/>
              <a:buChar char="ü"/>
            </a:pPr>
            <a:r>
              <a:rPr lang="en-US" altLang="zh-CN" sz="1400" dirty="0" smtClean="0"/>
              <a:t>High-level analysis and final consolidation of the requirements </a:t>
            </a:r>
          </a:p>
          <a:p>
            <a:pPr marL="684530" lvl="1" indent="-285750">
              <a:buFont typeface="Wingdings" panose="05000000000000000000" pitchFamily="2" charset="2"/>
              <a:buChar char="ü"/>
            </a:pPr>
            <a:r>
              <a:rPr lang="en-US" altLang="zh-CN" sz="1400" smtClean="0">
                <a:solidFill>
                  <a:srgbClr val="FF0000"/>
                </a:solidFill>
              </a:rPr>
              <a:t>New </a:t>
            </a:r>
            <a:r>
              <a:rPr lang="en-US" altLang="zh-CN" sz="1400" smtClean="0">
                <a:solidFill>
                  <a:srgbClr val="FF0000"/>
                </a:solidFill>
              </a:rPr>
              <a:t>BB-specific </a:t>
            </a:r>
            <a:r>
              <a:rPr lang="en-US" altLang="zh-CN" sz="1400" dirty="0" smtClean="0">
                <a:solidFill>
                  <a:srgbClr val="FF0000"/>
                </a:solidFill>
              </a:rPr>
              <a:t>UC and req. </a:t>
            </a:r>
            <a:r>
              <a:rPr lang="en-US" altLang="zh-CN" sz="1400" dirty="0" smtClean="0"/>
              <a:t>for late engaged stakeholders  </a:t>
            </a:r>
          </a:p>
          <a:p>
            <a:pPr marL="0" indent="0">
              <a:buNone/>
            </a:pPr>
            <a:r>
              <a:rPr lang="en-US" sz="1600" dirty="0" smtClean="0">
                <a:latin typeface="Calibri"/>
                <a:cs typeface="Calibri"/>
              </a:rPr>
              <a:t>⑤</a:t>
            </a:r>
            <a:r>
              <a:rPr lang="en-US" sz="1600" dirty="0" smtClean="0"/>
              <a:t> Align the output of SA2/RAN feasibility study with SA1 normative work</a:t>
            </a:r>
            <a:endParaRPr lang="en-US" sz="1600" dirty="0"/>
          </a:p>
          <a:p>
            <a:pPr marL="398780" lvl="1" indent="0">
              <a:buNone/>
            </a:pPr>
            <a:endParaRPr lang="en-US" sz="1400" dirty="0"/>
          </a:p>
        </p:txBody>
      </p:sp>
      <p:grpSp>
        <p:nvGrpSpPr>
          <p:cNvPr id="27" name="组合 26"/>
          <p:cNvGrpSpPr/>
          <p:nvPr/>
        </p:nvGrpSpPr>
        <p:grpSpPr>
          <a:xfrm>
            <a:off x="3384162" y="1208281"/>
            <a:ext cx="884908" cy="501176"/>
            <a:chOff x="683602" y="1296851"/>
            <a:chExt cx="884908" cy="501176"/>
          </a:xfrm>
        </p:grpSpPr>
        <p:sp>
          <p:nvSpPr>
            <p:cNvPr id="23" name="流程图: 合并 22"/>
            <p:cNvSpPr/>
            <p:nvPr/>
          </p:nvSpPr>
          <p:spPr bwMode="auto">
            <a:xfrm>
              <a:off x="1060114" y="1666142"/>
              <a:ext cx="131884" cy="131885"/>
            </a:xfrm>
            <a:prstGeom prst="flowChartMerge">
              <a:avLst/>
            </a:prstGeom>
            <a:solidFill>
              <a:srgbClr val="FFC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en-US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4" name="Google Shape;187;p20"/>
            <p:cNvSpPr txBox="1"/>
            <p:nvPr/>
          </p:nvSpPr>
          <p:spPr>
            <a:xfrm>
              <a:off x="683602" y="1296851"/>
              <a:ext cx="884908" cy="36929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Montserrat"/>
                <a:buNone/>
              </a:pPr>
              <a:r>
                <a:rPr lang="en-US" sz="900" b="1" i="0" u="none" dirty="0" smtClean="0">
                  <a:latin typeface="+mj-lt"/>
                  <a:ea typeface="Montserrat"/>
                  <a:cs typeface="Montserrat"/>
                  <a:sym typeface="Montserrat"/>
                </a:rPr>
                <a:t>TSG-</a:t>
              </a:r>
              <a:r>
                <a:rPr lang="en-US" altLang="zh-CN" sz="900" b="1" i="0" u="none" dirty="0" smtClean="0">
                  <a:latin typeface="+mj-lt"/>
                  <a:ea typeface="Montserrat"/>
                  <a:cs typeface="Montserrat"/>
                  <a:sym typeface="Montserrat"/>
                </a:rPr>
                <a:t>wide 6G</a:t>
              </a:r>
              <a:r>
                <a:rPr lang="en-US" sz="900" b="1" i="0" u="none" dirty="0" smtClean="0">
                  <a:latin typeface="+mj-lt"/>
                  <a:ea typeface="Montserrat"/>
                  <a:cs typeface="Montserrat"/>
                  <a:sym typeface="Montserrat"/>
                </a:rPr>
                <a:t> Workshop</a:t>
              </a:r>
              <a:endParaRPr b="1" dirty="0">
                <a:latin typeface="+mj-lt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855904" y="2030803"/>
            <a:ext cx="884908" cy="474814"/>
            <a:chOff x="1855904" y="1323213"/>
            <a:chExt cx="884908" cy="474814"/>
          </a:xfrm>
        </p:grpSpPr>
        <p:sp>
          <p:nvSpPr>
            <p:cNvPr id="25" name="流程图: 合并 24"/>
            <p:cNvSpPr/>
            <p:nvPr/>
          </p:nvSpPr>
          <p:spPr bwMode="auto">
            <a:xfrm>
              <a:off x="2232416" y="1666142"/>
              <a:ext cx="131884" cy="131885"/>
            </a:xfrm>
            <a:prstGeom prst="flowChartMerge">
              <a:avLst/>
            </a:prstGeom>
            <a:solidFill>
              <a:srgbClr val="339933"/>
            </a:solidFill>
            <a:ln w="9525" cap="flat" cmpd="sng" algn="ctr">
              <a:solidFill>
                <a:srgbClr val="FFC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en-US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6" name="Google Shape;187;p20"/>
            <p:cNvSpPr txBox="1"/>
            <p:nvPr/>
          </p:nvSpPr>
          <p:spPr>
            <a:xfrm>
              <a:off x="1855904" y="1323213"/>
              <a:ext cx="884908" cy="36929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Montserrat"/>
                <a:buNone/>
              </a:pPr>
              <a:r>
                <a:rPr lang="en-US" altLang="zh-CN" sz="900" b="1" i="0" u="none" dirty="0" smtClean="0">
                  <a:latin typeface="+mj-lt"/>
                  <a:ea typeface="Montserrat"/>
                  <a:cs typeface="Montserrat"/>
                  <a:sym typeface="Montserrat"/>
                </a:rPr>
                <a:t>SA1 </a:t>
              </a:r>
              <a:r>
                <a:rPr lang="en-US" sz="900" b="1" i="0" u="none" dirty="0" smtClean="0">
                  <a:latin typeface="+mj-lt"/>
                  <a:ea typeface="Montserrat"/>
                  <a:cs typeface="Montserrat"/>
                  <a:sym typeface="Montserrat"/>
                </a:rPr>
                <a:t>R20 6G SI Approval</a:t>
              </a:r>
              <a:endParaRPr b="1" dirty="0">
                <a:latin typeface="+mj-lt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841039" y="2004006"/>
            <a:ext cx="884908" cy="501176"/>
            <a:chOff x="683602" y="1296851"/>
            <a:chExt cx="884908" cy="501176"/>
          </a:xfrm>
        </p:grpSpPr>
        <p:sp>
          <p:nvSpPr>
            <p:cNvPr id="29" name="流程图: 合并 28"/>
            <p:cNvSpPr/>
            <p:nvPr/>
          </p:nvSpPr>
          <p:spPr bwMode="auto">
            <a:xfrm>
              <a:off x="1060114" y="1666142"/>
              <a:ext cx="131884" cy="131885"/>
            </a:xfrm>
            <a:prstGeom prst="flowChartMerge">
              <a:avLst/>
            </a:prstGeom>
            <a:solidFill>
              <a:schemeClr val="bg1">
                <a:lumMod val="5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en-US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0" name="Google Shape;187;p20"/>
            <p:cNvSpPr txBox="1"/>
            <p:nvPr/>
          </p:nvSpPr>
          <p:spPr>
            <a:xfrm>
              <a:off x="683602" y="1296851"/>
              <a:ext cx="884908" cy="36929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Montserrat"/>
                <a:buNone/>
              </a:pPr>
              <a:r>
                <a:rPr lang="en-US" sz="900" b="1" i="0" u="none" dirty="0" smtClean="0">
                  <a:solidFill>
                    <a:schemeClr val="bg1">
                      <a:lumMod val="50000"/>
                    </a:schemeClr>
                  </a:solidFill>
                  <a:latin typeface="+mj-lt"/>
                  <a:ea typeface="Montserrat"/>
                  <a:cs typeface="Montserrat"/>
                  <a:sym typeface="Montserrat"/>
                </a:rPr>
                <a:t>3</a:t>
              </a:r>
              <a:r>
                <a:rPr lang="en-US" altLang="zh-CN" sz="900" b="1" i="0" u="none" dirty="0" smtClean="0">
                  <a:solidFill>
                    <a:schemeClr val="bg1">
                      <a:lumMod val="50000"/>
                    </a:schemeClr>
                  </a:solidFill>
                  <a:latin typeface="+mj-lt"/>
                  <a:ea typeface="Montserrat"/>
                  <a:cs typeface="Montserrat"/>
                  <a:sym typeface="Montserrat"/>
                </a:rPr>
                <a:t>GPP Stage1 Workshop</a:t>
              </a:r>
              <a:endParaRPr b="1" dirty="0">
                <a:solidFill>
                  <a:schemeClr val="bg1">
                    <a:lumMod val="5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129456" y="1208281"/>
            <a:ext cx="884908" cy="501176"/>
            <a:chOff x="683602" y="1296851"/>
            <a:chExt cx="884908" cy="501176"/>
          </a:xfrm>
        </p:grpSpPr>
        <p:sp>
          <p:nvSpPr>
            <p:cNvPr id="32" name="流程图: 合并 31"/>
            <p:cNvSpPr/>
            <p:nvPr/>
          </p:nvSpPr>
          <p:spPr bwMode="auto">
            <a:xfrm>
              <a:off x="1060114" y="1666142"/>
              <a:ext cx="131884" cy="131885"/>
            </a:xfrm>
            <a:prstGeom prst="flowChartMerge">
              <a:avLst/>
            </a:prstGeom>
            <a:solidFill>
              <a:srgbClr val="FFC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en-US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3" name="Google Shape;187;p20"/>
            <p:cNvSpPr txBox="1"/>
            <p:nvPr/>
          </p:nvSpPr>
          <p:spPr>
            <a:xfrm>
              <a:off x="683602" y="1296851"/>
              <a:ext cx="884908" cy="36929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Montserrat"/>
                <a:buNone/>
              </a:pPr>
              <a:r>
                <a:rPr lang="en-US" sz="900" b="1" i="0" u="none" dirty="0" smtClean="0">
                  <a:latin typeface="+mj-lt"/>
                  <a:ea typeface="Montserrat"/>
                  <a:cs typeface="Montserrat"/>
                  <a:sym typeface="Montserrat"/>
                </a:rPr>
                <a:t>RAN1/SA2 </a:t>
              </a:r>
              <a:r>
                <a:rPr lang="en-US" altLang="zh-CN" sz="900" b="1" i="0" u="none" dirty="0" smtClean="0">
                  <a:latin typeface="+mj-lt"/>
                  <a:ea typeface="Montserrat"/>
                  <a:cs typeface="Montserrat"/>
                  <a:sym typeface="Montserrat"/>
                </a:rPr>
                <a:t>R20 6G SI Approval</a:t>
              </a:r>
              <a:endParaRPr b="1" dirty="0">
                <a:latin typeface="+mj-lt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017597" y="2019917"/>
            <a:ext cx="884908" cy="474814"/>
            <a:chOff x="1855904" y="1323213"/>
            <a:chExt cx="884908" cy="474814"/>
          </a:xfrm>
        </p:grpSpPr>
        <p:sp>
          <p:nvSpPr>
            <p:cNvPr id="36" name="流程图: 合并 35"/>
            <p:cNvSpPr/>
            <p:nvPr/>
          </p:nvSpPr>
          <p:spPr bwMode="auto">
            <a:xfrm>
              <a:off x="2232416" y="1666142"/>
              <a:ext cx="131884" cy="131885"/>
            </a:xfrm>
            <a:prstGeom prst="flowChartMerge">
              <a:avLst/>
            </a:prstGeom>
            <a:solidFill>
              <a:srgbClr val="339933"/>
            </a:solidFill>
            <a:ln w="9525" cap="flat" cmpd="sng" algn="ctr">
              <a:solidFill>
                <a:srgbClr val="FFC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en-US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7" name="Google Shape;187;p20"/>
            <p:cNvSpPr txBox="1"/>
            <p:nvPr/>
          </p:nvSpPr>
          <p:spPr>
            <a:xfrm>
              <a:off x="1855904" y="1323213"/>
              <a:ext cx="884908" cy="36929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Montserrat"/>
                <a:buNone/>
              </a:pPr>
              <a:r>
                <a:rPr lang="en-US" altLang="zh-CN" sz="900" b="1" i="0" u="none" dirty="0" smtClean="0">
                  <a:latin typeface="+mj-lt"/>
                  <a:ea typeface="Montserrat"/>
                  <a:cs typeface="Montserrat"/>
                  <a:sym typeface="Montserrat"/>
                </a:rPr>
                <a:t>SA1 </a:t>
              </a:r>
              <a:r>
                <a:rPr lang="en-US" sz="900" b="1" i="0" u="none" dirty="0" smtClean="0">
                  <a:latin typeface="+mj-lt"/>
                  <a:ea typeface="Montserrat"/>
                  <a:cs typeface="Montserrat"/>
                  <a:sym typeface="Montserrat"/>
                </a:rPr>
                <a:t>R20 6G SI </a:t>
              </a:r>
              <a:r>
                <a:rPr lang="en-US" altLang="zh-CN" sz="900" b="1" i="0" u="none" dirty="0" smtClean="0">
                  <a:latin typeface="+mj-lt"/>
                  <a:ea typeface="Montserrat"/>
                  <a:cs typeface="Montserrat"/>
                  <a:sym typeface="Montserrat"/>
                </a:rPr>
                <a:t>Completion</a:t>
              </a:r>
              <a:endParaRPr b="1" dirty="0">
                <a:latin typeface="+mj-lt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8214947" y="1916918"/>
            <a:ext cx="884908" cy="501176"/>
            <a:chOff x="683602" y="1296851"/>
            <a:chExt cx="884908" cy="501176"/>
          </a:xfrm>
        </p:grpSpPr>
        <p:sp>
          <p:nvSpPr>
            <p:cNvPr id="39" name="流程图: 合并 38"/>
            <p:cNvSpPr/>
            <p:nvPr/>
          </p:nvSpPr>
          <p:spPr bwMode="auto">
            <a:xfrm>
              <a:off x="1060114" y="1666142"/>
              <a:ext cx="131884" cy="131885"/>
            </a:xfrm>
            <a:prstGeom prst="flowChartMerge">
              <a:avLst/>
            </a:prstGeom>
            <a:solidFill>
              <a:srgbClr val="FFC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en-US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0" name="Google Shape;187;p20"/>
            <p:cNvSpPr txBox="1"/>
            <p:nvPr/>
          </p:nvSpPr>
          <p:spPr>
            <a:xfrm>
              <a:off x="683602" y="1296851"/>
              <a:ext cx="884908" cy="36929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Montserrat"/>
                <a:buNone/>
              </a:pPr>
              <a:r>
                <a:rPr lang="en-US" sz="900" b="1" i="0" u="none" dirty="0" smtClean="0">
                  <a:latin typeface="+mj-lt"/>
                  <a:ea typeface="Montserrat"/>
                  <a:cs typeface="Montserrat"/>
                  <a:sym typeface="Montserrat"/>
                </a:rPr>
                <a:t>SA2 </a:t>
              </a:r>
              <a:r>
                <a:rPr lang="en-US" altLang="zh-CN" sz="900" b="1" i="0" u="none" dirty="0" smtClean="0">
                  <a:latin typeface="+mj-lt"/>
                  <a:ea typeface="Montserrat"/>
                  <a:cs typeface="Montserrat"/>
                  <a:sym typeface="Montserrat"/>
                </a:rPr>
                <a:t>R20 6G SI Completion</a:t>
              </a:r>
              <a:endParaRPr b="1" dirty="0">
                <a:latin typeface="+mj-lt"/>
              </a:endParaRPr>
            </a:p>
          </p:txBody>
        </p:sp>
      </p:grpSp>
      <p:sp>
        <p:nvSpPr>
          <p:cNvPr id="41" name="五边形 40"/>
          <p:cNvSpPr/>
          <p:nvPr/>
        </p:nvSpPr>
        <p:spPr bwMode="auto">
          <a:xfrm>
            <a:off x="2232416" y="1785659"/>
            <a:ext cx="2273552" cy="245353"/>
          </a:xfrm>
          <a:prstGeom prst="homePlate">
            <a:avLst/>
          </a:prstGeom>
          <a:gradFill flip="none" rotWithShape="1">
            <a:gsLst>
              <a:gs pos="0">
                <a:schemeClr val="accent3">
                  <a:tint val="50000"/>
                  <a:satMod val="300000"/>
                </a:schemeClr>
              </a:gs>
              <a:gs pos="44000">
                <a:schemeClr val="accent3">
                  <a:tint val="37000"/>
                  <a:satMod val="30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/>
          <a:lstStyle/>
          <a:p>
            <a:pPr marR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en-US" sz="1200" b="1" dirty="0" smtClean="0">
                <a:solidFill>
                  <a:schemeClr val="tx1"/>
                </a:solidFill>
                <a:latin typeface="Calibri"/>
                <a:cs typeface="Calibri"/>
              </a:rPr>
              <a:t>❷ Brainstorming for 6G Day1</a:t>
            </a:r>
            <a:endParaRPr kumimoji="0" lang="en-US" sz="9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1734445" y="2128730"/>
            <a:ext cx="3642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Calibri"/>
                <a:cs typeface="Calibri"/>
              </a:rPr>
              <a:t>❶</a:t>
            </a:r>
            <a:endParaRPr lang="en-US" sz="1400" dirty="0"/>
          </a:p>
        </p:txBody>
      </p:sp>
      <p:sp>
        <p:nvSpPr>
          <p:cNvPr id="45" name="五边形 44"/>
          <p:cNvSpPr/>
          <p:nvPr/>
        </p:nvSpPr>
        <p:spPr bwMode="auto">
          <a:xfrm>
            <a:off x="6602195" y="1349057"/>
            <a:ext cx="2330790" cy="228515"/>
          </a:xfrm>
          <a:prstGeom prst="homePlate">
            <a:avLst/>
          </a:prstGeom>
          <a:solidFill>
            <a:schemeClr val="accent1">
              <a:lumMod val="20000"/>
              <a:lumOff val="80000"/>
            </a:schemeClr>
          </a:solidFill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/>
          <a:lstStyle/>
          <a:p>
            <a:pPr marR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en-US" sz="1200" b="1" dirty="0" smtClean="0">
                <a:solidFill>
                  <a:schemeClr val="tx1"/>
                </a:solidFill>
                <a:latin typeface="Calibri"/>
                <a:cs typeface="Calibri"/>
              </a:rPr>
              <a:t>❺ R21 </a:t>
            </a:r>
            <a:r>
              <a:rPr lang="en-US" altLang="zh-CN" sz="1200" b="1" dirty="0" smtClean="0">
                <a:solidFill>
                  <a:schemeClr val="tx1"/>
                </a:solidFill>
                <a:latin typeface="Calibri"/>
                <a:cs typeface="Calibri"/>
              </a:rPr>
              <a:t>Normative work</a:t>
            </a:r>
            <a:endParaRPr kumimoji="0" lang="en-US" sz="9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47" name="曲线连接符 46"/>
          <p:cNvCxnSpPr>
            <a:stCxn id="40" idx="1"/>
          </p:cNvCxnSpPr>
          <p:nvPr/>
        </p:nvCxnSpPr>
        <p:spPr bwMode="auto">
          <a:xfrm rot="10800000">
            <a:off x="7957457" y="1643514"/>
            <a:ext cx="257490" cy="458050"/>
          </a:xfrm>
          <a:prstGeom prst="curvedConnector2">
            <a:avLst/>
          </a:prstGeom>
          <a:solidFill>
            <a:schemeClr val="accent1"/>
          </a:solidFill>
          <a:ln w="31750" cap="flat" cmpd="sng" algn="ctr">
            <a:solidFill>
              <a:schemeClr val="tx2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stealth" w="med" len="med"/>
          </a:ln>
        </p:spPr>
      </p:cxnSp>
      <p:sp>
        <p:nvSpPr>
          <p:cNvPr id="48" name="TextBox 47"/>
          <p:cNvSpPr txBox="1"/>
          <p:nvPr/>
        </p:nvSpPr>
        <p:spPr>
          <a:xfrm>
            <a:off x="3644515" y="2094561"/>
            <a:ext cx="1156085" cy="276999"/>
          </a:xfrm>
          <a:prstGeom prst="rect">
            <a:avLst/>
          </a:prstGeom>
          <a:solidFill>
            <a:srgbClr val="D9FFD9">
              <a:alpha val="58824"/>
            </a:srgbClr>
          </a:solidFill>
          <a:ln>
            <a:solidFill>
              <a:srgbClr val="00CC00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Calibri"/>
                <a:cs typeface="Calibri"/>
              </a:rPr>
              <a:t>❸</a:t>
            </a:r>
            <a:r>
              <a:rPr lang="en-US" dirty="0" smtClean="0">
                <a:latin typeface="Calibri"/>
                <a:cs typeface="Calibri"/>
              </a:rPr>
              <a:t> </a:t>
            </a:r>
            <a:r>
              <a:rPr lang="en-US" altLang="zh-CN" b="1" dirty="0" smtClean="0">
                <a:latin typeface="Calibri"/>
                <a:cs typeface="Calibri"/>
              </a:rPr>
              <a:t>BB SI Approval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24595979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marL="0" indent="0" algn="ctr">
              <a:buNone/>
            </a:pPr>
            <a:r>
              <a:rPr lang="en-US" sz="4400" b="1" dirty="0" smtClean="0">
                <a:solidFill>
                  <a:srgbClr val="FF0000"/>
                </a:solidFill>
              </a:rPr>
              <a:t>Thank You!</a:t>
            </a:r>
            <a:endParaRPr lang="en-US" sz="4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386927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</Template>
  <TotalTime>3313</TotalTime>
  <Words>602</Words>
  <Application>Microsoft Office PowerPoint</Application>
  <PresentationFormat>全屏显示(16:9)</PresentationFormat>
  <Paragraphs>108</Paragraphs>
  <Slides>6</Slides>
  <Notes>5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template</vt:lpstr>
      <vt:lpstr>Custom Design</vt:lpstr>
      <vt:lpstr>PowerPoint 演示文稿</vt:lpstr>
      <vt:lpstr>Lesson Learn from 5G SMARTER Process</vt:lpstr>
      <vt:lpstr>Takeaways from 6G UC Workshop</vt:lpstr>
      <vt:lpstr>Suggestions for Rel-20 6G Study Plan</vt:lpstr>
      <vt:lpstr>Suggestions for Rel-20 6G Study Plan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CATT-Qing</dc:creator>
  <dc:description>© 2009  All rights reserved</dc:description>
  <cp:lastModifiedBy>CATT-Qing</cp:lastModifiedBy>
  <cp:revision>741</cp:revision>
  <cp:lastPrinted>2024-02-08T02:32:37Z</cp:lastPrinted>
  <dcterms:created xsi:type="dcterms:W3CDTF">2024-02-12T13:49:09Z</dcterms:created>
  <dcterms:modified xsi:type="dcterms:W3CDTF">2024-05-17T17:53:44Z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0x010100D01A45C608A56F41A45AA7C3B5E188A1</vt:lpwstr>
  </property>
  <property fmtid="{D5CDD505-2E9C-101B-9397-08002B2CF9AE}" pid="3" name="ICV">
    <vt:lpwstr>7B9B02FB57F041DDBEF0B805BA7929FF</vt:lpwstr>
  </property>
  <property fmtid="{D5CDD505-2E9C-101B-9397-08002B2CF9AE}" pid="4" name="KSOProductBuildVer">
    <vt:lpwstr>2052-11.8.2.12085</vt:lpwstr>
  </property>
</Properties>
</file>