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0"/>
  </p:notesMasterIdLst>
  <p:handoutMasterIdLst>
    <p:handoutMasterId r:id="rId11"/>
  </p:handoutMasterIdLst>
  <p:sldIdLst>
    <p:sldId id="303" r:id="rId3"/>
    <p:sldId id="874" r:id="rId4"/>
    <p:sldId id="877" r:id="rId5"/>
    <p:sldId id="875" r:id="rId6"/>
    <p:sldId id="879" r:id="rId7"/>
    <p:sldId id="876" r:id="rId8"/>
    <p:sldId id="878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unicom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00CC00"/>
    <a:srgbClr val="632523"/>
    <a:srgbClr val="00B0F0"/>
    <a:srgbClr val="D99694"/>
    <a:srgbClr val="000000"/>
    <a:srgbClr val="FFC000"/>
    <a:srgbClr val="BFBFBF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5572" autoAdjust="0"/>
  </p:normalViewPr>
  <p:slideViewPr>
    <p:cSldViewPr snapToGrid="0">
      <p:cViewPr varScale="1">
        <p:scale>
          <a:sx n="85" d="100"/>
          <a:sy n="85" d="100"/>
        </p:scale>
        <p:origin x="-648" y="-90"/>
      </p:cViewPr>
      <p:guideLst>
        <p:guide orient="horz" pos="16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4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t>5/18/2024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5D799534-4D31-476B-A57F-3138EDB1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993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t>5/18/2024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ED3ADB20-ED44-40D1-9B39-9A7965F7AF77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3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27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2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27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3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t>18/05/2024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t>18/05/2024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0" y="0"/>
            <a:ext cx="3858815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18308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t>18/05/2024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5694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defTabSz="685800">
              <a:spcBef>
                <a:spcPct val="0"/>
              </a:spcBef>
              <a:buNone/>
              <a:defRPr/>
            </a:pP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3GPP TSG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SA WG1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Meeting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#</a:t>
            </a:r>
            <a:r>
              <a:rPr lang="en-US" altLang="zh-CN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106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GB" sz="1000" b="1" spc="225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Jeju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, Korea, 27-31 May 2024</a:t>
            </a:r>
            <a:endParaRPr lang="en-GB" sz="1000" b="1" spc="225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71600" y="17843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Discussion on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Collaboration of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D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ual 3GPP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A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ccess (</a:t>
            </a:r>
            <a:r>
              <a:rPr lang="en-US" sz="2800" b="1" kern="0" dirty="0" err="1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FS_ColDualAccess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)</a:t>
            </a: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MS PGothic" panose="020B0600070205080204" pitchFamily="34" charset="-128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1497110" y="3389435"/>
            <a:ext cx="6400800" cy="1067826"/>
          </a:xfrm>
        </p:spPr>
        <p:txBody>
          <a:bodyPr/>
          <a:lstStyle/>
          <a:p>
            <a:pPr algn="l">
              <a:tabLst>
                <a:tab pos="1828800" algn="l"/>
              </a:tabLst>
            </a:pPr>
            <a:r>
              <a:rPr lang="en-US" altLang="zh-CN" sz="2000" dirty="0"/>
              <a:t>Source</a:t>
            </a:r>
            <a:r>
              <a:rPr lang="zh-CN" altLang="en-US" sz="2000" dirty="0"/>
              <a:t>：</a:t>
            </a:r>
            <a:r>
              <a:rPr lang="en-US" altLang="zh-CN" sz="2000" dirty="0"/>
              <a:t>	CATT</a:t>
            </a:r>
          </a:p>
          <a:p>
            <a:pPr algn="l"/>
            <a:r>
              <a:rPr lang="en-US" altLang="zh-CN" sz="2000" dirty="0"/>
              <a:t>Agenda item: 	</a:t>
            </a:r>
            <a:r>
              <a:rPr lang="en-US" altLang="zh-CN" sz="2000" dirty="0" smtClean="0"/>
              <a:t>4</a:t>
            </a:r>
            <a:endParaRPr lang="en-US" altLang="zh-CN" sz="2000" dirty="0"/>
          </a:p>
          <a:p>
            <a:pPr algn="l"/>
            <a:r>
              <a:rPr lang="en-US" altLang="zh-CN" sz="2000" dirty="0"/>
              <a:t>Document  for:	Discussion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0362" y="312639"/>
            <a:ext cx="1548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800" b="1" dirty="0">
                <a:latin typeface="+mj-lt"/>
              </a:rPr>
              <a:t>S1 – </a:t>
            </a:r>
            <a:r>
              <a:rPr lang="en-US" sz="1800" b="1" dirty="0" smtClean="0">
                <a:latin typeface="+mj-lt"/>
              </a:rPr>
              <a:t>241157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右箭头标注 21"/>
          <p:cNvSpPr/>
          <p:nvPr/>
        </p:nvSpPr>
        <p:spPr bwMode="auto">
          <a:xfrm>
            <a:off x="4203700" y="3400965"/>
            <a:ext cx="2390380" cy="62786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6619"/>
            </a:avLst>
          </a:prstGeom>
          <a:noFill/>
          <a:ln w="9525" cap="flat" cmpd="sng" algn="ctr">
            <a:solidFill>
              <a:srgbClr val="339933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51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453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Motivation</a:t>
            </a:r>
            <a:endParaRPr lang="en-US" sz="3600" dirty="0"/>
          </a:p>
        </p:txBody>
      </p:sp>
      <p:sp>
        <p:nvSpPr>
          <p:cNvPr id="63" name="Content Placeholder 5"/>
          <p:cNvSpPr>
            <a:spLocks noGrp="1"/>
          </p:cNvSpPr>
          <p:nvPr>
            <p:ph idx="1"/>
          </p:nvPr>
        </p:nvSpPr>
        <p:spPr>
          <a:xfrm>
            <a:off x="254000" y="964988"/>
            <a:ext cx="8572500" cy="1453597"/>
          </a:xfrm>
        </p:spPr>
        <p:txBody>
          <a:bodyPr vert="horz" wrap="square" lIns="91430" tIns="45715" rIns="91430" bIns="45715" numCol="1" anchor="t" anchorCtr="0" compatLnSpc="1"/>
          <a:lstStyle/>
          <a:p>
            <a:pPr marL="341630" lvl="0" indent="-341630" algn="just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600" dirty="0" smtClean="0">
                <a:sym typeface="+mn-ea"/>
              </a:rPr>
              <a:t>IoT  devices are normally deployed with a combination of autonomous movement and remote control. </a:t>
            </a:r>
            <a:r>
              <a:rPr lang="en-US" altLang="en-US" sz="1600" dirty="0">
                <a:sym typeface="+mn-ea"/>
              </a:rPr>
              <a:t>F</a:t>
            </a:r>
            <a:r>
              <a:rPr lang="en-US" altLang="en-US" sz="1600" dirty="0" smtClean="0">
                <a:sym typeface="+mn-ea"/>
              </a:rPr>
              <a:t>or some critical tasks, e.g. path planning, control command transmission, there are stringent requirement on network availability </a:t>
            </a:r>
            <a:r>
              <a:rPr lang="en-US" altLang="zh-CN" sz="1600" dirty="0" smtClean="0">
                <a:sym typeface="+mn-ea"/>
              </a:rPr>
              <a:t>and</a:t>
            </a:r>
            <a:r>
              <a:rPr lang="en-US" altLang="en-US" sz="1600" dirty="0" smtClean="0">
                <a:sym typeface="+mn-ea"/>
              </a:rPr>
              <a:t> reliability for the connectivity between remote IoT platform and IoT devices, especially in critical IoT applications (e.g. factory robot, critical medical instrument).  </a:t>
            </a:r>
            <a:endParaRPr lang="en-US" altLang="en-US" sz="1600" dirty="0"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42694" y="2353935"/>
            <a:ext cx="3555999" cy="2566768"/>
            <a:chOff x="596900" y="2527300"/>
            <a:chExt cx="3568699" cy="2493762"/>
          </a:xfrm>
        </p:grpSpPr>
        <p:sp>
          <p:nvSpPr>
            <p:cNvPr id="12" name="内容占位符 2"/>
            <p:cNvSpPr txBox="1">
              <a:spLocks/>
            </p:cNvSpPr>
            <p:nvPr/>
          </p:nvSpPr>
          <p:spPr bwMode="auto">
            <a:xfrm>
              <a:off x="596900" y="2527300"/>
              <a:ext cx="3568699" cy="24937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vert="horz" wrap="square" lIns="68580" tIns="34290" rIns="68580" bIns="34290" numCol="1" anchor="t" anchorCtr="0" compatLnSpc="1"/>
            <a:lstStyle>
              <a:lvl1pPr marL="609600" indent="-609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Tx/>
                <a:buBlip>
                  <a:blip r:embed="rId3"/>
                </a:buBlip>
                <a:defRPr sz="37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89330" indent="-37973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Blip>
                  <a:blip r:embed="rId4"/>
                </a:buBlip>
                <a:defRPr sz="3200">
                  <a:solidFill>
                    <a:schemeClr val="tx1"/>
                  </a:solidFill>
                  <a:latin typeface="+mn-lt"/>
                </a:defRPr>
              </a:lvl2pPr>
              <a:lvl3pPr marL="15227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2600">
                  <a:solidFill>
                    <a:schemeClr val="tx1"/>
                  </a:solidFill>
                  <a:latin typeface="+mn-lt"/>
                </a:defRPr>
              </a:lvl3pPr>
              <a:lvl4pPr marL="21323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>
                  <a:solidFill>
                    <a:schemeClr val="tx1"/>
                  </a:solidFill>
                  <a:latin typeface="+mn-lt"/>
                </a:defRPr>
              </a:lvl4pPr>
              <a:lvl5pPr marL="27419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+mn-lt"/>
                </a:defRPr>
              </a:lvl5pPr>
              <a:lvl6pPr marL="33528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6pPr>
              <a:lvl7pPr marL="39624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7pPr>
              <a:lvl8pPr marL="45720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8pPr>
              <a:lvl9pPr marL="51816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hangingPunct="0">
                <a:lnSpc>
                  <a:spcPct val="114000"/>
                </a:lnSpc>
                <a:spcBef>
                  <a:spcPts val="0"/>
                </a:spcBef>
                <a:spcAft>
                  <a:spcPts val="450"/>
                </a:spcAft>
                <a:buNone/>
              </a:pPr>
              <a:endParaRPr lang="en-US" sz="600" kern="0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22300" y="2542802"/>
              <a:ext cx="3543298" cy="2478260"/>
              <a:chOff x="821735" y="2743917"/>
              <a:chExt cx="3044616" cy="2259556"/>
            </a:xfrm>
          </p:grpSpPr>
          <p:pic>
            <p:nvPicPr>
              <p:cNvPr id="1026" name="Picture 2" descr="C:\Users\wanqing1\Desktop\AGV+5G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735" y="2743917"/>
                <a:ext cx="3033703" cy="20327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文本框 23"/>
              <p:cNvSpPr txBox="1"/>
              <p:nvPr/>
            </p:nvSpPr>
            <p:spPr>
              <a:xfrm>
                <a:off x="832648" y="4771965"/>
                <a:ext cx="3033703" cy="2315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68580" tIns="34290" rIns="68580" bIns="34290" rtlCol="0" anchor="ctr">
                <a:spAutoFit/>
              </a:bodyPr>
              <a:lstStyle/>
              <a:p>
                <a:pPr algn="ctr" fontAlgn="base" hangingPunct="0"/>
                <a:r>
                  <a:rPr lang="en-GB" sz="1200" b="1" dirty="0" smtClean="0"/>
                  <a:t>“Suning” Unmanned Automated Warehouse</a:t>
                </a:r>
                <a:endParaRPr lang="en-US" sz="1200" b="1" dirty="0"/>
              </a:p>
            </p:txBody>
          </p:sp>
        </p:grpSp>
      </p:grpSp>
      <p:sp>
        <p:nvSpPr>
          <p:cNvPr id="19" name="Content Placeholder 5"/>
          <p:cNvSpPr txBox="1">
            <a:spLocks/>
          </p:cNvSpPr>
          <p:nvPr/>
        </p:nvSpPr>
        <p:spPr bwMode="auto">
          <a:xfrm>
            <a:off x="4147945" y="2248667"/>
            <a:ext cx="4533901" cy="9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indent="-341630" algn="just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600" kern="0" dirty="0" smtClean="0">
                <a:sym typeface="+mn-ea"/>
              </a:rPr>
              <a:t>Dual access or even triple </a:t>
            </a:r>
            <a:r>
              <a:rPr lang="en-US" altLang="en-US" sz="1600" kern="0" dirty="0">
                <a:sym typeface="+mn-ea"/>
              </a:rPr>
              <a:t>access </a:t>
            </a:r>
            <a:r>
              <a:rPr lang="en-US" altLang="en-US" sz="1600" kern="0" dirty="0" smtClean="0">
                <a:sym typeface="+mn-ea"/>
              </a:rPr>
              <a:t>based on multiple RATs is widely used to cater for different use cases e.g. ensure the reliability, extend the network bandwidth.</a:t>
            </a:r>
            <a:endParaRPr lang="en-US" altLang="en-US" sz="1600" kern="0" dirty="0"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59137" y="3500172"/>
            <a:ext cx="420298" cy="429446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3" name="Freeform 35"/>
          <p:cNvSpPr>
            <a:spLocks noEditPoints="1"/>
          </p:cNvSpPr>
          <p:nvPr/>
        </p:nvSpPr>
        <p:spPr bwMode="auto">
          <a:xfrm>
            <a:off x="5001623" y="3487472"/>
            <a:ext cx="443002" cy="425684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620" y="3400965"/>
            <a:ext cx="627860" cy="627860"/>
          </a:xfrm>
          <a:prstGeom prst="rect">
            <a:avLst/>
          </a:prstGeom>
        </p:spPr>
      </p:pic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4319309" y="4183753"/>
            <a:ext cx="489362" cy="484394"/>
          </a:xfrm>
          <a:custGeom>
            <a:avLst/>
            <a:gdLst>
              <a:gd name="T0" fmla="*/ 119 w 125"/>
              <a:gd name="T1" fmla="*/ 24 h 124"/>
              <a:gd name="T2" fmla="*/ 108 w 125"/>
              <a:gd name="T3" fmla="*/ 34 h 124"/>
              <a:gd name="T4" fmla="*/ 91 w 125"/>
              <a:gd name="T5" fmla="*/ 34 h 124"/>
              <a:gd name="T6" fmla="*/ 91 w 125"/>
              <a:gd name="T7" fmla="*/ 17 h 124"/>
              <a:gd name="T8" fmla="*/ 101 w 125"/>
              <a:gd name="T9" fmla="*/ 6 h 124"/>
              <a:gd name="T10" fmla="*/ 59 w 125"/>
              <a:gd name="T11" fmla="*/ 14 h 124"/>
              <a:gd name="T12" fmla="*/ 50 w 125"/>
              <a:gd name="T13" fmla="*/ 52 h 124"/>
              <a:gd name="T14" fmla="*/ 7 w 125"/>
              <a:gd name="T15" fmla="*/ 95 h 124"/>
              <a:gd name="T16" fmla="*/ 7 w 125"/>
              <a:gd name="T17" fmla="*/ 118 h 124"/>
              <a:gd name="T18" fmla="*/ 30 w 125"/>
              <a:gd name="T19" fmla="*/ 118 h 124"/>
              <a:gd name="T20" fmla="*/ 73 w 125"/>
              <a:gd name="T21" fmla="*/ 75 h 124"/>
              <a:gd name="T22" fmla="*/ 111 w 125"/>
              <a:gd name="T23" fmla="*/ 66 h 124"/>
              <a:gd name="T24" fmla="*/ 119 w 125"/>
              <a:gd name="T25" fmla="*/ 24 h 124"/>
              <a:gd name="T26" fmla="*/ 106 w 125"/>
              <a:gd name="T27" fmla="*/ 60 h 124"/>
              <a:gd name="T28" fmla="*/ 72 w 125"/>
              <a:gd name="T29" fmla="*/ 65 h 124"/>
              <a:gd name="T30" fmla="*/ 24 w 125"/>
              <a:gd name="T31" fmla="*/ 112 h 124"/>
              <a:gd name="T32" fmla="*/ 13 w 125"/>
              <a:gd name="T33" fmla="*/ 112 h 124"/>
              <a:gd name="T34" fmla="*/ 13 w 125"/>
              <a:gd name="T35" fmla="*/ 101 h 124"/>
              <a:gd name="T36" fmla="*/ 60 w 125"/>
              <a:gd name="T37" fmla="*/ 53 h 124"/>
              <a:gd name="T38" fmla="*/ 65 w 125"/>
              <a:gd name="T39" fmla="*/ 20 h 124"/>
              <a:gd name="T40" fmla="*/ 85 w 125"/>
              <a:gd name="T41" fmla="*/ 11 h 124"/>
              <a:gd name="T42" fmla="*/ 85 w 125"/>
              <a:gd name="T43" fmla="*/ 40 h 124"/>
              <a:gd name="T44" fmla="*/ 114 w 125"/>
              <a:gd name="T45" fmla="*/ 40 h 124"/>
              <a:gd name="T46" fmla="*/ 106 w 125"/>
              <a:gd name="T47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052173" y="4161547"/>
            <a:ext cx="392452" cy="528806"/>
            <a:chOff x="5942013" y="3752851"/>
            <a:chExt cx="1800224" cy="2425700"/>
          </a:xfrm>
          <a:solidFill>
            <a:schemeClr val="bg1">
              <a:lumMod val="50000"/>
            </a:scheme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942013" y="3752851"/>
              <a:ext cx="1800224" cy="2425700"/>
            </a:xfrm>
            <a:custGeom>
              <a:avLst/>
              <a:gdLst>
                <a:gd name="T0" fmla="*/ 843 w 1594"/>
                <a:gd name="T1" fmla="*/ 0 h 2158"/>
                <a:gd name="T2" fmla="*/ 893 w 1594"/>
                <a:gd name="T3" fmla="*/ 3 h 2158"/>
                <a:gd name="T4" fmla="*/ 1195 w 1594"/>
                <a:gd name="T5" fmla="*/ 69 h 2158"/>
                <a:gd name="T6" fmla="*/ 1558 w 1594"/>
                <a:gd name="T7" fmla="*/ 477 h 2158"/>
                <a:gd name="T8" fmla="*/ 1582 w 1594"/>
                <a:gd name="T9" fmla="*/ 782 h 2158"/>
                <a:gd name="T10" fmla="*/ 1524 w 1594"/>
                <a:gd name="T11" fmla="*/ 1005 h 2158"/>
                <a:gd name="T12" fmla="*/ 1324 w 1594"/>
                <a:gd name="T13" fmla="*/ 1408 h 2158"/>
                <a:gd name="T14" fmla="*/ 922 w 1594"/>
                <a:gd name="T15" fmla="*/ 1991 h 2158"/>
                <a:gd name="T16" fmla="*/ 803 w 1594"/>
                <a:gd name="T17" fmla="*/ 2153 h 2158"/>
                <a:gd name="T18" fmla="*/ 799 w 1594"/>
                <a:gd name="T19" fmla="*/ 2158 h 2158"/>
                <a:gd name="T20" fmla="*/ 748 w 1594"/>
                <a:gd name="T21" fmla="*/ 2096 h 2158"/>
                <a:gd name="T22" fmla="*/ 285 w 1594"/>
                <a:gd name="T23" fmla="*/ 1427 h 2158"/>
                <a:gd name="T24" fmla="*/ 84 w 1594"/>
                <a:gd name="T25" fmla="*/ 1034 h 2158"/>
                <a:gd name="T26" fmla="*/ 9 w 1594"/>
                <a:gd name="T27" fmla="*/ 778 h 2158"/>
                <a:gd name="T28" fmla="*/ 10 w 1594"/>
                <a:gd name="T29" fmla="*/ 597 h 2158"/>
                <a:gd name="T30" fmla="*/ 85 w 1594"/>
                <a:gd name="T31" fmla="*/ 354 h 2158"/>
                <a:gd name="T32" fmla="*/ 335 w 1594"/>
                <a:gd name="T33" fmla="*/ 105 h 2158"/>
                <a:gd name="T34" fmla="*/ 631 w 1594"/>
                <a:gd name="T35" fmla="*/ 12 h 2158"/>
                <a:gd name="T36" fmla="*/ 741 w 1594"/>
                <a:gd name="T37" fmla="*/ 1 h 2158"/>
                <a:gd name="T38" fmla="*/ 751 w 1594"/>
                <a:gd name="T39" fmla="*/ 0 h 2158"/>
                <a:gd name="T40" fmla="*/ 843 w 1594"/>
                <a:gd name="T41" fmla="*/ 0 h 2158"/>
                <a:gd name="T42" fmla="*/ 794 w 1594"/>
                <a:gd name="T43" fmla="*/ 2012 h 2158"/>
                <a:gd name="T44" fmla="*/ 801 w 1594"/>
                <a:gd name="T45" fmla="*/ 2003 h 2158"/>
                <a:gd name="T46" fmla="*/ 887 w 1594"/>
                <a:gd name="T47" fmla="*/ 1892 h 2158"/>
                <a:gd name="T48" fmla="*/ 1269 w 1594"/>
                <a:gd name="T49" fmla="*/ 1326 h 2158"/>
                <a:gd name="T50" fmla="*/ 1452 w 1594"/>
                <a:gd name="T51" fmla="*/ 942 h 2158"/>
                <a:gd name="T52" fmla="*/ 1497 w 1594"/>
                <a:gd name="T53" fmla="*/ 747 h 2158"/>
                <a:gd name="T54" fmla="*/ 1468 w 1594"/>
                <a:gd name="T55" fmla="*/ 485 h 2158"/>
                <a:gd name="T56" fmla="*/ 1292 w 1594"/>
                <a:gd name="T57" fmla="*/ 225 h 2158"/>
                <a:gd name="T58" fmla="*/ 1054 w 1594"/>
                <a:gd name="T59" fmla="*/ 117 h 2158"/>
                <a:gd name="T60" fmla="*/ 832 w 1594"/>
                <a:gd name="T61" fmla="*/ 89 h 2158"/>
                <a:gd name="T62" fmla="*/ 467 w 1594"/>
                <a:gd name="T63" fmla="*/ 142 h 2158"/>
                <a:gd name="T64" fmla="*/ 226 w 1594"/>
                <a:gd name="T65" fmla="*/ 305 h 2158"/>
                <a:gd name="T66" fmla="*/ 100 w 1594"/>
                <a:gd name="T67" fmla="*/ 787 h 2158"/>
                <a:gd name="T68" fmla="*/ 176 w 1594"/>
                <a:gd name="T69" fmla="*/ 1028 h 2158"/>
                <a:gd name="T70" fmla="*/ 376 w 1594"/>
                <a:gd name="T71" fmla="*/ 1408 h 2158"/>
                <a:gd name="T72" fmla="*/ 759 w 1594"/>
                <a:gd name="T73" fmla="*/ 1965 h 2158"/>
                <a:gd name="T74" fmla="*/ 794 w 1594"/>
                <a:gd name="T75" fmla="*/ 2012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4" h="2158">
                  <a:moveTo>
                    <a:pt x="843" y="0"/>
                  </a:moveTo>
                  <a:cubicBezTo>
                    <a:pt x="860" y="1"/>
                    <a:pt x="876" y="2"/>
                    <a:pt x="893" y="3"/>
                  </a:cubicBezTo>
                  <a:cubicBezTo>
                    <a:pt x="997" y="11"/>
                    <a:pt x="1098" y="29"/>
                    <a:pt x="1195" y="69"/>
                  </a:cubicBezTo>
                  <a:cubicBezTo>
                    <a:pt x="1382" y="146"/>
                    <a:pt x="1504" y="281"/>
                    <a:pt x="1558" y="477"/>
                  </a:cubicBezTo>
                  <a:cubicBezTo>
                    <a:pt x="1585" y="577"/>
                    <a:pt x="1594" y="679"/>
                    <a:pt x="1582" y="782"/>
                  </a:cubicBezTo>
                  <a:cubicBezTo>
                    <a:pt x="1573" y="859"/>
                    <a:pt x="1551" y="933"/>
                    <a:pt x="1524" y="1005"/>
                  </a:cubicBezTo>
                  <a:cubicBezTo>
                    <a:pt x="1471" y="1146"/>
                    <a:pt x="1401" y="1279"/>
                    <a:pt x="1324" y="1408"/>
                  </a:cubicBezTo>
                  <a:cubicBezTo>
                    <a:pt x="1203" y="1611"/>
                    <a:pt x="1065" y="1803"/>
                    <a:pt x="922" y="1991"/>
                  </a:cubicBezTo>
                  <a:cubicBezTo>
                    <a:pt x="882" y="2044"/>
                    <a:pt x="838" y="2096"/>
                    <a:pt x="803" y="2153"/>
                  </a:cubicBezTo>
                  <a:cubicBezTo>
                    <a:pt x="802" y="2154"/>
                    <a:pt x="801" y="2155"/>
                    <a:pt x="799" y="2158"/>
                  </a:cubicBezTo>
                  <a:cubicBezTo>
                    <a:pt x="782" y="2137"/>
                    <a:pt x="764" y="2117"/>
                    <a:pt x="748" y="2096"/>
                  </a:cubicBezTo>
                  <a:cubicBezTo>
                    <a:pt x="581" y="1882"/>
                    <a:pt x="424" y="1661"/>
                    <a:pt x="285" y="1427"/>
                  </a:cubicBezTo>
                  <a:cubicBezTo>
                    <a:pt x="209" y="1301"/>
                    <a:pt x="139" y="1171"/>
                    <a:pt x="84" y="1034"/>
                  </a:cubicBezTo>
                  <a:cubicBezTo>
                    <a:pt x="50" y="951"/>
                    <a:pt x="22" y="867"/>
                    <a:pt x="9" y="778"/>
                  </a:cubicBezTo>
                  <a:cubicBezTo>
                    <a:pt x="0" y="717"/>
                    <a:pt x="2" y="657"/>
                    <a:pt x="10" y="597"/>
                  </a:cubicBezTo>
                  <a:cubicBezTo>
                    <a:pt x="20" y="511"/>
                    <a:pt x="44" y="430"/>
                    <a:pt x="85" y="354"/>
                  </a:cubicBezTo>
                  <a:cubicBezTo>
                    <a:pt x="143" y="246"/>
                    <a:pt x="228" y="164"/>
                    <a:pt x="335" y="105"/>
                  </a:cubicBezTo>
                  <a:cubicBezTo>
                    <a:pt x="427" y="55"/>
                    <a:pt x="527" y="25"/>
                    <a:pt x="631" y="12"/>
                  </a:cubicBezTo>
                  <a:cubicBezTo>
                    <a:pt x="667" y="7"/>
                    <a:pt x="704" y="5"/>
                    <a:pt x="741" y="1"/>
                  </a:cubicBezTo>
                  <a:cubicBezTo>
                    <a:pt x="745" y="1"/>
                    <a:pt x="748" y="0"/>
                    <a:pt x="751" y="0"/>
                  </a:cubicBezTo>
                  <a:cubicBezTo>
                    <a:pt x="782" y="0"/>
                    <a:pt x="812" y="0"/>
                    <a:pt x="843" y="0"/>
                  </a:cubicBezTo>
                  <a:close/>
                  <a:moveTo>
                    <a:pt x="794" y="2012"/>
                  </a:moveTo>
                  <a:cubicBezTo>
                    <a:pt x="797" y="2008"/>
                    <a:pt x="800" y="2006"/>
                    <a:pt x="801" y="2003"/>
                  </a:cubicBezTo>
                  <a:cubicBezTo>
                    <a:pt x="830" y="1966"/>
                    <a:pt x="859" y="1929"/>
                    <a:pt x="887" y="1892"/>
                  </a:cubicBezTo>
                  <a:cubicBezTo>
                    <a:pt x="1024" y="1710"/>
                    <a:pt x="1155" y="1524"/>
                    <a:pt x="1269" y="1326"/>
                  </a:cubicBezTo>
                  <a:cubicBezTo>
                    <a:pt x="1341" y="1203"/>
                    <a:pt x="1406" y="1077"/>
                    <a:pt x="1452" y="942"/>
                  </a:cubicBezTo>
                  <a:cubicBezTo>
                    <a:pt x="1474" y="879"/>
                    <a:pt x="1492" y="815"/>
                    <a:pt x="1497" y="747"/>
                  </a:cubicBezTo>
                  <a:cubicBezTo>
                    <a:pt x="1504" y="658"/>
                    <a:pt x="1494" y="570"/>
                    <a:pt x="1468" y="485"/>
                  </a:cubicBezTo>
                  <a:cubicBezTo>
                    <a:pt x="1437" y="380"/>
                    <a:pt x="1380" y="292"/>
                    <a:pt x="1292" y="225"/>
                  </a:cubicBezTo>
                  <a:cubicBezTo>
                    <a:pt x="1221" y="171"/>
                    <a:pt x="1140" y="138"/>
                    <a:pt x="1054" y="117"/>
                  </a:cubicBezTo>
                  <a:cubicBezTo>
                    <a:pt x="981" y="99"/>
                    <a:pt x="907" y="91"/>
                    <a:pt x="832" y="89"/>
                  </a:cubicBezTo>
                  <a:cubicBezTo>
                    <a:pt x="707" y="86"/>
                    <a:pt x="585" y="98"/>
                    <a:pt x="467" y="142"/>
                  </a:cubicBezTo>
                  <a:cubicBezTo>
                    <a:pt x="374" y="176"/>
                    <a:pt x="290" y="227"/>
                    <a:pt x="226" y="305"/>
                  </a:cubicBezTo>
                  <a:cubicBezTo>
                    <a:pt x="108" y="445"/>
                    <a:pt x="75" y="609"/>
                    <a:pt x="100" y="787"/>
                  </a:cubicBezTo>
                  <a:cubicBezTo>
                    <a:pt x="111" y="871"/>
                    <a:pt x="142" y="950"/>
                    <a:pt x="176" y="1028"/>
                  </a:cubicBezTo>
                  <a:cubicBezTo>
                    <a:pt x="232" y="1160"/>
                    <a:pt x="302" y="1285"/>
                    <a:pt x="376" y="1408"/>
                  </a:cubicBezTo>
                  <a:cubicBezTo>
                    <a:pt x="493" y="1601"/>
                    <a:pt x="623" y="1785"/>
                    <a:pt x="759" y="1965"/>
                  </a:cubicBezTo>
                  <a:cubicBezTo>
                    <a:pt x="770" y="1981"/>
                    <a:pt x="782" y="1996"/>
                    <a:pt x="794" y="2012"/>
                  </a:cubicBezTo>
                  <a:close/>
                </a:path>
              </a:pathLst>
            </a:custGeom>
            <a:ln w="12700"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6491288" y="4251326"/>
              <a:ext cx="696912" cy="696913"/>
            </a:xfrm>
            <a:custGeom>
              <a:avLst/>
              <a:gdLst>
                <a:gd name="T0" fmla="*/ 616 w 616"/>
                <a:gd name="T1" fmla="*/ 311 h 621"/>
                <a:gd name="T2" fmla="*/ 308 w 616"/>
                <a:gd name="T3" fmla="*/ 621 h 621"/>
                <a:gd name="T4" fmla="*/ 0 w 616"/>
                <a:gd name="T5" fmla="*/ 311 h 621"/>
                <a:gd name="T6" fmla="*/ 309 w 616"/>
                <a:gd name="T7" fmla="*/ 1 h 621"/>
                <a:gd name="T8" fmla="*/ 616 w 616"/>
                <a:gd name="T9" fmla="*/ 311 h 621"/>
                <a:gd name="T10" fmla="*/ 309 w 616"/>
                <a:gd name="T11" fmla="*/ 89 h 621"/>
                <a:gd name="T12" fmla="*/ 88 w 616"/>
                <a:gd name="T13" fmla="*/ 310 h 621"/>
                <a:gd name="T14" fmla="*/ 305 w 616"/>
                <a:gd name="T15" fmla="*/ 533 h 621"/>
                <a:gd name="T16" fmla="*/ 528 w 616"/>
                <a:gd name="T17" fmla="*/ 312 h 621"/>
                <a:gd name="T18" fmla="*/ 309 w 616"/>
                <a:gd name="T19" fmla="*/ 89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21">
                  <a:moveTo>
                    <a:pt x="616" y="311"/>
                  </a:moveTo>
                  <a:cubicBezTo>
                    <a:pt x="616" y="483"/>
                    <a:pt x="478" y="621"/>
                    <a:pt x="308" y="621"/>
                  </a:cubicBezTo>
                  <a:cubicBezTo>
                    <a:pt x="138" y="621"/>
                    <a:pt x="0" y="482"/>
                    <a:pt x="0" y="311"/>
                  </a:cubicBezTo>
                  <a:cubicBezTo>
                    <a:pt x="1" y="139"/>
                    <a:pt x="139" y="0"/>
                    <a:pt x="309" y="1"/>
                  </a:cubicBezTo>
                  <a:cubicBezTo>
                    <a:pt x="479" y="1"/>
                    <a:pt x="616" y="140"/>
                    <a:pt x="616" y="311"/>
                  </a:cubicBezTo>
                  <a:close/>
                  <a:moveTo>
                    <a:pt x="309" y="89"/>
                  </a:moveTo>
                  <a:cubicBezTo>
                    <a:pt x="188" y="88"/>
                    <a:pt x="89" y="187"/>
                    <a:pt x="88" y="310"/>
                  </a:cubicBezTo>
                  <a:cubicBezTo>
                    <a:pt x="87" y="431"/>
                    <a:pt x="185" y="532"/>
                    <a:pt x="305" y="533"/>
                  </a:cubicBezTo>
                  <a:cubicBezTo>
                    <a:pt x="428" y="534"/>
                    <a:pt x="527" y="436"/>
                    <a:pt x="528" y="312"/>
                  </a:cubicBezTo>
                  <a:cubicBezTo>
                    <a:pt x="529" y="190"/>
                    <a:pt x="431" y="90"/>
                    <a:pt x="309" y="89"/>
                  </a:cubicBezTo>
                  <a:close/>
                </a:path>
              </a:pathLst>
            </a:custGeom>
            <a:ln w="12700"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116"/>
          <p:cNvGrpSpPr>
            <a:grpSpLocks/>
          </p:cNvGrpSpPr>
          <p:nvPr/>
        </p:nvGrpSpPr>
        <p:grpSpPr bwMode="auto">
          <a:xfrm>
            <a:off x="5749213" y="4174503"/>
            <a:ext cx="452274" cy="490000"/>
            <a:chOff x="3212376" y="4361760"/>
            <a:chExt cx="968375" cy="1219200"/>
          </a:xfrm>
        </p:grpSpPr>
        <p:sp>
          <p:nvSpPr>
            <p:cNvPr id="44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 bwMode="auto">
          <a:xfrm>
            <a:off x="6517880" y="3515243"/>
            <a:ext cx="2269281" cy="31197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6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High Throughput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+mj-lt"/>
            </a:endParaRPr>
          </a:p>
        </p:txBody>
      </p:sp>
      <p:sp>
        <p:nvSpPr>
          <p:cNvPr id="48" name="右箭头标注 47"/>
          <p:cNvSpPr/>
          <p:nvPr/>
        </p:nvSpPr>
        <p:spPr bwMode="auto">
          <a:xfrm>
            <a:off x="4203700" y="4103756"/>
            <a:ext cx="2390380" cy="62786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6619"/>
            </a:avLst>
          </a:prstGeom>
          <a:noFill/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圆角矩形 49"/>
          <p:cNvSpPr/>
          <p:nvPr/>
        </p:nvSpPr>
        <p:spPr bwMode="auto">
          <a:xfrm>
            <a:off x="6534149" y="4228425"/>
            <a:ext cx="2635251" cy="31197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Reliability or Latency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+mj-lt"/>
            </a:endParaRPr>
          </a:p>
        </p:txBody>
      </p:sp>
      <p:cxnSp>
        <p:nvCxnSpPr>
          <p:cNvPr id="49" name="曲线连接符 48"/>
          <p:cNvCxnSpPr>
            <a:endCxn id="22" idx="1"/>
          </p:cNvCxnSpPr>
          <p:nvPr/>
        </p:nvCxnSpPr>
        <p:spPr bwMode="auto">
          <a:xfrm>
            <a:off x="2406581" y="3321082"/>
            <a:ext cx="1797119" cy="393813"/>
          </a:xfrm>
          <a:prstGeom prst="curvedConnector3">
            <a:avLst/>
          </a:prstGeom>
          <a:solidFill>
            <a:schemeClr val="accent1"/>
          </a:solidFill>
          <a:ln w="508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52" name="曲线连接符 51"/>
          <p:cNvCxnSpPr/>
          <p:nvPr/>
        </p:nvCxnSpPr>
        <p:spPr bwMode="auto">
          <a:xfrm flipV="1">
            <a:off x="2387599" y="4273230"/>
            <a:ext cx="1816101" cy="26716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0800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arrow"/>
          </a:ln>
        </p:spPr>
      </p:cxnSp>
    </p:spTree>
    <p:extLst>
      <p:ext uri="{BB962C8B-B14F-4D97-AF65-F5344CB8AC3E}">
        <p14:creationId xmlns:p14="http://schemas.microsoft.com/office/powerpoint/2010/main" val="39287844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9251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Gap Analysis</a:t>
            </a:r>
            <a:endParaRPr lang="en-US" dirty="0"/>
          </a:p>
        </p:txBody>
      </p:sp>
      <p:sp>
        <p:nvSpPr>
          <p:cNvPr id="80" name="Content Placeholder 5"/>
          <p:cNvSpPr txBox="1">
            <a:spLocks/>
          </p:cNvSpPr>
          <p:nvPr/>
        </p:nvSpPr>
        <p:spPr bwMode="auto">
          <a:xfrm>
            <a:off x="275772" y="3898957"/>
            <a:ext cx="4876091" cy="112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Rel-15 - SMARTER, multiple access technologies</a:t>
            </a: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zh-CN" sz="1600" kern="0" dirty="0" smtClean="0">
                <a:sym typeface="+mn-ea"/>
              </a:rPr>
              <a:t>Rel-15 </a:t>
            </a:r>
            <a:r>
              <a:rPr lang="en-US" altLang="zh-CN" sz="1600" kern="0" dirty="0">
                <a:sym typeface="+mn-ea"/>
              </a:rPr>
              <a:t>-  </a:t>
            </a:r>
            <a:r>
              <a:rPr lang="en-US" altLang="zh-CN" sz="1600" kern="0" dirty="0" smtClean="0">
                <a:sym typeface="+mn-ea"/>
              </a:rPr>
              <a:t>EDCE5,  E-UTRA-NR </a:t>
            </a:r>
            <a:r>
              <a:rPr lang="en-US" altLang="zh-CN" sz="1600" kern="0" dirty="0">
                <a:sym typeface="+mn-ea"/>
              </a:rPr>
              <a:t>Dual Connectivity </a:t>
            </a:r>
            <a:endParaRPr lang="en-US" altLang="en-US" sz="1600" kern="0" dirty="0" smtClean="0">
              <a:sym typeface="+mn-ea"/>
            </a:endParaRP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Rel-19 - </a:t>
            </a:r>
            <a:r>
              <a:rPr lang="en-US" altLang="zh-CN" sz="1600" kern="0" dirty="0" smtClean="0">
                <a:sym typeface="+mn-ea"/>
              </a:rPr>
              <a:t>DualSteer</a:t>
            </a:r>
            <a:r>
              <a:rPr lang="zh-CN" altLang="en-US" sz="1600" kern="0" dirty="0" smtClean="0">
                <a:sym typeface="+mn-ea"/>
              </a:rPr>
              <a:t>， </a:t>
            </a:r>
            <a:r>
              <a:rPr lang="en-US" altLang="en-US" sz="1600" kern="0" dirty="0" smtClean="0">
                <a:sym typeface="+mn-ea"/>
              </a:rPr>
              <a:t>traffic steering and switching over dual 3GPP access</a:t>
            </a:r>
          </a:p>
        </p:txBody>
      </p:sp>
      <p:sp>
        <p:nvSpPr>
          <p:cNvPr id="83" name="圆角矩形 82"/>
          <p:cNvSpPr/>
          <p:nvPr/>
        </p:nvSpPr>
        <p:spPr bwMode="auto">
          <a:xfrm>
            <a:off x="348343" y="937462"/>
            <a:ext cx="4586517" cy="311975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+mj-lt"/>
              </a:rPr>
              <a:t>Existing Requirements/Functions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339933"/>
              </a:solidFill>
              <a:effectLst/>
              <a:latin typeface="+mj-lt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374006" y="951618"/>
            <a:ext cx="3769993" cy="310490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Gap</a:t>
            </a:r>
            <a:r>
              <a:rPr kumimoji="0" lang="en-US" altLang="zh-CN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 and Benefit to be </a:t>
            </a:r>
            <a:r>
              <a:rPr kumimoji="0" lang="en-US" altLang="zh-CN" sz="1800" b="1" i="0" u="none" strike="noStrike" cap="none" normalizeH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suppported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+mj-lt"/>
            </a:endParaRPr>
          </a:p>
        </p:txBody>
      </p:sp>
      <p:cxnSp>
        <p:nvCxnSpPr>
          <p:cNvPr id="85" name="直接连接符 84"/>
          <p:cNvCxnSpPr/>
          <p:nvPr/>
        </p:nvCxnSpPr>
        <p:spPr bwMode="auto">
          <a:xfrm>
            <a:off x="5243566" y="994369"/>
            <a:ext cx="42354" cy="3977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7" name="Content Placeholder 5"/>
          <p:cNvSpPr txBox="1">
            <a:spLocks/>
          </p:cNvSpPr>
          <p:nvPr/>
        </p:nvSpPr>
        <p:spPr bwMode="auto">
          <a:xfrm>
            <a:off x="5542158" y="1269999"/>
            <a:ext cx="3340763" cy="387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Current: </a:t>
            </a: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The transmission is coordinated by RAN or CN.</a:t>
            </a: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Gap:</a:t>
            </a:r>
            <a:endParaRPr lang="en-US" altLang="en-US" sz="1600" kern="0" dirty="0">
              <a:solidFill>
                <a:srgbClr val="FF0000"/>
              </a:solidFill>
              <a:sym typeface="+mn-ea"/>
            </a:endParaRP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Neglect the use cases </a:t>
            </a:r>
            <a:r>
              <a:rPr lang="en-US" altLang="en-US" sz="1600" kern="0" dirty="0">
                <a:sym typeface="+mn-ea"/>
              </a:rPr>
              <a:t>related to the application-initiated collaboration of dual 3GPP </a:t>
            </a:r>
            <a:r>
              <a:rPr lang="en-US" altLang="en-US" sz="1600" kern="0" dirty="0" smtClean="0">
                <a:sym typeface="+mn-ea"/>
              </a:rPr>
              <a:t>access</a:t>
            </a: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 </a:t>
            </a: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Benefit</a:t>
            </a:r>
            <a:r>
              <a:rPr lang="en-US" altLang="en-US" sz="1600" kern="0" dirty="0" smtClean="0">
                <a:sym typeface="+mn-ea"/>
              </a:rPr>
              <a:t>:</a:t>
            </a:r>
          </a:p>
          <a:p>
            <a:pPr marL="0" indent="0" algn="just" eaLnBrk="0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- More practical policy for network switching or selection considering the need of IoT application</a:t>
            </a:r>
          </a:p>
          <a:p>
            <a:pPr marL="0" indent="0" algn="just" eaLnBrk="0" hangingPunc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ym typeface="+mn-ea"/>
              </a:rPr>
              <a:t>- Help to improve network efficiency </a:t>
            </a:r>
            <a:r>
              <a:rPr lang="en-US" altLang="en-US" sz="1600" kern="0" dirty="0">
                <a:sym typeface="+mn-ea"/>
              </a:rPr>
              <a:t>(e.g. energy consumption, congestion </a:t>
            </a:r>
            <a:r>
              <a:rPr lang="en-US" altLang="en-US" sz="1600" kern="0" dirty="0" smtClean="0">
                <a:sym typeface="+mn-ea"/>
              </a:rPr>
              <a:t>status)</a:t>
            </a:r>
            <a:endParaRPr lang="en-US" altLang="en-US" sz="1600" kern="0" dirty="0">
              <a:sym typeface="+mn-ea"/>
            </a:endParaRP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endParaRPr lang="en-US" altLang="en-US" sz="1600" kern="0" dirty="0">
              <a:sym typeface="+mn-e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4" y="1250197"/>
            <a:ext cx="2478705" cy="246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1" y="1227135"/>
            <a:ext cx="2398750" cy="251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337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9251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9141" y="171450"/>
            <a:ext cx="7549376" cy="857250"/>
          </a:xfrm>
        </p:spPr>
        <p:txBody>
          <a:bodyPr/>
          <a:lstStyle/>
          <a:p>
            <a:pPr marL="257175" indent="-257175"/>
            <a:r>
              <a:rPr lang="en-US" dirty="0"/>
              <a:t>UC#1  AGV Control via dual 3GPP Access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" name="标题 1"/>
          <p:cNvSpPr txBox="1">
            <a:spLocks/>
          </p:cNvSpPr>
          <p:nvPr/>
        </p:nvSpPr>
        <p:spPr bwMode="auto">
          <a:xfrm>
            <a:off x="293038" y="929067"/>
            <a:ext cx="4411266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257175" indent="-257175" algn="l">
              <a:buFont typeface="Wingdings" panose="05000000000000000000" pitchFamily="2" charset="2"/>
              <a:buChar char="q"/>
            </a:pPr>
            <a:endParaRPr lang="en-US" sz="1800" b="1" kern="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1896" y="1364791"/>
            <a:ext cx="4197928" cy="3332964"/>
          </a:xfrm>
          <a:prstGeom prst="rect">
            <a:avLst/>
          </a:prstGeom>
          <a:ln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+mn-lt"/>
              </a:rPr>
              <a:t>Service Flow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atin typeface="+mn-lt"/>
              </a:rPr>
              <a:t>1</a:t>
            </a:r>
            <a:r>
              <a:rPr lang="en-US" sz="1400" dirty="0">
                <a:latin typeface="+mn-lt"/>
              </a:rPr>
              <a:t>. </a:t>
            </a:r>
            <a:r>
              <a:rPr lang="en-US" sz="1400" dirty="0" smtClean="0">
                <a:latin typeface="+mn-lt"/>
              </a:rPr>
              <a:t>In regular patrol task, AGV will connect to both NR#1 and NR#2, and send photos and sensor </a:t>
            </a:r>
            <a:r>
              <a:rPr lang="en-US" sz="1400" dirty="0">
                <a:latin typeface="+mn-lt"/>
              </a:rPr>
              <a:t>data </a:t>
            </a:r>
            <a:r>
              <a:rPr lang="en-US" sz="1400" dirty="0" smtClean="0">
                <a:latin typeface="+mn-lt"/>
              </a:rPr>
              <a:t>via NR#1 </a:t>
            </a:r>
            <a:r>
              <a:rPr lang="en-US" sz="1400" dirty="0">
                <a:latin typeface="+mn-lt"/>
              </a:rPr>
              <a:t>to AGV control </a:t>
            </a:r>
            <a:r>
              <a:rPr lang="en-US" sz="1400" dirty="0" smtClean="0">
                <a:latin typeface="+mn-lt"/>
              </a:rPr>
              <a:t>application. </a:t>
            </a:r>
            <a:endParaRPr lang="en-US" sz="1400" dirty="0">
              <a:latin typeface="+mn-lt"/>
            </a:endParaRP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+mn-lt"/>
              </a:rPr>
              <a:t>2. The </a:t>
            </a:r>
            <a:r>
              <a:rPr lang="en-US" sz="1400" dirty="0" smtClean="0">
                <a:latin typeface="+mn-lt"/>
              </a:rPr>
              <a:t>platform also initiates 5G positioning service via NR#1 for AGV navigation and path planning. 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atin typeface="+mn-lt"/>
              </a:rPr>
              <a:t>3. The platform is authorized to get the radio capability and performance of NR#1 and NR#2 when AGV moves.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atin typeface="+mn-lt"/>
              </a:rPr>
              <a:t>4. Before AGV moves to the shadow corner of NR#1, the platform requests the network to handoff AGV to NR#2 to avoid the connection lost.</a:t>
            </a:r>
            <a:endParaRPr lang="en-US" sz="14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39" y="1103977"/>
            <a:ext cx="4418858" cy="328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4473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矩形 185"/>
          <p:cNvSpPr/>
          <p:nvPr/>
        </p:nvSpPr>
        <p:spPr>
          <a:xfrm>
            <a:off x="490654" y="3813717"/>
            <a:ext cx="3969834" cy="931024"/>
          </a:xfrm>
          <a:prstGeom prst="rect">
            <a:avLst/>
          </a:prstGeom>
          <a:noFill/>
          <a:ln>
            <a:solidFill>
              <a:srgbClr val="339933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GB" sz="1400" dirty="0">
                <a:latin typeface="+mj-lt"/>
              </a:rPr>
              <a:t>The </a:t>
            </a:r>
            <a:r>
              <a:rPr lang="en-GB" sz="1400" dirty="0" smtClean="0">
                <a:latin typeface="+mj-lt"/>
              </a:rPr>
              <a:t>IoT platform requests the network to deliver MT message with critical billing information via both 3GPP access duplicated for high reliability</a:t>
            </a:r>
            <a:r>
              <a:rPr lang="en-US" sz="1400" dirty="0" smtClean="0">
                <a:latin typeface="+mj-lt"/>
              </a:rPr>
              <a:t>.</a:t>
            </a:r>
          </a:p>
          <a:p>
            <a:endParaRPr lang="en-GB" sz="1400" dirty="0" smtClean="0">
              <a:latin typeface="+mj-lt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9251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Use Cases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" name="标题 1"/>
          <p:cNvSpPr txBox="1">
            <a:spLocks/>
          </p:cNvSpPr>
          <p:nvPr/>
        </p:nvSpPr>
        <p:spPr bwMode="auto">
          <a:xfrm>
            <a:off x="293038" y="929067"/>
            <a:ext cx="4411266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257175" indent="-257175" algn="l">
              <a:buFont typeface="Wingdings" panose="05000000000000000000" pitchFamily="2" charset="2"/>
              <a:buChar char="q"/>
            </a:pPr>
            <a:r>
              <a:rPr lang="en-US" altLang="zh-CN" sz="1800" b="1" kern="0" dirty="0" smtClean="0">
                <a:solidFill>
                  <a:srgbClr val="0070C0"/>
                </a:solidFill>
              </a:rPr>
              <a:t>MT </a:t>
            </a:r>
            <a:r>
              <a:rPr lang="en-US" sz="1800" b="1" kern="0" dirty="0" smtClean="0">
                <a:solidFill>
                  <a:srgbClr val="0070C0"/>
                </a:solidFill>
              </a:rPr>
              <a:t>Message incl. </a:t>
            </a:r>
            <a:r>
              <a:rPr lang="en-US" altLang="zh-CN" sz="1800" b="1" kern="0" dirty="0" smtClean="0">
                <a:solidFill>
                  <a:srgbClr val="0070C0"/>
                </a:solidFill>
              </a:rPr>
              <a:t>for</a:t>
            </a:r>
            <a:r>
              <a:rPr lang="en-US" sz="1800" b="1" kern="0" dirty="0" smtClean="0">
                <a:solidFill>
                  <a:srgbClr val="0070C0"/>
                </a:solidFill>
              </a:rPr>
              <a:t> </a:t>
            </a:r>
            <a:r>
              <a:rPr lang="en-US" sz="1800" b="1" kern="0" dirty="0">
                <a:solidFill>
                  <a:srgbClr val="0070C0"/>
                </a:solidFill>
              </a:rPr>
              <a:t>Smart </a:t>
            </a:r>
            <a:r>
              <a:rPr lang="en-US" sz="1800" b="1" kern="0" dirty="0" smtClean="0">
                <a:solidFill>
                  <a:srgbClr val="0070C0"/>
                </a:solidFill>
              </a:rPr>
              <a:t>Meter  </a:t>
            </a:r>
            <a:endParaRPr lang="en-US" sz="1800" b="1" kern="0" dirty="0">
              <a:solidFill>
                <a:srgbClr val="0070C0"/>
              </a:solidFill>
            </a:endParaRPr>
          </a:p>
        </p:txBody>
      </p:sp>
      <p:cxnSp>
        <p:nvCxnSpPr>
          <p:cNvPr id="107" name="直接连接符 106"/>
          <p:cNvCxnSpPr/>
          <p:nvPr/>
        </p:nvCxnSpPr>
        <p:spPr bwMode="auto">
          <a:xfrm>
            <a:off x="4727745" y="1047484"/>
            <a:ext cx="0" cy="38702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7" name="标题 1"/>
          <p:cNvSpPr txBox="1">
            <a:spLocks/>
          </p:cNvSpPr>
          <p:nvPr/>
        </p:nvSpPr>
        <p:spPr bwMode="auto">
          <a:xfrm>
            <a:off x="4823250" y="939488"/>
            <a:ext cx="423154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257175" indent="-257175" algn="l">
              <a:buFont typeface="Wingdings" panose="05000000000000000000" pitchFamily="2" charset="2"/>
              <a:buChar char="q"/>
            </a:pPr>
            <a:r>
              <a:rPr lang="en-US" sz="1800" b="1" kern="0" dirty="0" smtClean="0">
                <a:solidFill>
                  <a:srgbClr val="0070C0"/>
                </a:solidFill>
              </a:rPr>
              <a:t>Sharing Positioning Data</a:t>
            </a:r>
            <a:endParaRPr lang="en-US" sz="1800" b="1" kern="0" dirty="0">
              <a:solidFill>
                <a:srgbClr val="0070C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14" y="1426452"/>
            <a:ext cx="3548801" cy="229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880" y="1426452"/>
            <a:ext cx="3669130" cy="201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" name="矩形 187"/>
          <p:cNvSpPr/>
          <p:nvPr/>
        </p:nvSpPr>
        <p:spPr>
          <a:xfrm>
            <a:off x="5020821" y="3813717"/>
            <a:ext cx="3836398" cy="931024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1400" dirty="0" smtClean="0">
                <a:latin typeface="+mj-lt"/>
              </a:rPr>
              <a:t>The location info. of </a:t>
            </a:r>
            <a:r>
              <a:rPr lang="en-US" sz="1400" dirty="0">
                <a:latin typeface="+mj-lt"/>
              </a:rPr>
              <a:t>the same </a:t>
            </a:r>
            <a:r>
              <a:rPr lang="en-US" sz="1400" dirty="0" smtClean="0">
                <a:latin typeface="+mj-lt"/>
              </a:rPr>
              <a:t>device is allowed to be </a:t>
            </a:r>
            <a:r>
              <a:rPr lang="en-US" sz="1400" dirty="0">
                <a:latin typeface="+mj-lt"/>
              </a:rPr>
              <a:t>reused </a:t>
            </a:r>
            <a:r>
              <a:rPr lang="en-US" sz="1400" dirty="0" smtClean="0">
                <a:latin typeface="+mj-lt"/>
              </a:rPr>
              <a:t>by different applications in the specific policy defined by 3</a:t>
            </a:r>
            <a:r>
              <a:rPr lang="en-US" sz="1400" baseline="30000" dirty="0" smtClean="0">
                <a:latin typeface="+mj-lt"/>
              </a:rPr>
              <a:t>rd</a:t>
            </a:r>
            <a:r>
              <a:rPr lang="en-US" sz="1400" dirty="0" smtClean="0">
                <a:latin typeface="+mj-lt"/>
              </a:rPr>
              <a:t> party e.g. when </a:t>
            </a:r>
            <a:r>
              <a:rPr lang="en-US" sz="1400" dirty="0">
                <a:latin typeface="+mj-lt"/>
              </a:rPr>
              <a:t>QoS </a:t>
            </a:r>
            <a:r>
              <a:rPr lang="en-US" sz="1400" dirty="0" smtClean="0">
                <a:latin typeface="+mj-lt"/>
              </a:rPr>
              <a:t>fulfills, when one network is unavailable.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9530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046368"/>
            <a:ext cx="8336756" cy="3554207"/>
          </a:xfrm>
        </p:spPr>
        <p:txBody>
          <a:bodyPr/>
          <a:lstStyle/>
          <a:p>
            <a:pPr marL="0" hangingPunct="0">
              <a:spcBef>
                <a:spcPts val="0"/>
              </a:spcBef>
              <a:spcAft>
                <a:spcPts val="675"/>
              </a:spcAft>
            </a:pPr>
            <a:r>
              <a:rPr lang="en-GB" sz="2000" dirty="0" smtClean="0">
                <a:solidFill>
                  <a:srgbClr val="000000"/>
                </a:solidFill>
                <a:ea typeface="等线"/>
              </a:rPr>
              <a:t>Study the </a:t>
            </a:r>
            <a:r>
              <a:rPr lang="en-GB" sz="2000" dirty="0" smtClean="0">
                <a:ea typeface="等线"/>
              </a:rPr>
              <a:t>use cases and potential service requirements </a:t>
            </a:r>
            <a:r>
              <a:rPr lang="en-US" sz="2000" dirty="0" smtClean="0">
                <a:solidFill>
                  <a:srgbClr val="000000"/>
                </a:solidFill>
                <a:ea typeface="等线"/>
              </a:rPr>
              <a:t>for </a:t>
            </a:r>
            <a:r>
              <a:rPr lang="en-US" sz="2000" dirty="0">
                <a:solidFill>
                  <a:srgbClr val="FF0000"/>
                </a:solidFill>
                <a:ea typeface="等线"/>
              </a:rPr>
              <a:t>3rd party involved collaboration of dual 3GPP access of one device, regarding the following aspects:</a:t>
            </a:r>
          </a:p>
          <a:p>
            <a:pPr hangingPunct="0">
              <a:spcBef>
                <a:spcPts val="0"/>
              </a:spcBef>
              <a:spcAft>
                <a:spcPts val="675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ea typeface="等线"/>
              </a:rPr>
              <a:t>Network </a:t>
            </a:r>
            <a:r>
              <a:rPr lang="en-US" sz="2000" dirty="0">
                <a:ea typeface="等线"/>
              </a:rPr>
              <a:t>capability exposure about the information related to dual 3GPP access (e.g. reachability, radio characteristics, </a:t>
            </a:r>
            <a:r>
              <a:rPr lang="en-US" sz="2000" dirty="0" err="1">
                <a:ea typeface="等线"/>
              </a:rPr>
              <a:t>etc</a:t>
            </a:r>
            <a:r>
              <a:rPr lang="en-US" sz="2000" dirty="0">
                <a:ea typeface="等线"/>
              </a:rPr>
              <a:t>)</a:t>
            </a:r>
          </a:p>
          <a:p>
            <a:pPr hangingPunct="0">
              <a:spcBef>
                <a:spcPts val="0"/>
              </a:spcBef>
              <a:spcAft>
                <a:spcPts val="675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FF0000"/>
                </a:solidFill>
                <a:ea typeface="等线"/>
              </a:rPr>
              <a:t>Policy </a:t>
            </a:r>
            <a:r>
              <a:rPr lang="en-US" sz="2000" dirty="0">
                <a:solidFill>
                  <a:srgbClr val="FF0000"/>
                </a:solidFill>
                <a:ea typeface="等线"/>
              </a:rPr>
              <a:t>control for different services(e.g. positioning, messaging service</a:t>
            </a:r>
            <a:r>
              <a:rPr lang="en-US" sz="2000" dirty="0" smtClean="0">
                <a:solidFill>
                  <a:srgbClr val="FF0000"/>
                </a:solidFill>
                <a:ea typeface="等线"/>
              </a:rPr>
              <a:t>)</a:t>
            </a:r>
          </a:p>
          <a:p>
            <a:pPr marL="0" hangingPunct="0">
              <a:spcBef>
                <a:spcPts val="0"/>
              </a:spcBef>
              <a:spcAft>
                <a:spcPts val="675"/>
              </a:spcAft>
            </a:pPr>
            <a:r>
              <a:rPr lang="en-US" sz="2000" dirty="0" smtClean="0">
                <a:solidFill>
                  <a:srgbClr val="000000"/>
                </a:solidFill>
                <a:ea typeface="等线"/>
              </a:rPr>
              <a:t>Gap analysis between potential new service requirements and existing 3GPP requirements and functionalities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89347" y="228601"/>
            <a:ext cx="682704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3600" kern="0" dirty="0"/>
              <a:t>Proposed Objectives</a:t>
            </a:r>
          </a:p>
        </p:txBody>
      </p:sp>
    </p:spTree>
    <p:extLst>
      <p:ext uri="{BB962C8B-B14F-4D97-AF65-F5344CB8AC3E}">
        <p14:creationId xmlns:p14="http://schemas.microsoft.com/office/powerpoint/2010/main" val="4123515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Thank You!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692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2511</TotalTime>
  <Words>491</Words>
  <Application>Microsoft Office PowerPoint</Application>
  <PresentationFormat>全屏显示(16:9)</PresentationFormat>
  <Paragraphs>49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template</vt:lpstr>
      <vt:lpstr>Custom Design</vt:lpstr>
      <vt:lpstr>PowerPoint 演示文稿</vt:lpstr>
      <vt:lpstr>Motivation</vt:lpstr>
      <vt:lpstr>Gap Analysis</vt:lpstr>
      <vt:lpstr>UC#1  AGV Control via dual 3GPP Access</vt:lpstr>
      <vt:lpstr>Other Use Cases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CATT-Qing</dc:creator>
  <dc:description>© 2009  All rights reserved</dc:description>
  <cp:lastModifiedBy>CATT-Qing</cp:lastModifiedBy>
  <cp:revision>395</cp:revision>
  <cp:lastPrinted>2024-02-08T02:32:37Z</cp:lastPrinted>
  <dcterms:created xsi:type="dcterms:W3CDTF">2024-02-12T13:49:09Z</dcterms:created>
  <dcterms:modified xsi:type="dcterms:W3CDTF">2024-05-17T17:36:24Z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  <property fmtid="{D5CDD505-2E9C-101B-9397-08002B2CF9AE}" pid="3" name="ICV">
    <vt:lpwstr>7B9B02FB57F041DDBEF0B805BA7929FF</vt:lpwstr>
  </property>
  <property fmtid="{D5CDD505-2E9C-101B-9397-08002B2CF9AE}" pid="4" name="KSOProductBuildVer">
    <vt:lpwstr>2052-11.8.2.12085</vt:lpwstr>
  </property>
</Properties>
</file>