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65" r:id="rId4"/>
    <p:sldMasterId id="2147483671" r:id="rId5"/>
  </p:sldMasterIdLst>
  <p:notesMasterIdLst>
    <p:notesMasterId r:id="rId7"/>
  </p:notesMasterIdLst>
  <p:handoutMasterIdLst>
    <p:handoutMasterId r:id="rId12"/>
  </p:handoutMasterIdLst>
  <p:sldIdLst>
    <p:sldId id="303" r:id="rId6"/>
    <p:sldId id="830" r:id="rId8"/>
    <p:sldId id="836" r:id="rId9"/>
    <p:sldId id="841" r:id="rId10"/>
    <p:sldId id="838" r:id="rId11"/>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FF3300"/>
    <a:srgbClr val="00B0F0"/>
    <a:srgbClr val="4F81BD"/>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12"/>
    <p:restoredTop sz="94268"/>
  </p:normalViewPr>
  <p:slideViewPr>
    <p:cSldViewPr snapToGrid="0" showGuides="1">
      <p:cViewPr varScale="1">
        <p:scale>
          <a:sx n="88" d="100"/>
          <a:sy n="88" d="100"/>
        </p:scale>
        <p:origin x="1425" y="57"/>
      </p:cViewPr>
      <p:guideLst>
        <p:guide orient="horz" pos="2364"/>
        <p:guide pos="294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lstStyle/>
          <a:p>
            <a:pPr lvl="0" eaLnBrk="1" hangingPunct="1"/>
            <a:r>
              <a:rPr lang="en-US" altLang="zh-CN" sz="1000" dirty="0">
                <a:latin typeface="Calibri" panose="020F0502020204030204" pitchFamily="34" charset="0"/>
                <a:ea typeface="宋体" panose="02010600030101010101" pitchFamily="2" charset="-122"/>
              </a:rPr>
              <a:t> </a:t>
            </a:r>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eaLnBrk="1" hangingPunct="1"/>
            <a:r>
              <a:rPr lang="sv-SE" altLang="en-US" sz="1200" b="1" dirty="0">
                <a:sym typeface="+mn-ea"/>
              </a:rPr>
              <a:t>3GPP SA WG1 Meeting #</a:t>
            </a:r>
            <a:endParaRPr lang="sv-SE" altLang="en-US" sz="1200" b="1" dirty="0">
              <a:latin typeface="Arial" panose="020B0604020202020204" pitchFamily="34" charset="0"/>
            </a:endParaRPr>
          </a:p>
          <a:p>
            <a:pPr lvl="0" eaLnBrk="1" hangingPunct="1"/>
            <a:r>
              <a:rPr lang="sv-SE" altLang="en-US" sz="1200" b="1" dirty="0">
                <a:sym typeface="+mn-ea"/>
              </a:rPr>
              <a:t>Electronic Meeting, </a:t>
            </a:r>
            <a:r>
              <a:rPr lang="en-US" altLang="sv-SE" sz="1200" b="1" dirty="0">
                <a:sym typeface="+mn-ea"/>
              </a:rPr>
              <a:t>14</a:t>
            </a:r>
            <a:r>
              <a:rPr lang="sv-SE" altLang="en-US" sz="1200" b="1" dirty="0">
                <a:sym typeface="+mn-ea"/>
              </a:rPr>
              <a:t> </a:t>
            </a:r>
            <a:r>
              <a:rPr lang="en-US" altLang="sv-SE" sz="1200" b="1" dirty="0">
                <a:sym typeface="+mn-ea"/>
              </a:rPr>
              <a:t>Feb</a:t>
            </a:r>
            <a:r>
              <a:rPr lang="sv-SE" altLang="en-US" sz="1200" b="1" dirty="0">
                <a:sym typeface="+mn-ea"/>
              </a:rPr>
              <a:t> –2</a:t>
            </a:r>
            <a:r>
              <a:rPr lang="en-US" altLang="sv-SE" sz="1200" b="1" dirty="0">
                <a:sym typeface="+mn-ea"/>
              </a:rPr>
              <a:t>4</a:t>
            </a:r>
            <a:r>
              <a:rPr lang="sv-SE" altLang="en-US" sz="1200" b="1" dirty="0">
                <a:sym typeface="+mn-ea"/>
              </a:rPr>
              <a:t> </a:t>
            </a:r>
            <a:r>
              <a:rPr lang="en-US" altLang="sv-SE" sz="1200" b="1" dirty="0">
                <a:sym typeface="+mn-ea"/>
              </a:rPr>
              <a:t>Feb</a:t>
            </a:r>
            <a:r>
              <a:rPr lang="sv-SE" altLang="en-US" sz="1200" b="1" dirty="0">
                <a:sym typeface="+mn-ea"/>
              </a:rPr>
              <a:t> 202</a:t>
            </a:r>
            <a:r>
              <a:rPr lang="en-US" altLang="sv-SE" sz="1200" b="1" dirty="0">
                <a:sym typeface="+mn-ea"/>
              </a:rPr>
              <a:t>4</a:t>
            </a:r>
            <a:endParaRPr lang="en-US" altLang="sv-SE" sz="1200" b="1" dirty="0">
              <a:latin typeface="Arial" panose="020B0604020202020204" pitchFamily="34" charset="0"/>
              <a:sym typeface="+mn-ea"/>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endParaRPr lang="en-US"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endParaRPr lang="en-US"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8255" y="297728"/>
            <a:ext cx="7851317"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608251" y="1400686"/>
            <a:ext cx="7851318"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8255" y="297728"/>
            <a:ext cx="7851317"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608251" y="1400686"/>
            <a:ext cx="7851318"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endParaRPr lang="en-US"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endParaRPr lang="en-US"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endParaRPr lang="en-US"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image" Target="../media/image2.jpeg"/><Relationship Id="rId6" Type="http://schemas.openxmlformats.org/officeDocument/2006/relationships/image" Target="../media/image1.jpeg"/><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image" Target="../media/image2.jpeg"/><Relationship Id="rId6" Type="http://schemas.openxmlformats.org/officeDocument/2006/relationships/image" Target="../media/image1.jpeg"/><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8.pn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dirty="0">
                <a:sym typeface="宋体" panose="02010600030101010101" pitchFamily="2" charset="-122"/>
              </a:rPr>
              <a:t>Discussion about I</a:t>
            </a:r>
            <a:r>
              <a:rPr lang="en-US" altLang="zh-CN" sz="2400" b="1" dirty="0"/>
              <a:t>ntegrated Sensing and Communication phase2</a:t>
            </a:r>
            <a:endPar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China Mobile</a:t>
            </a:r>
            <a:endParaRPr lang="en-US" altLang="en-US" sz="2400" dirty="0">
              <a:latin typeface="Arial" panose="020B0604020202020204" pitchFamily="34" charset="0"/>
              <a:ea typeface="+mn-ea"/>
              <a:cs typeface="+mn-cs"/>
            </a:endParaRP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7172" name="文本框 1"/>
          <p:cNvSpPr txBox="1"/>
          <p:nvPr/>
        </p:nvSpPr>
        <p:spPr>
          <a:xfrm>
            <a:off x="5526088" y="196850"/>
            <a:ext cx="1411287" cy="33718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r>
              <a:rPr lang="en-US" altLang="zh-CN" sz="1600" dirty="0">
                <a:latin typeface="Arial" panose="020B0604020202020204" pitchFamily="34" charset="0"/>
                <a:ea typeface="宋体" panose="02010600030101010101" pitchFamily="2" charset="-122"/>
              </a:rPr>
              <a:t>S1-241117</a:t>
            </a:r>
            <a:endParaRPr lang="zh-CN" altLang="en-US" sz="1600" dirty="0">
              <a:latin typeface="Arial" panose="020B0604020202020204" pitchFamily="34" charset="0"/>
              <a:ea typeface="宋体" panose="02010600030101010101" pitchFamily="2" charset="-122"/>
            </a:endParaRPr>
          </a:p>
        </p:txBody>
      </p:sp>
      <p:sp>
        <p:nvSpPr>
          <p:cNvPr id="2" name="Rectangle 1"/>
          <p:cNvSpPr/>
          <p:nvPr/>
        </p:nvSpPr>
        <p:spPr bwMode="auto">
          <a:xfrm>
            <a:off x="198891" y="121444"/>
            <a:ext cx="3322637" cy="575242"/>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3" name="TextBox 2"/>
          <p:cNvSpPr txBox="1"/>
          <p:nvPr/>
        </p:nvSpPr>
        <p:spPr>
          <a:xfrm>
            <a:off x="402772" y="147455"/>
            <a:ext cx="3338830" cy="521970"/>
          </a:xfrm>
          <a:prstGeom prst="rect">
            <a:avLst/>
          </a:prstGeom>
          <a:noFill/>
        </p:spPr>
        <p:txBody>
          <a:bodyPr wrap="none" rtlCol="0">
            <a:spAutoFit/>
          </a:bodyPr>
          <a:lstStyle/>
          <a:p>
            <a:r>
              <a:rPr lang="en-US" sz="1400" b="1" dirty="0"/>
              <a:t>3GPP SA WG1 Meeting #106</a:t>
            </a:r>
            <a:endParaRPr lang="en-US" sz="1400" b="1" dirty="0"/>
          </a:p>
          <a:p>
            <a:r>
              <a:rPr lang="en-US" sz="1400" b="1" dirty="0"/>
              <a:t>Korea Meeting, 27 May – 31 May 2024</a:t>
            </a:r>
            <a:endParaRPr 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99242" y="2748648"/>
            <a:ext cx="8539957" cy="2846609"/>
          </a:xfrm>
          <a:prstGeom prst="rect">
            <a:avLst/>
          </a:prstGeom>
          <a:solidFill>
            <a:schemeClr val="tx2">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2" name="标题 1"/>
          <p:cNvSpPr>
            <a:spLocks noGrp="1"/>
          </p:cNvSpPr>
          <p:nvPr>
            <p:ph type="title"/>
          </p:nvPr>
        </p:nvSpPr>
        <p:spPr>
          <a:xfrm>
            <a:off x="815520" y="87086"/>
            <a:ext cx="6827838" cy="1143000"/>
          </a:xfrm>
        </p:spPr>
        <p:txBody>
          <a:bodyPr/>
          <a:lstStyle/>
          <a:p>
            <a:r>
              <a:rPr lang="en-GB" altLang="en-US" noProof="1"/>
              <a:t>Motivation</a:t>
            </a:r>
            <a:r>
              <a:rPr lang="en-US" altLang="zh-CN" noProof="1"/>
              <a:t>s</a:t>
            </a:r>
            <a:endParaRPr lang="zh-CN" altLang="en-US" dirty="0"/>
          </a:p>
        </p:txBody>
      </p:sp>
      <p:sp>
        <p:nvSpPr>
          <p:cNvPr id="4" name="内容占位符 2"/>
          <p:cNvSpPr>
            <a:spLocks noGrp="1"/>
          </p:cNvSpPr>
          <p:nvPr>
            <p:ph idx="1"/>
          </p:nvPr>
        </p:nvSpPr>
        <p:spPr>
          <a:xfrm>
            <a:off x="362585" y="1123315"/>
            <a:ext cx="8423275" cy="3641725"/>
          </a:xfrm>
        </p:spPr>
        <p:txBody>
          <a:bodyPr/>
          <a:lstStyle/>
          <a:p>
            <a:pPr marL="0" indent="0">
              <a:buNone/>
            </a:pPr>
            <a:r>
              <a:rPr lang="en-US" altLang="zh-CN" sz="1600" b="1" kern="1200" dirty="0">
                <a:latin typeface="Times New Roman" panose="02020603050405020304" pitchFamily="18" charset="0"/>
              </a:rPr>
              <a:t>Integrated Sensing and Communication </a:t>
            </a:r>
            <a:r>
              <a:rPr lang="en-US" altLang="zh-CN" sz="1600" kern="1200" dirty="0">
                <a:latin typeface="Times New Roman" panose="02020603050405020304" pitchFamily="18" charset="0"/>
              </a:rPr>
              <a:t>for Rel-19 SA1 have already been discussed and more than 30 use cases have been captured in the TR 22.837 so far covering broad applications at V2X, smart home, industry and city. </a:t>
            </a:r>
            <a:endParaRPr lang="en-US" altLang="zh-CN" sz="1600" kern="1200" dirty="0">
              <a:latin typeface="Times New Roman" panose="02020603050405020304" pitchFamily="18" charset="0"/>
            </a:endParaRPr>
          </a:p>
          <a:p>
            <a:pPr marL="0" indent="0">
              <a:buNone/>
            </a:pPr>
            <a:endParaRPr lang="en-US" altLang="zh-CN" sz="1600" dirty="0">
              <a:latin typeface="Times New Roman" panose="02020603050405020304" pitchFamily="18" charset="0"/>
            </a:endParaRPr>
          </a:p>
          <a:p>
            <a:pPr marL="0" indent="0">
              <a:buNone/>
            </a:pPr>
            <a:r>
              <a:rPr lang="en-US" altLang="zh-CN" sz="1600" dirty="0">
                <a:latin typeface="Times New Roman" panose="02020603050405020304" pitchFamily="18" charset="0"/>
              </a:rPr>
              <a:t>However, there are still sensing scenarios or features missed in Rel-19 ISAC. It is worthing to do further study in ISAC phase 2 in Rel-20 for 5G-A:</a:t>
            </a:r>
            <a:endParaRPr lang="en-US" altLang="zh-CN" sz="1400" dirty="0">
              <a:latin typeface="Times New Roman" panose="02020603050405020304" pitchFamily="18" charset="0"/>
            </a:endParaRPr>
          </a:p>
          <a:p>
            <a:pPr>
              <a:buFont typeface="Wingdings" panose="05000000000000000000" pitchFamily="2" charset="2"/>
              <a:buChar char="q"/>
            </a:pPr>
            <a:endParaRPr lang="en-US" altLang="zh-CN" sz="1600" dirty="0">
              <a:latin typeface="Times New Roman" panose="02020603050405020304" pitchFamily="18" charset="0"/>
            </a:endParaRPr>
          </a:p>
          <a:p>
            <a:pPr>
              <a:buFont typeface="Wingdings" panose="05000000000000000000" pitchFamily="2" charset="2"/>
              <a:buChar char="q"/>
            </a:pPr>
            <a:r>
              <a:rPr lang="en-US" altLang="zh-CN" sz="1600" dirty="0">
                <a:latin typeface="Times New Roman" panose="02020603050405020304" pitchFamily="18" charset="0"/>
              </a:rPr>
              <a:t>Sensing service quality is not static.  Sensing service quality is dynamic in terms of factors of the surrounding environment. 5GS should have the capability to provide dynamic sensing service to the sensing service consumers in sensing operations considering the following scenario;</a:t>
            </a:r>
            <a:endParaRPr lang="en-US" altLang="zh-CN" sz="1600" dirty="0">
              <a:latin typeface="Times New Roman" panose="02020603050405020304" pitchFamily="18" charset="0"/>
            </a:endParaRPr>
          </a:p>
          <a:p>
            <a:pPr marL="0" indent="457200">
              <a:buFont typeface="Wingdings" panose="05000000000000000000" pitchFamily="2" charset="2"/>
              <a:buNone/>
            </a:pPr>
            <a:r>
              <a:rPr lang="en-US" altLang="zh-CN" sz="1600" dirty="0">
                <a:latin typeface="Times New Roman" panose="02020603050405020304" pitchFamily="18" charset="0"/>
              </a:rPr>
              <a:t>- Provide dynamic sensing service to same </a:t>
            </a:r>
            <a:r>
              <a:rPr lang="en-US" altLang="zh-CN" sz="1600" dirty="0">
                <a:latin typeface="Times New Roman" panose="02020603050405020304" pitchFamily="18" charset="0"/>
                <a:sym typeface="+mn-ea"/>
              </a:rPr>
              <a:t>service consumer</a:t>
            </a:r>
            <a:r>
              <a:rPr lang="en-US" altLang="zh-CN" sz="1600" dirty="0">
                <a:latin typeface="Times New Roman" panose="02020603050405020304" pitchFamily="18" charset="0"/>
              </a:rPr>
              <a:t> for different time slot;</a:t>
            </a:r>
            <a:endParaRPr lang="en-US" altLang="zh-CN" sz="1600" dirty="0">
              <a:latin typeface="Times New Roman" panose="02020603050405020304" pitchFamily="18" charset="0"/>
            </a:endParaRPr>
          </a:p>
          <a:p>
            <a:pPr marL="0" indent="457200">
              <a:buFont typeface="Wingdings" panose="05000000000000000000" pitchFamily="2" charset="2"/>
              <a:buNone/>
            </a:pPr>
            <a:r>
              <a:rPr lang="en-US" altLang="zh-CN" sz="1600" dirty="0">
                <a:latin typeface="Times New Roman" panose="02020603050405020304" pitchFamily="18" charset="0"/>
              </a:rPr>
              <a:t>- Provide dynamic sensing service to different </a:t>
            </a:r>
            <a:r>
              <a:rPr lang="en-US" altLang="zh-CN" sz="1600" dirty="0">
                <a:latin typeface="Times New Roman" panose="02020603050405020304" pitchFamily="18" charset="0"/>
                <a:sym typeface="+mn-ea"/>
              </a:rPr>
              <a:t>service consumers</a:t>
            </a:r>
            <a:r>
              <a:rPr lang="en-US" altLang="zh-CN" sz="1600" dirty="0">
                <a:latin typeface="Times New Roman" panose="02020603050405020304" pitchFamily="18" charset="0"/>
              </a:rPr>
              <a:t>s simultaneously</a:t>
            </a:r>
            <a:r>
              <a:rPr lang="zh-CN" altLang="en-US" sz="1600" dirty="0">
                <a:latin typeface="Times New Roman" panose="02020603050405020304" pitchFamily="18" charset="0"/>
              </a:rPr>
              <a:t>；</a:t>
            </a:r>
            <a:endParaRPr lang="en-US" altLang="zh-CN" sz="1600" dirty="0">
              <a:latin typeface="Times New Roman" panose="02020603050405020304" pitchFamily="18" charset="0"/>
            </a:endParaRPr>
          </a:p>
          <a:p>
            <a:pPr>
              <a:buFont typeface="Wingdings" panose="05000000000000000000" pitchFamily="2" charset="2"/>
              <a:buChar char="q"/>
            </a:pPr>
            <a:r>
              <a:rPr lang="en-US" altLang="zh-CN" sz="1600" dirty="0">
                <a:latin typeface="Times New Roman" panose="02020603050405020304" pitchFamily="18" charset="0"/>
              </a:rPr>
              <a:t>It is beneficial to study how the sensing target (with 3GPP ID or other 3GPP-support</a:t>
            </a:r>
            <a:r>
              <a:rPr lang="en-US" altLang="zh-CN" sz="1600" dirty="0">
                <a:sym typeface="+mn-ea"/>
              </a:rPr>
              <a:t> identification</a:t>
            </a:r>
            <a:r>
              <a:rPr lang="en-US" altLang="zh-CN" sz="1600" dirty="0">
                <a:latin typeface="Times New Roman" panose="02020603050405020304" pitchFamily="18" charset="0"/>
              </a:rPr>
              <a:t>) could be recognized by 5GS and 5GS can communicate with the target to provide both sensing service and communication service to the same target;</a:t>
            </a:r>
            <a:endParaRPr lang="en-US" altLang="zh-CN" sz="1600" dirty="0">
              <a:latin typeface="Times New Roman" panose="02020603050405020304" pitchFamily="18" charset="0"/>
            </a:endParaRPr>
          </a:p>
          <a:p>
            <a:pPr marL="0" indent="0">
              <a:buNone/>
            </a:pPr>
            <a:endParaRPr lang="en-US" altLang="zh-CN" sz="1400" dirty="0">
              <a:solidFill>
                <a:schemeClr val="tx1">
                  <a:lumMod val="95000"/>
                  <a:lumOff val="5000"/>
                </a:schemeClr>
              </a:solidFill>
              <a:latin typeface="Times New Roman" panose="02020603050405020304" pitchFamily="18" charset="0"/>
            </a:endParaRPr>
          </a:p>
          <a:p>
            <a:pPr marL="0" indent="0">
              <a:buNone/>
            </a:pPr>
            <a:endParaRPr lang="en-US" altLang="zh-CN" sz="1400" dirty="0">
              <a:latin typeface="Times New Roman" panose="02020603050405020304" pitchFamily="18" charset="0"/>
            </a:endParaRPr>
          </a:p>
          <a:p>
            <a:pPr marL="0" indent="0">
              <a:buNone/>
            </a:pPr>
            <a:r>
              <a:rPr lang="en-US" altLang="zh-CN" sz="1400" dirty="0">
                <a:latin typeface="Times New Roman" panose="02020603050405020304" pitchFamily="18" charset="0"/>
              </a:rPr>
              <a:t> </a:t>
            </a:r>
            <a:endParaRPr lang="en-US" altLang="zh-CN" sz="1400" dirty="0">
              <a:latin typeface="Times New Roman" panose="02020603050405020304" pitchFamily="18" charset="0"/>
            </a:endParaRPr>
          </a:p>
          <a:p>
            <a:pPr marL="0" indent="0">
              <a:buNone/>
            </a:pPr>
            <a:endParaRPr lang="en-US" altLang="zh-CN" sz="1400" dirty="0">
              <a:latin typeface="Times New Roman" panose="02020603050405020304" pitchFamily="18" charset="0"/>
            </a:endParaRPr>
          </a:p>
          <a:p>
            <a:pPr marL="0" indent="0">
              <a:buNone/>
            </a:pPr>
            <a:r>
              <a:rPr lang="en-US" altLang="zh-CN" sz="1400" dirty="0">
                <a:latin typeface="Times New Roman" panose="02020603050405020304" pitchFamily="18" charset="0"/>
              </a:rPr>
              <a:t> </a:t>
            </a:r>
            <a:endParaRPr lang="en-US" altLang="zh-CN" sz="1400" dirty="0">
              <a:latin typeface="Times New Roman" panose="02020603050405020304" pitchFamily="18" charset="0"/>
            </a:endParaRPr>
          </a:p>
          <a:p>
            <a:pPr marL="0" indent="0">
              <a:buNone/>
            </a:pPr>
            <a:endParaRPr lang="zh-CN" altLang="zh-CN" sz="1400" kern="1200" dirty="0">
              <a:latin typeface="Times New Roman" panose="02020603050405020304" pitchFamily="18" charset="0"/>
            </a:endParaRPr>
          </a:p>
          <a:p>
            <a:pPr marL="0" indent="0">
              <a:buNone/>
            </a:pPr>
            <a:endParaRPr lang="en-US" altLang="zh-CN" sz="1400" kern="1200" dirty="0">
              <a:latin typeface="Times New Roman" panose="02020603050405020304" pitchFamily="18" charset="0"/>
            </a:endParaRPr>
          </a:p>
          <a:p>
            <a:pPr marL="0" indent="0">
              <a:buNone/>
            </a:pPr>
            <a:endParaRPr lang="en-US" altLang="zh-CN" sz="1400" kern="1200" dirty="0">
              <a:latin typeface="Times New Roman" panose="02020603050405020304" pitchFamily="18" charset="0"/>
              <a:ea typeface="+mn-ea"/>
              <a:cs typeface="+mn-cs"/>
            </a:endParaRPr>
          </a:p>
          <a:p>
            <a:pPr marL="685800" lvl="3" indent="0">
              <a:buNone/>
            </a:pPr>
            <a:r>
              <a:rPr lang="en-US" altLang="zh-CN" sz="1200" dirty="0">
                <a:ea typeface="+mn-ea"/>
                <a:cs typeface="+mn-cs"/>
              </a:rPr>
              <a:t>,</a:t>
            </a:r>
            <a:endParaRPr lang="en-US" altLang="zh-CN" sz="1200" dirty="0">
              <a:ea typeface="+mn-ea"/>
              <a:cs typeface="+mn-cs"/>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017106" y="212418"/>
            <a:ext cx="6827838" cy="1143000"/>
          </a:xfrm>
        </p:spPr>
        <p:txBody>
          <a:bodyPr/>
          <a:lstStyle/>
          <a:p>
            <a:pPr algn="ctr" defTabSz="913130" eaLnBrk="1" hangingPunct="1">
              <a:buClrTx/>
              <a:buSzTx/>
              <a:buFontTx/>
              <a:defRPr/>
            </a:pPr>
            <a:r>
              <a:rPr lang="en-US" sz="2400" b="1" dirty="0">
                <a:latin typeface="Times New Roman" panose="02020603050405020304" pitchFamily="18" charset="0"/>
                <a:ea typeface="宋体" panose="02010600030101010101" pitchFamily="2" charset="-122"/>
              </a:rPr>
              <a:t>Dynamic sensing service </a:t>
            </a:r>
            <a:endParaRPr lang="en-US" altLang="en-US" sz="2400" b="1" dirty="0">
              <a:latin typeface="Times New Roman" panose="02020603050405020304" pitchFamily="18" charset="0"/>
              <a:ea typeface="宋体" panose="02010600030101010101" pitchFamily="2" charset="-122"/>
            </a:endParaRPr>
          </a:p>
        </p:txBody>
      </p:sp>
      <p:sp>
        <p:nvSpPr>
          <p:cNvPr id="5" name="TextBox 4"/>
          <p:cNvSpPr txBox="1"/>
          <p:nvPr/>
        </p:nvSpPr>
        <p:spPr>
          <a:xfrm>
            <a:off x="402590" y="4554855"/>
            <a:ext cx="8436610" cy="1800225"/>
          </a:xfrm>
          <a:prstGeom prst="rect">
            <a:avLst/>
          </a:prstGeom>
          <a:solidFill>
            <a:schemeClr val="accent1">
              <a:lumMod val="20000"/>
              <a:lumOff val="80000"/>
            </a:schemeClr>
          </a:solidFill>
        </p:spPr>
        <p:txBody>
          <a:bodyPr wrap="square" rtlCol="0">
            <a:noAutofit/>
          </a:bodyPr>
          <a:lstStyle/>
          <a:p>
            <a:r>
              <a:rPr lang="en-US" sz="1600" b="1" dirty="0">
                <a:solidFill>
                  <a:schemeClr val="tx1"/>
                </a:solidFill>
                <a:latin typeface="Times New Roman" panose="02020603050405020304" pitchFamily="18" charset="0"/>
              </a:rPr>
              <a:t>Background:</a:t>
            </a:r>
            <a:r>
              <a:rPr lang="en-US" sz="1600" dirty="0">
                <a:solidFill>
                  <a:schemeClr val="tx1"/>
                </a:solidFill>
                <a:latin typeface="Times New Roman" panose="02020603050405020304" pitchFamily="18" charset="0"/>
              </a:rPr>
              <a:t>Sensing service quality is not static and should be dynamic in terms of factors of the surrounding environment or the requirements from different </a:t>
            </a:r>
            <a:r>
              <a:rPr lang="en-US" altLang="zh-CN" sz="1600" dirty="0">
                <a:latin typeface="Times New Roman" panose="02020603050405020304" pitchFamily="18" charset="0"/>
                <a:sym typeface="+mn-ea"/>
              </a:rPr>
              <a:t>service consumer</a:t>
            </a:r>
            <a:r>
              <a:rPr lang="en-US" sz="1600" dirty="0">
                <a:solidFill>
                  <a:schemeClr val="tx1"/>
                </a:solidFill>
                <a:latin typeface="Times New Roman" panose="02020603050405020304" pitchFamily="18" charset="0"/>
              </a:rPr>
              <a:t>s. </a:t>
            </a:r>
            <a:endParaRPr lang="en-US" sz="1600" dirty="0">
              <a:solidFill>
                <a:schemeClr val="tx1"/>
              </a:solidFill>
              <a:latin typeface="Times New Roman" panose="02020603050405020304" pitchFamily="18" charset="0"/>
            </a:endParaRPr>
          </a:p>
          <a:p>
            <a:r>
              <a:rPr lang="en-US" sz="1600" b="1" dirty="0">
                <a:latin typeface="Times New Roman" panose="02020603050405020304" pitchFamily="18" charset="0"/>
              </a:rPr>
              <a:t>Scenarios:</a:t>
            </a:r>
            <a:r>
              <a:rPr lang="en-US" sz="1600" dirty="0">
                <a:latin typeface="Times New Roman" panose="02020603050405020304" pitchFamily="18" charset="0"/>
              </a:rPr>
              <a:t>In order to provide subscribed sensing service quality in sensing activities, the 5GS can acquire the dynamic sensing service quality, and take appropriate actions to ensure subscribed sensing service quality.  In case, 5GS can’t provide the subscribed sensing service quality, it may notify event to the </a:t>
            </a:r>
            <a:r>
              <a:rPr lang="en-US" altLang="zh-CN" sz="1600" dirty="0">
                <a:latin typeface="Times New Roman" panose="02020603050405020304" pitchFamily="18" charset="0"/>
                <a:sym typeface="+mn-ea"/>
              </a:rPr>
              <a:t>service consumer</a:t>
            </a:r>
            <a:r>
              <a:rPr lang="en-US" sz="1600" dirty="0">
                <a:latin typeface="Times New Roman" panose="02020603050405020304" pitchFamily="18" charset="0"/>
              </a:rPr>
              <a:t>s and the </a:t>
            </a:r>
            <a:r>
              <a:rPr lang="en-US" altLang="zh-CN" sz="1600" dirty="0">
                <a:latin typeface="Times New Roman" panose="02020603050405020304" pitchFamily="18" charset="0"/>
                <a:sym typeface="+mn-ea"/>
              </a:rPr>
              <a:t>service consumers</a:t>
            </a:r>
            <a:r>
              <a:rPr lang="en-US" sz="1600" dirty="0">
                <a:latin typeface="Times New Roman" panose="02020603050405020304" pitchFamily="18" charset="0"/>
              </a:rPr>
              <a:t> could make the decision based on sensing service quality feedback from 5GS to guide ongoing sensing service.</a:t>
            </a:r>
            <a:endParaRPr lang="en-US" sz="1600" dirty="0">
              <a:latin typeface="Times New Roman" panose="02020603050405020304" pitchFamily="18" charset="0"/>
            </a:endParaRPr>
          </a:p>
        </p:txBody>
      </p:sp>
      <p:grpSp>
        <p:nvGrpSpPr>
          <p:cNvPr id="144" name="Group 143"/>
          <p:cNvGrpSpPr/>
          <p:nvPr/>
        </p:nvGrpSpPr>
        <p:grpSpPr>
          <a:xfrm>
            <a:off x="402771" y="1219200"/>
            <a:ext cx="8436428" cy="3200400"/>
            <a:chOff x="615039" y="3156857"/>
            <a:chExt cx="8218714" cy="2911929"/>
          </a:xfrm>
        </p:grpSpPr>
        <p:sp>
          <p:nvSpPr>
            <p:cNvPr id="143" name="Rectangle 142"/>
            <p:cNvSpPr/>
            <p:nvPr/>
          </p:nvSpPr>
          <p:spPr bwMode="auto">
            <a:xfrm>
              <a:off x="615039" y="3156857"/>
              <a:ext cx="8218714" cy="2911929"/>
            </a:xfrm>
            <a:prstGeom prst="rect">
              <a:avLst/>
            </a:prstGeom>
            <a:solidFill>
              <a:schemeClr val="bg1">
                <a:lumMod val="95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3" name="Cloud 122"/>
            <p:cNvSpPr/>
            <p:nvPr/>
          </p:nvSpPr>
          <p:spPr bwMode="auto">
            <a:xfrm>
              <a:off x="1948538" y="3970580"/>
              <a:ext cx="3537859" cy="1384995"/>
            </a:xfrm>
            <a:prstGeom prst="cloud">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dirty="0">
                <a:ln>
                  <a:noFill/>
                </a:ln>
                <a:solidFill>
                  <a:schemeClr val="tx1"/>
                </a:solidFill>
                <a:effectLst/>
                <a:latin typeface="Arial" panose="020B0604020202020204" pitchFamily="34" charset="0"/>
              </a:endParaRPr>
            </a:p>
          </p:txBody>
        </p:sp>
        <p:pic>
          <p:nvPicPr>
            <p:cNvPr id="125" name="Picture 124"/>
            <p:cNvPicPr>
              <a:picLocks noChangeAspect="1"/>
            </p:cNvPicPr>
            <p:nvPr/>
          </p:nvPicPr>
          <p:blipFill>
            <a:blip r:embed="rId1"/>
            <a:stretch>
              <a:fillRect/>
            </a:stretch>
          </p:blipFill>
          <p:spPr>
            <a:xfrm>
              <a:off x="3854651" y="4151254"/>
              <a:ext cx="684688" cy="850192"/>
            </a:xfrm>
            <a:prstGeom prst="rect">
              <a:avLst/>
            </a:prstGeom>
          </p:spPr>
        </p:pic>
        <p:sp>
          <p:nvSpPr>
            <p:cNvPr id="126" name="Arrow: Left-Right 125"/>
            <p:cNvSpPr/>
            <p:nvPr/>
          </p:nvSpPr>
          <p:spPr bwMode="auto">
            <a:xfrm>
              <a:off x="2540613" y="4107874"/>
              <a:ext cx="1216152" cy="224826"/>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21299999"/>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7" name="Arrow: Left-Right 126"/>
            <p:cNvSpPr/>
            <p:nvPr/>
          </p:nvSpPr>
          <p:spPr bwMode="auto">
            <a:xfrm flipV="1">
              <a:off x="2588402" y="4769347"/>
              <a:ext cx="1216152" cy="224826"/>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600000"/>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8" name="TextBox 127"/>
            <p:cNvSpPr txBox="1"/>
            <p:nvPr/>
          </p:nvSpPr>
          <p:spPr>
            <a:xfrm>
              <a:off x="3926102" y="5003088"/>
              <a:ext cx="568578" cy="246221"/>
            </a:xfrm>
            <a:prstGeom prst="rect">
              <a:avLst/>
            </a:prstGeom>
            <a:noFill/>
          </p:spPr>
          <p:txBody>
            <a:bodyPr wrap="square" rtlCol="0">
              <a:spAutoFit/>
            </a:bodyPr>
            <a:lstStyle/>
            <a:p>
              <a:r>
                <a:rPr lang="en-US" dirty="0"/>
                <a:t>5GC</a:t>
              </a:r>
              <a:endParaRPr lang="en-US" dirty="0"/>
            </a:p>
          </p:txBody>
        </p:sp>
        <p:pic>
          <p:nvPicPr>
            <p:cNvPr id="130" name="Picture 129"/>
            <p:cNvPicPr>
              <a:picLocks noChangeAspect="1"/>
            </p:cNvPicPr>
            <p:nvPr/>
          </p:nvPicPr>
          <p:blipFill>
            <a:blip r:embed="rId2"/>
            <a:stretch>
              <a:fillRect/>
            </a:stretch>
          </p:blipFill>
          <p:spPr>
            <a:xfrm>
              <a:off x="5966041" y="3858840"/>
              <a:ext cx="776978" cy="519410"/>
            </a:xfrm>
            <a:prstGeom prst="rect">
              <a:avLst/>
            </a:prstGeom>
          </p:spPr>
        </p:pic>
        <p:sp>
          <p:nvSpPr>
            <p:cNvPr id="133" name="TextBox 132"/>
            <p:cNvSpPr txBox="1"/>
            <p:nvPr/>
          </p:nvSpPr>
          <p:spPr>
            <a:xfrm>
              <a:off x="5966022" y="4332346"/>
              <a:ext cx="968129" cy="223017"/>
            </a:xfrm>
            <a:prstGeom prst="rect">
              <a:avLst/>
            </a:prstGeom>
            <a:noFill/>
          </p:spPr>
          <p:txBody>
            <a:bodyPr wrap="none" rtlCol="0">
              <a:spAutoFit/>
            </a:bodyPr>
            <a:lstStyle/>
            <a:p>
              <a:r>
                <a:rPr lang="en-US" dirty="0"/>
                <a:t>The Third AF1</a:t>
              </a:r>
              <a:endParaRPr lang="en-US" dirty="0"/>
            </a:p>
          </p:txBody>
        </p:sp>
        <p:sp>
          <p:nvSpPr>
            <p:cNvPr id="134" name="Arrow: Left-Right 133"/>
            <p:cNvSpPr/>
            <p:nvPr/>
          </p:nvSpPr>
          <p:spPr bwMode="auto">
            <a:xfrm rot="20700000" flipV="1">
              <a:off x="4770881" y="4111901"/>
              <a:ext cx="1143815" cy="224750"/>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0"/>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35" name="Speech Bubble: Rectangle 134"/>
            <p:cNvSpPr/>
            <p:nvPr/>
          </p:nvSpPr>
          <p:spPr bwMode="auto">
            <a:xfrm>
              <a:off x="4367052" y="3312842"/>
              <a:ext cx="914400" cy="612648"/>
            </a:xfrm>
            <a:prstGeom prst="wedgeRectCallout">
              <a:avLst>
                <a:gd name="adj1" fmla="val -216071"/>
                <a:gd name="adj2" fmla="val 80268"/>
              </a:avLst>
            </a:prstGeom>
            <a:solidFill>
              <a:schemeClr val="accent1">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6" name="Speech Bubble: Rectangle 135"/>
            <p:cNvSpPr/>
            <p:nvPr/>
          </p:nvSpPr>
          <p:spPr bwMode="auto">
            <a:xfrm>
              <a:off x="4341373" y="3296417"/>
              <a:ext cx="914400" cy="612648"/>
            </a:xfrm>
            <a:prstGeom prst="wedgeRectCallout">
              <a:avLst>
                <a:gd name="adj1" fmla="val -202380"/>
                <a:gd name="adj2" fmla="val 205534"/>
              </a:avLst>
            </a:prstGeom>
            <a:solidFill>
              <a:schemeClr val="accent1">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7" name="Speech Bubble: Rectangle 136"/>
            <p:cNvSpPr/>
            <p:nvPr/>
          </p:nvSpPr>
          <p:spPr bwMode="auto">
            <a:xfrm>
              <a:off x="4313676" y="3295156"/>
              <a:ext cx="1612617" cy="654942"/>
            </a:xfrm>
            <a:prstGeom prst="wedgeRectCallout">
              <a:avLst>
                <a:gd name="adj1" fmla="val -37116"/>
                <a:gd name="adj2" fmla="val 107809"/>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8" name="TextBox 137"/>
            <p:cNvSpPr txBox="1"/>
            <p:nvPr/>
          </p:nvSpPr>
          <p:spPr>
            <a:xfrm>
              <a:off x="4292387" y="3412782"/>
              <a:ext cx="1732850" cy="400110"/>
            </a:xfrm>
            <a:prstGeom prst="rect">
              <a:avLst/>
            </a:prstGeom>
            <a:noFill/>
          </p:spPr>
          <p:txBody>
            <a:bodyPr wrap="square" rtlCol="0">
              <a:spAutoFit/>
            </a:bodyPr>
            <a:lstStyle/>
            <a:p>
              <a:r>
                <a:rPr lang="en-US" dirty="0"/>
                <a:t>5GS collect dynamic Sensing service quality info</a:t>
              </a:r>
              <a:endParaRPr lang="en-US" dirty="0"/>
            </a:p>
          </p:txBody>
        </p:sp>
        <p:sp>
          <p:nvSpPr>
            <p:cNvPr id="140" name="Speech Bubble: Rectangle 139"/>
            <p:cNvSpPr/>
            <p:nvPr/>
          </p:nvSpPr>
          <p:spPr bwMode="auto">
            <a:xfrm>
              <a:off x="4353317" y="5129342"/>
              <a:ext cx="1573133" cy="625140"/>
            </a:xfrm>
            <a:prstGeom prst="wedgeRectCallout">
              <a:avLst>
                <a:gd name="adj1" fmla="val 28691"/>
                <a:gd name="adj2" fmla="val -112237"/>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39" name="TextBox 138"/>
            <p:cNvSpPr txBox="1"/>
            <p:nvPr/>
          </p:nvSpPr>
          <p:spPr>
            <a:xfrm>
              <a:off x="4313473" y="5202610"/>
              <a:ext cx="1600789" cy="503232"/>
            </a:xfrm>
            <a:prstGeom prst="rect">
              <a:avLst/>
            </a:prstGeom>
            <a:noFill/>
          </p:spPr>
          <p:txBody>
            <a:bodyPr wrap="square" rtlCol="0">
              <a:spAutoFit/>
            </a:bodyPr>
            <a:lstStyle/>
            <a:p>
              <a:r>
                <a:rPr lang="en-US" dirty="0"/>
                <a:t>5GS expose dynamic sensing service quality info to the third AF</a:t>
              </a:r>
              <a:endParaRPr lang="en-US" dirty="0"/>
            </a:p>
          </p:txBody>
        </p:sp>
        <p:sp>
          <p:nvSpPr>
            <p:cNvPr id="141" name="Speech Bubble: Rectangle 140"/>
            <p:cNvSpPr/>
            <p:nvPr/>
          </p:nvSpPr>
          <p:spPr bwMode="auto">
            <a:xfrm>
              <a:off x="7167387" y="4056435"/>
              <a:ext cx="1573133" cy="804247"/>
            </a:xfrm>
            <a:prstGeom prst="wedgeRectCallout">
              <a:avLst>
                <a:gd name="adj1" fmla="val -72686"/>
                <a:gd name="adj2" fmla="val 16185"/>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42" name="TextBox 141"/>
            <p:cNvSpPr txBox="1"/>
            <p:nvPr/>
          </p:nvSpPr>
          <p:spPr>
            <a:xfrm>
              <a:off x="7129652" y="4151188"/>
              <a:ext cx="1648603" cy="709494"/>
            </a:xfrm>
            <a:prstGeom prst="rect">
              <a:avLst/>
            </a:prstGeom>
            <a:noFill/>
          </p:spPr>
          <p:txBody>
            <a:bodyPr wrap="square" rtlCol="0">
              <a:noAutofit/>
            </a:bodyPr>
            <a:lstStyle/>
            <a:p>
              <a:r>
                <a:rPr lang="en-US" dirty="0"/>
                <a:t>AFs guide sensing service quality adjustment to 5GS based on dynamic sensing service quality feedback </a:t>
              </a:r>
              <a:endParaRPr lang="en-US" dirty="0"/>
            </a:p>
          </p:txBody>
        </p:sp>
      </p:grpSp>
      <p:pic>
        <p:nvPicPr>
          <p:cNvPr id="3" name="Picture 2"/>
          <p:cNvPicPr>
            <a:picLocks noChangeAspect="1"/>
          </p:cNvPicPr>
          <p:nvPr/>
        </p:nvPicPr>
        <p:blipFill>
          <a:blip r:embed="rId3"/>
          <a:stretch>
            <a:fillRect/>
          </a:stretch>
        </p:blipFill>
        <p:spPr>
          <a:xfrm>
            <a:off x="648886" y="2950029"/>
            <a:ext cx="1614764" cy="1331982"/>
          </a:xfrm>
          <a:prstGeom prst="rect">
            <a:avLst/>
          </a:prstGeom>
        </p:spPr>
      </p:pic>
      <p:pic>
        <p:nvPicPr>
          <p:cNvPr id="7" name="Picture 6"/>
          <p:cNvPicPr>
            <a:picLocks noChangeAspect="1"/>
          </p:cNvPicPr>
          <p:nvPr/>
        </p:nvPicPr>
        <p:blipFill>
          <a:blip r:embed="rId4"/>
          <a:stretch>
            <a:fillRect/>
          </a:stretch>
        </p:blipFill>
        <p:spPr>
          <a:xfrm>
            <a:off x="676598" y="1371199"/>
            <a:ext cx="1587052" cy="1441241"/>
          </a:xfrm>
          <a:prstGeom prst="rect">
            <a:avLst/>
          </a:prstGeom>
        </p:spPr>
      </p:pic>
      <p:sp>
        <p:nvSpPr>
          <p:cNvPr id="2" name="Arrow: Left-Right 133"/>
          <p:cNvSpPr/>
          <p:nvPr/>
        </p:nvSpPr>
        <p:spPr bwMode="auto">
          <a:xfrm rot="1080000" flipV="1">
            <a:off x="4671241" y="2751456"/>
            <a:ext cx="1174115" cy="247015"/>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0"/>
            </a:camera>
            <a:lightRig rig="threePt" dir="t"/>
          </a:scene3d>
        </p:spPr>
        <p:txBody>
          <a:bodyPr vert="horz" wrap="square" lIns="91440" tIns="45720" rIns="91440" bIns="45720" numCol="1" rtlCol="0"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pic>
        <p:nvPicPr>
          <p:cNvPr id="6" name="Picture 129"/>
          <p:cNvPicPr>
            <a:picLocks noChangeAspect="1"/>
          </p:cNvPicPr>
          <p:nvPr/>
        </p:nvPicPr>
        <p:blipFill>
          <a:blip r:embed="rId2"/>
          <a:stretch>
            <a:fillRect/>
          </a:stretch>
        </p:blipFill>
        <p:spPr>
          <a:xfrm>
            <a:off x="5895521" y="2816225"/>
            <a:ext cx="797560" cy="570865"/>
          </a:xfrm>
          <a:prstGeom prst="rect">
            <a:avLst/>
          </a:prstGeom>
        </p:spPr>
      </p:pic>
      <p:sp>
        <p:nvSpPr>
          <p:cNvPr id="8" name="TextBox 132"/>
          <p:cNvSpPr txBox="1"/>
          <p:nvPr/>
        </p:nvSpPr>
        <p:spPr>
          <a:xfrm>
            <a:off x="5956462" y="3302349"/>
            <a:ext cx="993775" cy="245110"/>
          </a:xfrm>
          <a:prstGeom prst="rect">
            <a:avLst/>
          </a:prstGeom>
          <a:noFill/>
        </p:spPr>
        <p:txBody>
          <a:bodyPr wrap="none" rtlCol="0">
            <a:spAutoFit/>
          </a:bodyPr>
          <a:p>
            <a:r>
              <a:rPr lang="en-US" dirty="0"/>
              <a:t>The Third AF2</a:t>
            </a:r>
            <a:endParaRPr lang="en-US"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标题 1"/>
          <p:cNvSpPr>
            <a:spLocks noGrp="1"/>
          </p:cNvSpPr>
          <p:nvPr>
            <p:ph type="title"/>
          </p:nvPr>
        </p:nvSpPr>
        <p:spPr>
          <a:xfrm>
            <a:off x="629697" y="254867"/>
            <a:ext cx="7184683" cy="857250"/>
          </a:xfrm>
        </p:spPr>
        <p:txBody>
          <a:bodyPr/>
          <a:lstStyle/>
          <a:p>
            <a:r>
              <a:rPr lang="en-US" altLang="zh-CN" sz="2400" b="1" dirty="0">
                <a:latin typeface="Times New Roman" panose="02020603050405020304" pitchFamily="18" charset="0"/>
                <a:ea typeface="宋体" panose="02010600030101010101" pitchFamily="2" charset="-122"/>
              </a:rPr>
              <a:t>Combined commuication and sensing service</a:t>
            </a:r>
            <a:endParaRPr lang="en-US" altLang="zh-CN" sz="2400" b="1" dirty="0">
              <a:latin typeface="Times New Roman" panose="02020603050405020304" pitchFamily="18" charset="0"/>
              <a:ea typeface="宋体" panose="02010600030101010101" pitchFamily="2" charset="-122"/>
            </a:endParaRPr>
          </a:p>
        </p:txBody>
      </p:sp>
      <p:sp>
        <p:nvSpPr>
          <p:cNvPr id="1024" name="矩形 1023"/>
          <p:cNvSpPr/>
          <p:nvPr/>
        </p:nvSpPr>
        <p:spPr>
          <a:xfrm>
            <a:off x="351155" y="4006215"/>
            <a:ext cx="8562340" cy="2045970"/>
          </a:xfrm>
          <a:prstGeom prst="rect">
            <a:avLst/>
          </a:prstGeom>
          <a:solidFill>
            <a:schemeClr val="accent1">
              <a:lumMod val="20000"/>
              <a:lumOff val="80000"/>
            </a:schemeClr>
          </a:solidFill>
        </p:spPr>
        <p:txBody>
          <a:bodyPr wrap="square">
            <a:noAutofit/>
          </a:bodyPr>
          <a:lstStyle/>
          <a:p>
            <a:r>
              <a:rPr lang="en-US" sz="1600" b="1" dirty="0"/>
              <a:t>Background:</a:t>
            </a:r>
            <a:r>
              <a:rPr sz="1600" dirty="0"/>
              <a:t>When the 5GS provides </a:t>
            </a:r>
            <a:r>
              <a:rPr lang="en-US" sz="1600" dirty="0"/>
              <a:t>sensing </a:t>
            </a:r>
            <a:r>
              <a:rPr sz="1600" dirty="0"/>
              <a:t>services, the </a:t>
            </a:r>
            <a:r>
              <a:rPr lang="en-US" sz="1600" dirty="0"/>
              <a:t>sensing </a:t>
            </a:r>
            <a:r>
              <a:rPr sz="1600" dirty="0"/>
              <a:t>target information obtained from the </a:t>
            </a:r>
            <a:r>
              <a:rPr lang="en-US" sz="1600" dirty="0"/>
              <a:t>sensing</a:t>
            </a:r>
            <a:r>
              <a:rPr sz="1600" dirty="0"/>
              <a:t> result </a:t>
            </a:r>
            <a:r>
              <a:rPr lang="en-US" sz="1600" dirty="0"/>
              <a:t>and</a:t>
            </a:r>
            <a:r>
              <a:rPr sz="1600" dirty="0"/>
              <a:t> the communication target information of the communication network </a:t>
            </a:r>
            <a:r>
              <a:rPr lang="en-US" sz="1600" dirty="0"/>
              <a:t>are</a:t>
            </a:r>
            <a:r>
              <a:rPr sz="1600" dirty="0"/>
              <a:t> isolated. The network cannot provide both </a:t>
            </a:r>
            <a:r>
              <a:rPr lang="en-US" sz="1600" dirty="0"/>
              <a:t>sensing service</a:t>
            </a:r>
            <a:r>
              <a:rPr sz="1600" dirty="0"/>
              <a:t> and communication service for </a:t>
            </a:r>
            <a:r>
              <a:rPr lang="en-US" sz="1600" dirty="0"/>
              <a:t>same</a:t>
            </a:r>
            <a:r>
              <a:rPr sz="1600" dirty="0"/>
              <a:t> user</a:t>
            </a:r>
            <a:r>
              <a:rPr lang="en-US" sz="1600" dirty="0"/>
              <a:t>s at the same time.</a:t>
            </a:r>
            <a:endParaRPr lang="en-US" sz="1600" dirty="0"/>
          </a:p>
          <a:p>
            <a:r>
              <a:rPr lang="en-US" altLang="zh-CN" sz="1600" b="1" dirty="0"/>
              <a:t>Scenarios</a:t>
            </a:r>
            <a:r>
              <a:rPr lang="zh-CN" altLang="en-US" sz="1600" b="1" dirty="0"/>
              <a:t>：</a:t>
            </a:r>
            <a:r>
              <a:rPr lang="zh-CN" altLang="en-US" sz="1600" dirty="0"/>
              <a:t>When a </a:t>
            </a:r>
            <a:r>
              <a:rPr lang="en-US" altLang="zh-CN" sz="1600" dirty="0"/>
              <a:t>targeted</a:t>
            </a:r>
            <a:r>
              <a:rPr lang="zh-CN" altLang="en-US" sz="1600" dirty="0"/>
              <a:t> user requests the communication network to provide </a:t>
            </a:r>
            <a:r>
              <a:rPr lang="en-US" altLang="zh-CN" sz="1600" dirty="0"/>
              <a:t>sensing</a:t>
            </a:r>
            <a:r>
              <a:rPr lang="zh-CN" altLang="en-US" sz="1600" dirty="0"/>
              <a:t> services, the network can determine which target is the </a:t>
            </a:r>
            <a:r>
              <a:rPr lang="en-US" altLang="zh-CN" sz="1600" dirty="0"/>
              <a:t>one</a:t>
            </a:r>
            <a:r>
              <a:rPr lang="zh-CN" altLang="en-US" sz="1600" dirty="0"/>
              <a:t> that needs to provide </a:t>
            </a:r>
            <a:r>
              <a:rPr lang="en-US" altLang="zh-CN" sz="1600" dirty="0"/>
              <a:t>sensing service</a:t>
            </a:r>
            <a:r>
              <a:rPr lang="zh-CN" altLang="en-US" sz="1600" dirty="0"/>
              <a:t> and can provide communication services </a:t>
            </a:r>
            <a:r>
              <a:rPr lang="en-US" altLang="zh-CN" sz="1600" dirty="0"/>
              <a:t>to it as well</a:t>
            </a:r>
            <a:r>
              <a:rPr lang="zh-CN" altLang="en-US" sz="1600" dirty="0"/>
              <a:t>.This is extremely valuable in </a:t>
            </a:r>
            <a:r>
              <a:rPr lang="en-US" altLang="zh-CN" sz="1600" dirty="0"/>
              <a:t>V2X</a:t>
            </a:r>
            <a:r>
              <a:rPr lang="zh-CN" altLang="en-US" sz="1600" dirty="0"/>
              <a:t> and low-altitude networked </a:t>
            </a:r>
            <a:r>
              <a:rPr lang="en-US" altLang="zh-CN" sz="1600" dirty="0"/>
              <a:t>A2X</a:t>
            </a:r>
            <a:r>
              <a:rPr lang="zh-CN" altLang="en-US" sz="1600" dirty="0"/>
              <a:t> scenarios</a:t>
            </a:r>
            <a:r>
              <a:rPr lang="en-US" altLang="zh-CN" sz="1600" dirty="0"/>
              <a:t>.</a:t>
            </a:r>
            <a:endParaRPr lang="en-US" altLang="zh-CN" sz="1600" dirty="0"/>
          </a:p>
        </p:txBody>
      </p:sp>
      <p:pic>
        <p:nvPicPr>
          <p:cNvPr id="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555625" y="1187450"/>
            <a:ext cx="3769360" cy="2477770"/>
          </a:xfrm>
          <a:prstGeom prst="rect">
            <a:avLst/>
          </a:prstGeom>
          <a:noFill/>
          <a:ln>
            <a:noFill/>
          </a:ln>
        </p:spPr>
      </p:pic>
      <p:pic>
        <p:nvPicPr>
          <p:cNvPr id="14" name="图片 2"/>
          <p:cNvPicPr>
            <a:picLocks noChangeAspect="1"/>
          </p:cNvPicPr>
          <p:nvPr/>
        </p:nvPicPr>
        <p:blipFill>
          <a:blip r:embed="rId2"/>
          <a:stretch>
            <a:fillRect/>
          </a:stretch>
        </p:blipFill>
        <p:spPr>
          <a:xfrm>
            <a:off x="4951095" y="1186815"/>
            <a:ext cx="3272790" cy="2563495"/>
          </a:xfrm>
          <a:prstGeom prst="rect">
            <a:avLst/>
          </a:prstGeom>
          <a:noFill/>
          <a:ln>
            <a:noFill/>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58115" y="1077595"/>
            <a:ext cx="8909685" cy="2846705"/>
          </a:xfrm>
          <a:prstGeom prst="rect">
            <a:avLst/>
          </a:prstGeom>
          <a:solidFill>
            <a:schemeClr val="accent3">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9218" name="Title 1"/>
          <p:cNvSpPr>
            <a:spLocks noGrp="1"/>
          </p:cNvSpPr>
          <p:nvPr>
            <p:ph type="title"/>
          </p:nvPr>
        </p:nvSpPr>
        <p:spPr>
          <a:xfrm>
            <a:off x="-65088" y="218440"/>
            <a:ext cx="8267473" cy="1143000"/>
          </a:xfrm>
        </p:spPr>
        <p:txBody>
          <a:bodyPr vert="horz" wrap="square" lIns="91440" tIns="45720" rIns="91440" bIns="45720" numCol="1" anchor="ctr" anchorCtr="0" compatLnSpc="1"/>
          <a:lstStyle/>
          <a:p>
            <a:pPr>
              <a:buNone/>
            </a:pPr>
            <a:r>
              <a:rPr lang="en-US" altLang="zh-CN" sz="2400" b="1" kern="1200" dirty="0">
                <a:solidFill>
                  <a:srgbClr val="000000"/>
                </a:solidFill>
                <a:latin typeface="Times New Roman" panose="02020603050405020304" pitchFamily="18" charset="0"/>
                <a:ea typeface="宋体" panose="02010600030101010101" pitchFamily="2" charset="-122"/>
              </a:rPr>
              <a:t>Objectives </a:t>
            </a:r>
            <a:endParaRPr lang="en-US" altLang="en-US" sz="2400" b="1" kern="1200" dirty="0">
              <a:solidFill>
                <a:srgbClr val="000000"/>
              </a:solidFill>
              <a:latin typeface="Times New Roman" panose="02020603050405020304" pitchFamily="18" charset="0"/>
              <a:ea typeface="宋体" panose="02010600030101010101" pitchFamily="2" charset="-122"/>
            </a:endParaRPr>
          </a:p>
        </p:txBody>
      </p:sp>
      <p:sp>
        <p:nvSpPr>
          <p:cNvPr id="9" name="矩形 8"/>
          <p:cNvSpPr/>
          <p:nvPr/>
        </p:nvSpPr>
        <p:spPr bwMode="auto">
          <a:xfrm>
            <a:off x="158115" y="1177925"/>
            <a:ext cx="9023985" cy="2747010"/>
          </a:xfrm>
          <a:prstGeom prst="rect">
            <a:avLst/>
          </a:prstGeom>
          <a:noFill/>
          <a:ln w="9525" cap="flat" cmpd="sng" algn="ctr">
            <a:solidFill>
              <a:schemeClr val="bg1"/>
            </a:solidFill>
            <a:prstDash val="solid"/>
            <a:round/>
            <a:headEnd type="none" w="med" len="med"/>
            <a:tailEnd type="none" w="med" len="med"/>
          </a:ln>
        </p:spPr>
        <p:txBody>
          <a:bodyPr/>
          <a:lstStyle/>
          <a:p>
            <a:pPr marL="228600" marR="0" indent="-228600" hangingPunct="0">
              <a:spcBef>
                <a:spcPts val="0"/>
              </a:spcBef>
              <a:spcAft>
                <a:spcPts val="900"/>
              </a:spcAft>
            </a:pPr>
            <a:r>
              <a:rPr lang="en-US" sz="1800" dirty="0"/>
              <a:t>The objectives are to consider the following aspects:</a:t>
            </a:r>
            <a:endParaRPr lang="en-US" sz="1800" dirty="0"/>
          </a:p>
          <a:p>
            <a:pPr marL="228600" marR="0" indent="-228600" hangingPunct="0">
              <a:spcBef>
                <a:spcPts val="0"/>
              </a:spcBef>
              <a:spcAft>
                <a:spcPts val="900"/>
              </a:spcAft>
            </a:pPr>
            <a:r>
              <a:rPr lang="en-US" sz="1600" dirty="0"/>
              <a:t>- Study new use cases for 5G wireless sensing, which includes</a:t>
            </a:r>
            <a:r>
              <a:rPr lang="zh-CN" altLang="en-US" sz="1600" dirty="0"/>
              <a:t>：</a:t>
            </a:r>
            <a:endParaRPr lang="en-US" sz="1600" dirty="0"/>
          </a:p>
          <a:p>
            <a:pPr marL="228600" marR="0" indent="457200" hangingPunct="0">
              <a:spcBef>
                <a:spcPts val="0"/>
              </a:spcBef>
              <a:spcAft>
                <a:spcPts val="900"/>
              </a:spcAft>
            </a:pPr>
            <a:r>
              <a:rPr lang="en-US" sz="1600" dirty="0"/>
              <a:t>•Provide dynamic sensing service to same service consumer for different time slot or to different service consumers simultaneously；</a:t>
            </a:r>
            <a:endParaRPr lang="en-US" sz="1600" dirty="0"/>
          </a:p>
          <a:p>
            <a:pPr marL="228600" marR="0" indent="457200" algn="l" hangingPunct="0">
              <a:spcBef>
                <a:spcPts val="0"/>
              </a:spcBef>
              <a:spcAft>
                <a:spcPts val="900"/>
              </a:spcAft>
              <a:buClrTx/>
              <a:buSzTx/>
              <a:buFontTx/>
            </a:pPr>
            <a:r>
              <a:rPr lang="en-US" sz="1600" dirty="0">
                <a:sym typeface="+mn-ea"/>
              </a:rPr>
              <a:t>•Provide combined commuication and sensing service to </a:t>
            </a:r>
            <a:r>
              <a:rPr lang="en-US" altLang="zh-CN" sz="1600" dirty="0">
                <a:latin typeface="Times New Roman" panose="02020603050405020304" pitchFamily="18" charset="0"/>
                <a:sym typeface="+mn-ea"/>
              </a:rPr>
              <a:t> 3GPP user or the user with 3GPP-support</a:t>
            </a:r>
            <a:r>
              <a:rPr lang="en-US" altLang="zh-CN" sz="1600" dirty="0">
                <a:sym typeface="+mn-ea"/>
              </a:rPr>
              <a:t> identification</a:t>
            </a:r>
            <a:endParaRPr lang="en-US" sz="1600" dirty="0">
              <a:sym typeface="+mn-ea"/>
            </a:endParaRPr>
          </a:p>
          <a:p>
            <a:pPr marL="0" marR="0" hangingPunct="0">
              <a:spcBef>
                <a:spcPts val="0"/>
              </a:spcBef>
              <a:spcAft>
                <a:spcPts val="900"/>
              </a:spcAft>
            </a:pPr>
            <a:endParaRPr lang="en-US" sz="1400" dirty="0"/>
          </a:p>
          <a:p>
            <a:pPr marL="0" marR="0" hangingPunct="0">
              <a:spcBef>
                <a:spcPts val="0"/>
              </a:spcBef>
              <a:spcAft>
                <a:spcPts val="900"/>
              </a:spcAft>
            </a:pPr>
            <a:endParaRPr lang="en-US" sz="1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3144</Words>
  <Application>WPS 演示</Application>
  <PresentationFormat>On-screen Show (4:3)</PresentationFormat>
  <Paragraphs>61</Paragraphs>
  <Slides>5</Slides>
  <Notes>3</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5</vt:i4>
      </vt:variant>
    </vt:vector>
  </HeadingPairs>
  <TitlesOfParts>
    <vt:vector size="19" baseType="lpstr">
      <vt:lpstr>Arial</vt:lpstr>
      <vt:lpstr>宋体</vt:lpstr>
      <vt:lpstr>Wingdings</vt:lpstr>
      <vt:lpstr>Calibri</vt:lpstr>
      <vt:lpstr>MS PGothic</vt:lpstr>
      <vt:lpstr>FrutigerNext LT Bold</vt:lpstr>
      <vt:lpstr>Segoe Print</vt:lpstr>
      <vt:lpstr>微软雅黑</vt:lpstr>
      <vt:lpstr>Times New Roman</vt:lpstr>
      <vt:lpstr>Arial Unicode MS</vt:lpstr>
      <vt:lpstr>Office Theme</vt:lpstr>
      <vt:lpstr>Custom Design</vt:lpstr>
      <vt:lpstr>9_Office Theme</vt:lpstr>
      <vt:lpstr>1_Office Theme</vt:lpstr>
      <vt:lpstr>Discussion about Integrated Sensing and Communication phase2</vt:lpstr>
      <vt:lpstr>Motivations</vt:lpstr>
      <vt:lpstr>Dynamic sensing service </vt:lpstr>
      <vt:lpstr>Combined commuication and sensing service</vt:lpstr>
      <vt:lpstr>Objectives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CMCC</cp:lastModifiedBy>
  <cp:revision>521</cp:revision>
  <dcterms:created xsi:type="dcterms:W3CDTF">2008-08-30T09:32:00Z</dcterms:created>
  <dcterms:modified xsi:type="dcterms:W3CDTF">2024-05-17T08:18:45Z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_2015_ms_pID_725343">
    <vt:lpwstr>(3)0dkBT6b9CLB7FwrtNWpjeLdabcWVNQgewaEp97FxgLVdhgUQ3NKrdT2o3SD/TnTPr1gfCTGZ
OO9NCntB2L30IKNEUhlQb4bmPdLAMZJOjhbTlztUakx8BMQi62RzHxq2CmI/kMHSmv8wNEOu
BCEFWA3DQBr/wjRW6JQnEkzauysL3pllkgW80P41MrKry+P3UsKEm6UzYr3ouaPQ/Vf4nsk7
/xcB/sS/n8LSxka3NI</vt:lpwstr>
  </property>
  <property fmtid="{D5CDD505-2E9C-101B-9397-08002B2CF9AE}" pid="4" name="_2015_ms_pID_7253431">
    <vt:lpwstr>32/rmxDrN+GBgwlhRKpt9fM9qyWBeewCLl6HvNPhiklExCu+pboqjJ
Oz7/NmdS8smGOEOu6hjw8YAJi9JBJjALHQtPFIiGyaAJ3daqFE7p0cC6WhbCi+U6C9cIW4eg
ZQJwAjxhQV70f7MinHpvZC7H/6PLEhgVOHYV363p9vGCxAxD+lb+8B1taCjnNQ8AI4g+ElnZ
RziO4jUWquBBay8ANmWnwYIFPdKsm5vCzTy4</vt:lpwstr>
  </property>
  <property fmtid="{D5CDD505-2E9C-101B-9397-08002B2CF9AE}" pid="5" name="_2015_ms_pID_7253432">
    <vt:lpwstr>4w==</vt:lpwstr>
  </property>
  <property fmtid="{D5CDD505-2E9C-101B-9397-08002B2CF9AE}" pid="6" name="ICV">
    <vt:lpwstr>2C6A1B4022534FBE953497C037A986FF</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1638322402</vt:lpwstr>
  </property>
</Properties>
</file>