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  <p:sldId id="1142" r:id="rId3"/>
    <p:sldId id="1144" r:id="rId4"/>
    <p:sldId id="1143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79" d="100"/>
          <a:sy n="79" d="100"/>
        </p:scale>
        <p:origin x="9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085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0439.zip" TargetMode="External"/><Relationship Id="rId13" Type="http://schemas.openxmlformats.org/officeDocument/2006/relationships/hyperlink" Target="https://www.3gpp.org/ftp/Information/WI_Sheet/SP-220445.zip" TargetMode="External"/><Relationship Id="rId3" Type="http://schemas.openxmlformats.org/officeDocument/2006/relationships/hyperlink" Target="https://www.3gpp.org/ftp/Information/WI_Sheet/SP-220717.zip" TargetMode="External"/><Relationship Id="rId7" Type="http://schemas.openxmlformats.org/officeDocument/2006/relationships/hyperlink" Target="https://www.3gpp.org/ftp/Information/WI_Sheet/SP-220437.zip" TargetMode="External"/><Relationship Id="rId12" Type="http://schemas.openxmlformats.org/officeDocument/2006/relationships/hyperlink" Target="https://www.3gpp.org/ftp/Information/WI_Sheet/SP-230235.zip" TargetMode="External"/><Relationship Id="rId2" Type="http://schemas.openxmlformats.org/officeDocument/2006/relationships/image" Target="../media/image1.png"/><Relationship Id="rId16" Type="http://schemas.openxmlformats.org/officeDocument/2006/relationships/hyperlink" Target="https://www.3gpp.org/ftp/Information/WI_Sheet/SP-23022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087.zip" TargetMode="External"/><Relationship Id="rId11" Type="http://schemas.openxmlformats.org/officeDocument/2006/relationships/hyperlink" Target="https://www.3gpp.org/ftp/Information/WI_Sheet/SP-220447.zip" TargetMode="External"/><Relationship Id="rId5" Type="http://schemas.openxmlformats.org/officeDocument/2006/relationships/hyperlink" Target="https://www.3gpp.org/ftp/Information/WI_Sheet/SP-220353.zip" TargetMode="External"/><Relationship Id="rId15" Type="http://schemas.openxmlformats.org/officeDocument/2006/relationships/hyperlink" Target="https://www.3gpp.org/ftp/Information/WI_Sheet/SP-230233.zip" TargetMode="External"/><Relationship Id="rId10" Type="http://schemas.openxmlformats.org/officeDocument/2006/relationships/hyperlink" Target="https://www.3gpp.org/ftp/Information/WI_Sheet/SP-220954.zip" TargetMode="External"/><Relationship Id="rId4" Type="http://schemas.openxmlformats.org/officeDocument/2006/relationships/hyperlink" Target="https://www.3gpp.org/ftp/Information/WI_Sheet/SP-220085.zip" TargetMode="External"/><Relationship Id="rId9" Type="http://schemas.openxmlformats.org/officeDocument/2006/relationships/hyperlink" Target="https://www.3gpp.org/ftp/Information/WI_Sheet/SP-220679.zip" TargetMode="External"/><Relationship Id="rId14" Type="http://schemas.openxmlformats.org/officeDocument/2006/relationships/hyperlink" Target="https://www.3gpp.org/ftp/Information/WI_Sheet/SP-230236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 smtClean="0"/>
              <a:t>&lt;FS_SOBOT&gt; </a:t>
            </a:r>
            <a:r>
              <a:rPr lang="en-GB" b="1" dirty="0"/>
              <a:t>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 smtClean="0"/>
              <a:t>Editorial clean-up</a:t>
            </a:r>
          </a:p>
          <a:p>
            <a:pPr marL="536575" lvl="1">
              <a:defRPr/>
            </a:pPr>
            <a:r>
              <a:rPr lang="en-GB" sz="1200" dirty="0"/>
              <a:t>update </a:t>
            </a:r>
            <a:r>
              <a:rPr lang="en-GB" sz="1200" dirty="0" smtClean="0"/>
              <a:t>on 5.1 </a:t>
            </a:r>
            <a:r>
              <a:rPr lang="en-US" sz="1200" dirty="0"/>
              <a:t>Online cooperative high-resolution 3D map </a:t>
            </a:r>
            <a:r>
              <a:rPr lang="en-US" sz="1200" dirty="0" smtClean="0"/>
              <a:t>building</a:t>
            </a:r>
          </a:p>
          <a:p>
            <a:pPr marL="536575" lvl="1">
              <a:defRPr/>
            </a:pPr>
            <a:r>
              <a:rPr lang="en-GB" sz="1200" dirty="0"/>
              <a:t>update </a:t>
            </a:r>
            <a:r>
              <a:rPr lang="en-GB" sz="1200" dirty="0" smtClean="0"/>
              <a:t>on </a:t>
            </a:r>
            <a:r>
              <a:rPr lang="en-GB" sz="1200" dirty="0"/>
              <a:t>5.2 Real-time cooperative safety </a:t>
            </a:r>
            <a:r>
              <a:rPr lang="en-GB" sz="1200" dirty="0" smtClean="0"/>
              <a:t>protection </a:t>
            </a:r>
          </a:p>
          <a:p>
            <a:pPr marL="536575" lvl="1">
              <a:defRPr/>
            </a:pPr>
            <a:r>
              <a:rPr lang="en-GB" sz="1200" dirty="0"/>
              <a:t>update </a:t>
            </a:r>
            <a:r>
              <a:rPr lang="en-GB" sz="1200" dirty="0" smtClean="0"/>
              <a:t>on 5.3 </a:t>
            </a:r>
            <a:r>
              <a:rPr lang="en-US" sz="1200" dirty="0"/>
              <a:t>Smart Communication Support for Data Collection and </a:t>
            </a:r>
            <a:r>
              <a:rPr lang="en-US" sz="1200" dirty="0" smtClean="0"/>
              <a:t>Fusion</a:t>
            </a:r>
            <a:endParaRPr lang="en-GB" sz="1200" dirty="0" smtClean="0"/>
          </a:p>
          <a:p>
            <a:pPr marL="536575" lvl="1">
              <a:defRPr/>
            </a:pPr>
            <a:r>
              <a:rPr lang="en-GB" sz="1200" dirty="0"/>
              <a:t>update </a:t>
            </a:r>
            <a:r>
              <a:rPr lang="en-GB" sz="1200" dirty="0" smtClean="0"/>
              <a:t>5.5 Smart community with service robots </a:t>
            </a:r>
          </a:p>
          <a:p>
            <a:pPr marL="536575" lvl="1">
              <a:defRPr/>
            </a:pPr>
            <a:r>
              <a:rPr lang="en-GB" sz="1200" dirty="0" smtClean="0"/>
              <a:t>New UC on </a:t>
            </a:r>
            <a:r>
              <a:rPr lang="en-US" sz="1200" dirty="0"/>
              <a:t>MEC for Efficient Management of Geo-surface Sensing Data Using a Group of Aerial Robots</a:t>
            </a: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 smtClean="0"/>
              <a:t>Waiting for a stable form of CPRs </a:t>
            </a:r>
            <a:r>
              <a:rPr lang="en-US" sz="1200" dirty="0" smtClean="0"/>
              <a:t>and other contents of some existing Studies that are necessary </a:t>
            </a:r>
            <a:r>
              <a:rPr lang="en-US" sz="1200" dirty="0" smtClean="0"/>
              <a:t>for consideration to prepare for SOBOT TR section 6.</a:t>
            </a:r>
          </a:p>
          <a:p>
            <a:pPr marL="536575" lvl="1">
              <a:defRPr/>
            </a:pPr>
            <a:r>
              <a:rPr lang="en-US" sz="1200" dirty="0" smtClean="0"/>
              <a:t>Enhanced deployment/topology scenario for delay-sensitive and computation-intensive communication of “group operation of service robots”</a:t>
            </a:r>
          </a:p>
          <a:p>
            <a:pPr marL="536575" lvl="1">
              <a:defRPr/>
            </a:pPr>
            <a:r>
              <a:rPr lang="en-US" sz="1200" dirty="0" smtClean="0"/>
              <a:t> </a:t>
            </a: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 smtClean="0"/>
              <a:t>SA1#103 (08/23):90%</a:t>
            </a:r>
            <a:endParaRPr lang="en-US" sz="1200" dirty="0"/>
          </a:p>
          <a:p>
            <a:pPr marL="536575" lvl="1" indent="0">
              <a:buNone/>
            </a:pPr>
            <a:r>
              <a:rPr lang="en-US" sz="1200" dirty="0"/>
              <a:t>Remarks: </a:t>
            </a:r>
            <a:r>
              <a:rPr lang="en-US" sz="1200" dirty="0" smtClean="0"/>
              <a:t>last </a:t>
            </a:r>
            <a:r>
              <a:rPr lang="en-US" sz="1200" dirty="0"/>
              <a:t>meeting for </a:t>
            </a:r>
            <a:r>
              <a:rPr lang="en-US" sz="1200" dirty="0" smtClean="0"/>
              <a:t>new </a:t>
            </a:r>
            <a:r>
              <a:rPr lang="en-US" sz="1200" dirty="0"/>
              <a:t>use </a:t>
            </a:r>
            <a:r>
              <a:rPr lang="en-US" sz="1200" dirty="0"/>
              <a:t>cases; </a:t>
            </a:r>
            <a:r>
              <a:rPr lang="en-US" sz="1200" dirty="0" smtClean="0"/>
              <a:t>to begin incorporating </a:t>
            </a:r>
            <a:r>
              <a:rPr lang="en-US" sz="1200" dirty="0"/>
              <a:t>some outcomes from other Studies that are relevant for </a:t>
            </a:r>
            <a:r>
              <a:rPr lang="en-US" sz="1200" dirty="0" smtClean="0"/>
              <a:t>SOBOT; clean-up EN’s</a:t>
            </a:r>
            <a:endParaRPr lang="en-US" sz="1200" dirty="0"/>
          </a:p>
          <a:p>
            <a:pPr marL="536575" lvl="1"/>
            <a:r>
              <a:rPr lang="en-US" sz="1200" dirty="0" smtClean="0"/>
              <a:t>SA1#104 (11/23): 100%</a:t>
            </a:r>
            <a:endParaRPr lang="en-US" sz="1200" dirty="0"/>
          </a:p>
          <a:p>
            <a:pPr marL="536575" lvl="1" indent="0">
              <a:buNone/>
            </a:pPr>
            <a:r>
              <a:rPr lang="en-US" sz="1200" dirty="0"/>
              <a:t>Remarks: </a:t>
            </a:r>
            <a:r>
              <a:rPr lang="en-US" sz="1200" dirty="0" smtClean="0"/>
              <a:t>completion of incorporating some outcomes from other Studies that are relevant for SOBOT; clean-up</a:t>
            </a: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sz="3600" b="1" dirty="0" smtClean="0"/>
              <a:t>Ki-Dong Lee, </a:t>
            </a:r>
            <a:r>
              <a:rPr lang="nl-NL" sz="3600" b="1" smtClean="0"/>
              <a:t>LG Electronics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xmlns="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731503"/>
              </p:ext>
            </p:extLst>
          </p:nvPr>
        </p:nvGraphicFramePr>
        <p:xfrm>
          <a:off x="350518" y="1415238"/>
          <a:ext cx="11305032" cy="69198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960020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of Service Robots with Ambient Intelligence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FS_SOBOT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SP-220447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80%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 </a:t>
            </a:r>
            <a:r>
              <a:rPr lang="en-GB" b="1" dirty="0" smtClean="0"/>
              <a:t>S1-231743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600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/>
              <a:t>Planning </a:t>
            </a:r>
            <a:r>
              <a:rPr lang="nl-NL" sz="2000" b="1" dirty="0"/>
              <a:t>for next meetings</a:t>
            </a:r>
          </a:p>
          <a:p>
            <a:pPr marL="536575" lvl="1"/>
            <a:r>
              <a:rPr lang="en-GB" sz="1400" dirty="0"/>
              <a:t>SA1#102 (May 2023): 85%</a:t>
            </a:r>
          </a:p>
          <a:p>
            <a:pPr marL="993775" lvl="2"/>
            <a:r>
              <a:rPr lang="en-GB" sz="1050" dirty="0"/>
              <a:t>Remarks: Sending TR for approval</a:t>
            </a:r>
          </a:p>
          <a:p>
            <a:pPr marL="536575" lvl="1"/>
            <a:r>
              <a:rPr lang="en-GB" sz="1400" dirty="0"/>
              <a:t>SA1#103 (Aug 2023): 100%</a:t>
            </a:r>
          </a:p>
          <a:p>
            <a:pPr marL="993775" lvl="2"/>
            <a:r>
              <a:rPr lang="en-GB" sz="1050" dirty="0"/>
              <a:t>Remarks: final clean up</a:t>
            </a:r>
          </a:p>
          <a:p>
            <a:pPr marL="993775" lvl="2"/>
            <a:endParaRPr lang="en-GB" sz="105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lvl="1"/>
            <a:r>
              <a:rPr lang="nl-NL" sz="1200" dirty="0"/>
              <a:t>email discussion to be started 30.05, and Conf Call will be scheduled for late June to review inputs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sz="2900" dirty="0"/>
              <a:t>Jose Almodovar, KPN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xmlns="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111" y="138587"/>
            <a:ext cx="1663611" cy="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86F895F-EF21-7CB2-F79A-B6E80C3E7D11}"/>
              </a:ext>
            </a:extLst>
          </p:cNvPr>
          <p:cNvSpPr txBox="1"/>
          <p:nvPr/>
        </p:nvSpPr>
        <p:spPr>
          <a:xfrm>
            <a:off x="2833127" y="-50697"/>
            <a:ext cx="58667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Example – DELETE SLIDE 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xmlns="" id="{62862443-E1C4-534E-A4AF-E1A97F84E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694068"/>
              </p:ext>
            </p:extLst>
          </p:nvPr>
        </p:nvGraphicFramePr>
        <p:xfrm>
          <a:off x="304947" y="1424291"/>
          <a:ext cx="1136195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SP-220085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88478052"/>
                  </a:ext>
                </a:extLst>
              </a:tr>
            </a:tbl>
          </a:graphicData>
        </a:graphic>
      </p:graphicFrame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xmlns="" id="{9A044403-B854-4D60-B970-07A9F0FDFF92}"/>
              </a:ext>
            </a:extLst>
          </p:cNvPr>
          <p:cNvSpPr/>
          <p:nvPr/>
        </p:nvSpPr>
        <p:spPr>
          <a:xfrm>
            <a:off x="80318" y="100516"/>
            <a:ext cx="2707236" cy="352876"/>
          </a:xfrm>
          <a:prstGeom prst="wedgeRoundRectCallout">
            <a:avLst>
              <a:gd name="adj1" fmla="val -40407"/>
              <a:gd name="adj2" fmla="val 403442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Copy-paste the 6 first fields from slide 3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 err="1"/>
              <a:t>FS_AmbientIoT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xmlns="" id="{F1C6E5E2-024B-48DE-8209-CAEE306B513D}"/>
              </a:ext>
            </a:extLst>
          </p:cNvPr>
          <p:cNvSpPr/>
          <p:nvPr/>
        </p:nvSpPr>
        <p:spPr>
          <a:xfrm>
            <a:off x="7193280" y="633074"/>
            <a:ext cx="2330052" cy="744642"/>
          </a:xfrm>
          <a:prstGeom prst="wedgeRoundRectCallout">
            <a:avLst>
              <a:gd name="adj1" fmla="val 73222"/>
              <a:gd name="adj2" fmla="val 10636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1100" dirty="0"/>
              <a:t>If new target date, write </a:t>
            </a:r>
            <a:r>
              <a:rPr lang="en-GB" sz="1100" dirty="0"/>
              <a:t>“New target: dd/mm/</a:t>
            </a:r>
            <a:r>
              <a:rPr lang="en-GB" sz="1100" dirty="0" err="1"/>
              <a:t>yyyy</a:t>
            </a:r>
            <a:r>
              <a:rPr lang="en-GB" sz="1100" dirty="0"/>
              <a:t>” </a:t>
            </a:r>
          </a:p>
          <a:p>
            <a:pPr algn="ctr"/>
            <a:r>
              <a:rPr lang="en-GB" sz="1100" dirty="0"/>
              <a:t>If TR is sent to plenary: “TR for info/approval”</a:t>
            </a: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xmlns="" id="{E3140CFF-9206-4CDD-8BBC-7A5AA4E6B2D0}"/>
              </a:ext>
            </a:extLst>
          </p:cNvPr>
          <p:cNvSpPr/>
          <p:nvPr/>
        </p:nvSpPr>
        <p:spPr>
          <a:xfrm>
            <a:off x="282286" y="5509874"/>
            <a:ext cx="4027586" cy="1067710"/>
          </a:xfrm>
          <a:prstGeom prst="wedgeRoundRectCallout">
            <a:avLst>
              <a:gd name="adj1" fmla="val -42882"/>
              <a:gd name="adj2" fmla="val -30016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Provide a </a:t>
            </a:r>
            <a:r>
              <a:rPr lang="en-US" sz="1100" b="1" u="sng" dirty="0"/>
              <a:t>short technical description </a:t>
            </a:r>
            <a:r>
              <a:rPr lang="en-US" sz="1100" dirty="0"/>
              <a:t>of what was agreed</a:t>
            </a:r>
            <a:r>
              <a:rPr lang="en-US" sz="1100" b="1" u="sng" dirty="0"/>
              <a:t> (on terminology, example of use cases, …)</a:t>
            </a:r>
            <a:r>
              <a:rPr lang="en-US" sz="1100" dirty="0"/>
              <a:t>. The text also serves as input for the SA1 report to SA plenary. </a:t>
            </a:r>
            <a:r>
              <a:rPr lang="en-US" sz="1100" b="1" u="sng" dirty="0"/>
              <a:t>No need to list </a:t>
            </a:r>
            <a:r>
              <a:rPr lang="en-US" sz="1100" b="1" u="sng" dirty="0" err="1"/>
              <a:t>tdoc</a:t>
            </a:r>
            <a:r>
              <a:rPr lang="en-US" sz="1100" b="1" u="sng" dirty="0"/>
              <a:t> numbers</a:t>
            </a:r>
            <a:r>
              <a:rPr lang="en-US" sz="1100" dirty="0"/>
              <a:t>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050" dirty="0"/>
              <a:t>Note: TR 22.840 already sent for information to SA plenary in December. </a:t>
            </a:r>
          </a:p>
          <a:p>
            <a:pPr marL="536575" lvl="1">
              <a:defRPr/>
            </a:pPr>
            <a:r>
              <a:rPr lang="en-GB" sz="1050" dirty="0"/>
              <a:t>7 new use cases introduced (e.g. among them: Electronic Shelf Label, Device permanent deactivation, Device acting as a controller in smart agriculture).</a:t>
            </a:r>
          </a:p>
          <a:p>
            <a:pPr marL="536575" lvl="1">
              <a:defRPr/>
            </a:pPr>
            <a:r>
              <a:rPr lang="en-GB" sz="1050" dirty="0"/>
              <a:t> Initial discussions on requirements and KPI consolidation. </a:t>
            </a: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lvl="1"/>
            <a:r>
              <a:rPr lang="en-GB" sz="1200" dirty="0"/>
              <a:t>Finish consolidated potential requirements. </a:t>
            </a:r>
          </a:p>
          <a:p>
            <a:pPr lvl="1"/>
            <a:r>
              <a:rPr lang="en-GB" sz="1200" dirty="0"/>
              <a:t>Agree conclusions. </a:t>
            </a:r>
          </a:p>
          <a:p>
            <a:pPr lvl="1"/>
            <a:r>
              <a:rPr lang="en-GB" sz="1200" dirty="0"/>
              <a:t>Resolve editor's notes.</a:t>
            </a:r>
          </a:p>
          <a:p>
            <a:pPr marL="457200" lvl="1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70244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944" y="492690"/>
            <a:ext cx="10515600" cy="1194109"/>
          </a:xfrm>
        </p:spPr>
        <p:txBody>
          <a:bodyPr/>
          <a:lstStyle/>
          <a:p>
            <a:r>
              <a:rPr lang="en-GB" b="1" dirty="0"/>
              <a:t>List of all SA1 ongoing Work Items</a:t>
            </a:r>
            <a:endParaRPr lang="nl-NL" b="1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xmlns="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111" y="138587"/>
            <a:ext cx="1663611" cy="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321692"/>
              </p:ext>
            </p:extLst>
          </p:nvPr>
        </p:nvGraphicFramePr>
        <p:xfrm>
          <a:off x="254307" y="1492608"/>
          <a:ext cx="11361952" cy="387278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Integrated Sensing and Communication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SP-220717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98929325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SP-220085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88478052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Localized Mobile Metaverse Services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FS_Metaverse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SP-220353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301391363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Sharing Aspects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FS_NetShare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SP-220087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470653309"/>
                  </a:ext>
                </a:extLst>
              </a:tr>
              <a:tr h="23161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SP-220437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141520554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AI/ML Model Transfer Phase2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FS_AIML_MT_Ph2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SP-220439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36651586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SP-220679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395306689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UAV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FS_UAV_Ph3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SP-220954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4039208724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960020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of Service Robots with Ambient Intelligence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FS_SOBOT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SP-220447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383861231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SP-230235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4752644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Upper layer traffic steering, switching and split over dual 3GPP access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FS_DualSteer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SP-220445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37858424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Interconnect of SNPN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FS_ISN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SP-230236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5745895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Supporting UE Mobility for XR Services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XRMobility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SP-230233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198229902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990049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PS Data Off for IMS Data Channel Service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IMSDCDataOff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SP-230227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415779973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C2EB858-05B9-48D3-B8A2-482E7A8A8E0F}"/>
              </a:ext>
            </a:extLst>
          </p:cNvPr>
          <p:cNvSpPr txBox="1"/>
          <p:nvPr/>
        </p:nvSpPr>
        <p:spPr>
          <a:xfrm>
            <a:off x="3622890" y="138587"/>
            <a:ext cx="3392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DELETE SLIDE </a:t>
            </a:r>
          </a:p>
        </p:txBody>
      </p:sp>
    </p:spTree>
    <p:extLst>
      <p:ext uri="{BB962C8B-B14F-4D97-AF65-F5344CB8AC3E}">
        <p14:creationId xmlns:p14="http://schemas.microsoft.com/office/powerpoint/2010/main" val="1884228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1525EDC-557B-C4DE-AFCD-01AEE8C2A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76984" cy="1325563"/>
          </a:xfrm>
        </p:spPr>
        <p:txBody>
          <a:bodyPr/>
          <a:lstStyle/>
          <a:p>
            <a:r>
              <a:rPr lang="en-GB" dirty="0"/>
              <a:t>Guidance to write the Work Item Status Report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106CCD6-08AC-92E8-EE17-0E73F7150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559" y="1535914"/>
            <a:ext cx="10904144" cy="5100276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A Status Report shall be provided by the Rapporteur at the end of the SA1 meeting for all the ongoing (not-completed) WIDs</a:t>
            </a:r>
          </a:p>
          <a:p>
            <a:r>
              <a:rPr lang="en-GB" dirty="0"/>
              <a:t>Only the first slide has to be provided. The other slides are supporting material.</a:t>
            </a:r>
          </a:p>
          <a:p>
            <a:r>
              <a:rPr lang="en-GB" dirty="0"/>
              <a:t>About the table on the top of the template:</a:t>
            </a:r>
          </a:p>
          <a:p>
            <a:pPr lvl="1"/>
            <a:r>
              <a:rPr lang="en-GB" dirty="0"/>
              <a:t>The 6 first fields have to be a copy-paste of the information provided in the slide “List of all SA1 ongoing Work Items”</a:t>
            </a:r>
          </a:p>
          <a:p>
            <a:pPr lvl="1"/>
            <a:r>
              <a:rPr lang="en-GB" dirty="0"/>
              <a:t>The last 2 fields (in red) have to be completed by the Rapporteur</a:t>
            </a:r>
          </a:p>
          <a:p>
            <a:pPr lvl="1"/>
            <a:r>
              <a:rPr lang="en-GB" dirty="0"/>
              <a:t>This table is also used by all the other Working Groups in 3GPP</a:t>
            </a:r>
          </a:p>
          <a:p>
            <a:r>
              <a:rPr lang="en-GB" dirty="0"/>
              <a:t>Other comments:</a:t>
            </a:r>
          </a:p>
          <a:p>
            <a:pPr lvl="1"/>
            <a:r>
              <a:rPr lang="en-GB" dirty="0"/>
              <a:t>In case both a Study and the corresponding Normative work are progressing in parallel, two Status Reports have to be provided: one for the Study, one for the Normative work</a:t>
            </a:r>
          </a:p>
          <a:p>
            <a:pPr lvl="1"/>
            <a:r>
              <a:rPr lang="en-GB" dirty="0"/>
              <a:t>If the target date is changed, use the same number for the day and the month (e.g. “09/09/</a:t>
            </a:r>
            <a:r>
              <a:rPr lang="en-GB" dirty="0" err="1"/>
              <a:t>yyyy</a:t>
            </a:r>
            <a:r>
              <a:rPr lang="en-GB" dirty="0"/>
              <a:t>” or “12/12/</a:t>
            </a:r>
            <a:r>
              <a:rPr lang="en-GB" dirty="0" err="1"/>
              <a:t>yyyy</a:t>
            </a:r>
            <a:r>
              <a:rPr lang="en-GB" dirty="0"/>
              <a:t>”) as to avoid confusion in day/month order. Or just write mm/</a:t>
            </a:r>
            <a:r>
              <a:rPr lang="en-GB" dirty="0" err="1"/>
              <a:t>yyyy</a:t>
            </a:r>
            <a:r>
              <a:rPr lang="en-GB" dirty="0"/>
              <a:t>.</a:t>
            </a:r>
          </a:p>
          <a:p>
            <a:pPr lvl="1"/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B2EDF64-678B-4FB9-BAF8-BF79DEA1B745}"/>
              </a:ext>
            </a:extLst>
          </p:cNvPr>
          <p:cNvSpPr txBox="1"/>
          <p:nvPr/>
        </p:nvSpPr>
        <p:spPr>
          <a:xfrm>
            <a:off x="3622890" y="138587"/>
            <a:ext cx="3392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DELETE SLIDE </a:t>
            </a:r>
          </a:p>
        </p:txBody>
      </p:sp>
    </p:spTree>
    <p:extLst>
      <p:ext uri="{BB962C8B-B14F-4D97-AF65-F5344CB8AC3E}">
        <p14:creationId xmlns:p14="http://schemas.microsoft.com/office/powerpoint/2010/main" val="429350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</TotalTime>
  <Words>864</Words>
  <Application>Microsoft Office PowerPoint</Application>
  <PresentationFormat>Widescreen</PresentationFormat>
  <Paragraphs>183</Paragraphs>
  <Slides>4</Slides>
  <Notes>0</Notes>
  <HiddenSlides>3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&lt;FS_SOBOT&gt; Status Report</vt:lpstr>
      <vt:lpstr>FS_AmbientIoT Status Report</vt:lpstr>
      <vt:lpstr>List of all SA1 ongoing Work Items</vt:lpstr>
      <vt:lpstr>Guidance to write the Work Item Status Report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Ki-Dong Lee</cp:lastModifiedBy>
  <cp:revision>46</cp:revision>
  <dcterms:created xsi:type="dcterms:W3CDTF">2023-04-17T08:04:47Z</dcterms:created>
  <dcterms:modified xsi:type="dcterms:W3CDTF">2023-05-26T09:50:42Z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