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7"/>
  </p:notesMasterIdLst>
  <p:handoutMasterIdLst>
    <p:handoutMasterId r:id="rId18"/>
  </p:handoutMasterIdLst>
  <p:sldIdLst>
    <p:sldId id="1116" r:id="rId5"/>
    <p:sldId id="1131" r:id="rId6"/>
    <p:sldId id="1137" r:id="rId7"/>
    <p:sldId id="1125" r:id="rId8"/>
    <p:sldId id="1118" r:id="rId9"/>
    <p:sldId id="1136" r:id="rId10"/>
    <p:sldId id="1138" r:id="rId11"/>
    <p:sldId id="1117" r:id="rId12"/>
    <p:sldId id="1127" r:id="rId13"/>
    <p:sldId id="1128" r:id="rId14"/>
    <p:sldId id="1129" r:id="rId15"/>
    <p:sldId id="113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Qualcomm" initials="HZ" lastIdx="1"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79D924-D569-447E-92B3-014BFCE8E683}" v="5" dt="2023-05-20T03:39:43.4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9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5/19/2023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19.05.2023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9</a:t>
            </a:fld>
            <a:endParaRPr lang="de-DE"/>
          </a:p>
        </p:txBody>
      </p:sp>
    </p:spTree>
    <p:extLst>
      <p:ext uri="{BB962C8B-B14F-4D97-AF65-F5344CB8AC3E}">
        <p14:creationId xmlns:p14="http://schemas.microsoft.com/office/powerpoint/2010/main" val="1428476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1"/>
          </p:nvPr>
        </p:nvSpPr>
        <p:spPr>
          <a:xfrm>
            <a:off x="344553" y="370151"/>
            <a:ext cx="7895934" cy="710349"/>
          </a:xfrm>
        </p:spPr>
        <p:txBody>
          <a:bodyPr/>
          <a:lstStyle/>
          <a:p>
            <a:pPr marL="0" marR="0">
              <a:spcBef>
                <a:spcPts val="0"/>
              </a:spcBef>
              <a:spcAft>
                <a:spcPts val="0"/>
              </a:spcAft>
              <a:tabLst>
                <a:tab pos="6120765" algn="r"/>
              </a:tabLst>
            </a:pPr>
            <a:r>
              <a:rPr lang="en-GB" sz="18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3GPP TSG-SA1 Meeting #</a:t>
            </a:r>
            <a:r>
              <a:rPr lang="en-GB" sz="1800"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102</a:t>
            </a:r>
            <a:r>
              <a:rPr lang="en-GB" sz="1800" b="1" i="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S1-231360</a:t>
            </a:r>
            <a:br>
              <a:rPr lang="en-GB" sz="1800" b="1" i="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br>
            <a:r>
              <a:rPr lang="en-US" sz="1800" b="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Berlin, May 22-26, 2023</a:t>
            </a:r>
            <a:r>
              <a:rPr lang="en-US" sz="1800" b="1" dirty="0">
                <a:solidFill>
                  <a:schemeClr val="tx1"/>
                </a:solidFill>
                <a:latin typeface="Arial" panose="020B0604020202020204" pitchFamily="34" charset="0"/>
                <a:ea typeface="Calibri" panose="020F0502020204030204" pitchFamily="34" charset="0"/>
                <a:cs typeface="Times New Roman" panose="02020603050405020304" pitchFamily="18" charset="0"/>
              </a:rPr>
              <a:t>                                                 </a:t>
            </a:r>
            <a:r>
              <a:rPr lang="en-US" sz="1800" i="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(Rev of </a:t>
            </a:r>
            <a:r>
              <a:rPr lang="en-GB" sz="1800" i="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S1-231200)</a:t>
            </a:r>
            <a:endParaRPr lang="en-US" sz="18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7" y="3006583"/>
            <a:ext cx="7895933" cy="1071062"/>
          </a:xfrm>
        </p:spPr>
        <p:txBody>
          <a:bodyPr/>
          <a:lstStyle/>
          <a:p>
            <a:r>
              <a:rPr lang="en-US" sz="4000" dirty="0">
                <a:solidFill>
                  <a:schemeClr val="tx1"/>
                </a:solidFill>
              </a:rPr>
              <a:t>Proposal on human readable name for network slice / service</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slice/S-NSSAI - Example</a:t>
            </a:r>
            <a:endParaRPr lang="en-US" dirty="0"/>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5171439" y="220867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5686804" y="3381946"/>
            <a:ext cx="134011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OPERATOR A</a:t>
            </a:r>
            <a:endParaRPr lang="en-US" sz="160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5697471" y="3628143"/>
            <a:ext cx="1330492"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Stock warehousing</a:t>
            </a:r>
            <a:endParaRPr lang="en-US" sz="1200" dirty="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5415280" y="455168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6085334" y="4543497"/>
            <a:ext cx="564385" cy="365760"/>
          </a:xfrm>
          <a:prstGeom prst="round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6755388" y="454349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5458624" y="460820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6134262" y="460820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6812695" y="461638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5415280" y="236859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sp>
        <p:nvSpPr>
          <p:cNvPr id="16" name="TextBox 15">
            <a:extLst>
              <a:ext uri="{FF2B5EF4-FFF2-40B4-BE49-F238E27FC236}">
                <a16:creationId xmlns:a16="http://schemas.microsoft.com/office/drawing/2014/main" id="{294EAE94-AFF0-408B-9CEE-857A933DB4A8}"/>
              </a:ext>
            </a:extLst>
          </p:cNvPr>
          <p:cNvSpPr txBox="1"/>
          <p:nvPr/>
        </p:nvSpPr>
        <p:spPr>
          <a:xfrm>
            <a:off x="439582" y="2823456"/>
            <a:ext cx="4098131" cy="1418081"/>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Example#2: when user presses e.g. App2 and UE tries to establish PDU session to the associated S-NSSAI, if UE knows that is not allowed to use the logistics apps, UI can pop up a message </a:t>
            </a:r>
            <a:r>
              <a:rPr lang="en-GB" sz="1600" b="1" dirty="0">
                <a:solidFill>
                  <a:schemeClr val="bg2">
                    <a:lumMod val="60000"/>
                    <a:lumOff val="40000"/>
                  </a:schemeClr>
                </a:solidFill>
                <a:latin typeface="Microsoft Sans Serif"/>
                <a:cs typeface="Microsoft Sans Serif" panose="020B0604020202020204" pitchFamily="34" charset="0"/>
              </a:rPr>
              <a:t>indicating the human readable name of the non-allowed S-NSSAI. </a:t>
            </a:r>
            <a:endParaRPr lang="en-US" sz="1600" b="1" dirty="0">
              <a:solidFill>
                <a:schemeClr val="bg2">
                  <a:lumMod val="60000"/>
                  <a:lumOff val="40000"/>
                </a:schemeClr>
              </a:solidFill>
              <a:latin typeface="Microsoft Sans Serif"/>
              <a:cs typeface="Microsoft Sans Serif" panose="020B0604020202020204" pitchFamily="34" charset="0"/>
            </a:endParaRPr>
          </a:p>
        </p:txBody>
      </p:sp>
      <p:sp>
        <p:nvSpPr>
          <p:cNvPr id="21" name="Oval 20">
            <a:extLst>
              <a:ext uri="{FF2B5EF4-FFF2-40B4-BE49-F238E27FC236}">
                <a16:creationId xmlns:a16="http://schemas.microsoft.com/office/drawing/2014/main" id="{6915F096-079F-40E9-919A-11923C3FDECA}"/>
              </a:ext>
            </a:extLst>
          </p:cNvPr>
          <p:cNvSpPr/>
          <p:nvPr/>
        </p:nvSpPr>
        <p:spPr>
          <a:xfrm>
            <a:off x="5993626" y="4234882"/>
            <a:ext cx="801234" cy="95869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48" name="Straight Connector 47">
            <a:extLst>
              <a:ext uri="{FF2B5EF4-FFF2-40B4-BE49-F238E27FC236}">
                <a16:creationId xmlns:a16="http://schemas.microsoft.com/office/drawing/2014/main" id="{10534386-473A-46D4-BE5E-5F0CCD439094}"/>
              </a:ext>
            </a:extLst>
          </p:cNvPr>
          <p:cNvCxnSpPr/>
          <p:nvPr/>
        </p:nvCxnSpPr>
        <p:spPr>
          <a:xfrm flipV="1">
            <a:off x="6360160" y="2789081"/>
            <a:ext cx="3058160" cy="1445801"/>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5FB6A9E-E2A1-4289-B2A8-9893BEE345FE}"/>
              </a:ext>
            </a:extLst>
          </p:cNvPr>
          <p:cNvCxnSpPr>
            <a:cxnSpLocks/>
            <a:stCxn id="21" idx="4"/>
          </p:cNvCxnSpPr>
          <p:nvPr/>
        </p:nvCxnSpPr>
        <p:spPr>
          <a:xfrm flipV="1">
            <a:off x="6394243" y="3618293"/>
            <a:ext cx="3105357" cy="1575285"/>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04C1AFAE-4F30-4095-A109-1D3CC233BDBA}"/>
              </a:ext>
            </a:extLst>
          </p:cNvPr>
          <p:cNvSpPr/>
          <p:nvPr/>
        </p:nvSpPr>
        <p:spPr>
          <a:xfrm>
            <a:off x="9418320" y="2789082"/>
            <a:ext cx="2499360" cy="8102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20742B97-72D4-4FFF-9666-1B49DFE8CC4A}"/>
              </a:ext>
            </a:extLst>
          </p:cNvPr>
          <p:cNvSpPr txBox="1"/>
          <p:nvPr/>
        </p:nvSpPr>
        <p:spPr>
          <a:xfrm>
            <a:off x="9499600" y="2871247"/>
            <a:ext cx="2418080" cy="472694"/>
          </a:xfrm>
          <a:prstGeom prst="rect">
            <a:avLst/>
          </a:prstGeom>
        </p:spPr>
        <p:txBody>
          <a:bodyPr wrap="square" lIns="0" tIns="0" rIns="0" bIns="0" rtlCol="0">
            <a:spAutoFit/>
          </a:bodyPr>
          <a:lstStyle/>
          <a:p>
            <a:pPr algn="l">
              <a:lnSpc>
                <a:spcPct val="96000"/>
              </a:lnSpc>
            </a:pPr>
            <a:r>
              <a:rPr lang="en-GB" sz="1600" dirty="0">
                <a:solidFill>
                  <a:srgbClr val="C00000"/>
                </a:solidFill>
                <a:latin typeface="Microsoft Sans Serif"/>
                <a:cs typeface="Microsoft Sans Serif" panose="020B0604020202020204" pitchFamily="34" charset="0"/>
              </a:rPr>
              <a:t>App related to </a:t>
            </a:r>
            <a:r>
              <a:rPr lang="en-GB" sz="1600" b="1" dirty="0">
                <a:latin typeface="Microsoft Sans Serif"/>
                <a:cs typeface="Microsoft Sans Serif" panose="020B0604020202020204" pitchFamily="34" charset="0"/>
              </a:rPr>
              <a:t>Logistics </a:t>
            </a:r>
            <a:r>
              <a:rPr lang="en-GB" sz="1600" dirty="0">
                <a:solidFill>
                  <a:srgbClr val="C00000"/>
                </a:solidFill>
                <a:latin typeface="Microsoft Sans Serif"/>
                <a:cs typeface="Microsoft Sans Serif" panose="020B0604020202020204" pitchFamily="34" charset="0"/>
              </a:rPr>
              <a:t>not allowed here</a:t>
            </a:r>
            <a:endParaRPr lang="en-US" sz="1600" dirty="0">
              <a:solidFill>
                <a:srgbClr val="C00000"/>
              </a:solidFill>
              <a:latin typeface="Microsoft Sans Serif"/>
              <a:cs typeface="Microsoft Sans Serif" panose="020B0604020202020204" pitchFamily="34" charset="0"/>
            </a:endParaRPr>
          </a:p>
        </p:txBody>
      </p:sp>
      <p:sp>
        <p:nvSpPr>
          <p:cNvPr id="2" name="TextBox 1">
            <a:extLst>
              <a:ext uri="{FF2B5EF4-FFF2-40B4-BE49-F238E27FC236}">
                <a16:creationId xmlns:a16="http://schemas.microsoft.com/office/drawing/2014/main" id="{B6BD657B-72CA-5144-D246-4017FB142DB5}"/>
              </a:ext>
            </a:extLst>
          </p:cNvPr>
          <p:cNvSpPr txBox="1"/>
          <p:nvPr/>
        </p:nvSpPr>
        <p:spPr>
          <a:xfrm>
            <a:off x="5521960" y="3863387"/>
            <a:ext cx="1752083" cy="147733"/>
          </a:xfrm>
          <a:prstGeom prst="rect">
            <a:avLst/>
          </a:prstGeom>
        </p:spPr>
        <p:txBody>
          <a:bodyPr wrap="none" lIns="0" tIns="0" rIns="0" bIns="0" rtlCol="0">
            <a:spAutoFit/>
          </a:bodyPr>
          <a:lstStyle/>
          <a:p>
            <a:pPr algn="l">
              <a:lnSpc>
                <a:spcPct val="96000"/>
              </a:lnSpc>
            </a:pPr>
            <a:r>
              <a:rPr lang="en-GB" sz="1000" dirty="0">
                <a:solidFill>
                  <a:srgbClr val="C00000"/>
                </a:solidFill>
                <a:latin typeface="Microsoft Sans Serif"/>
                <a:cs typeface="Microsoft Sans Serif" panose="020B0604020202020204" pitchFamily="34" charset="0"/>
              </a:rPr>
              <a:t>Access to logistics not possible</a:t>
            </a:r>
            <a:endParaRPr lang="en-US" sz="1000" dirty="0">
              <a:solidFill>
                <a:srgbClr val="C00000"/>
              </a:solidFill>
              <a:latin typeface="Microsoft Sans Serif"/>
              <a:cs typeface="Microsoft Sans Serif" panose="020B0604020202020204" pitchFamily="34" charset="0"/>
            </a:endParaRPr>
          </a:p>
        </p:txBody>
      </p:sp>
      <p:sp>
        <p:nvSpPr>
          <p:cNvPr id="22" name="Subtitle 21">
            <a:extLst>
              <a:ext uri="{FF2B5EF4-FFF2-40B4-BE49-F238E27FC236}">
                <a16:creationId xmlns:a16="http://schemas.microsoft.com/office/drawing/2014/main" id="{30585AEB-2B40-6705-001F-AD364760036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96063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555FBAC-22D4-4DF3-9DF0-43C8B861A96A}"/>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BFE8F58C-BFA2-4263-AF27-411886F9B73F}"/>
              </a:ext>
            </a:extLst>
          </p:cNvPr>
          <p:cNvSpPr>
            <a:spLocks noGrp="1"/>
          </p:cNvSpPr>
          <p:nvPr>
            <p:ph type="title"/>
          </p:nvPr>
        </p:nvSpPr>
        <p:spPr>
          <a:xfrm>
            <a:off x="495300" y="565125"/>
            <a:ext cx="11187112" cy="439479"/>
          </a:xfrm>
        </p:spPr>
        <p:txBody>
          <a:bodyPr/>
          <a:lstStyle/>
          <a:p>
            <a:r>
              <a:rPr lang="en-US" dirty="0"/>
              <a:t>Existing requirements and gaps</a:t>
            </a:r>
          </a:p>
        </p:txBody>
      </p:sp>
      <p:sp>
        <p:nvSpPr>
          <p:cNvPr id="4" name="Content Placeholder 3">
            <a:extLst>
              <a:ext uri="{FF2B5EF4-FFF2-40B4-BE49-F238E27FC236}">
                <a16:creationId xmlns:a16="http://schemas.microsoft.com/office/drawing/2014/main" id="{0109D47A-C463-447B-81C5-0FD127C9FDF2}"/>
              </a:ext>
            </a:extLst>
          </p:cNvPr>
          <p:cNvSpPr>
            <a:spLocks noGrp="1"/>
          </p:cNvSpPr>
          <p:nvPr>
            <p:ph sz="quarter" idx="14"/>
          </p:nvPr>
        </p:nvSpPr>
        <p:spPr/>
        <p:txBody>
          <a:bodyPr/>
          <a:lstStyle/>
          <a:p>
            <a:pPr marL="0" indent="0">
              <a:buNone/>
            </a:pPr>
            <a:r>
              <a:rPr lang="en-US" dirty="0"/>
              <a:t>Existing requirements</a:t>
            </a:r>
          </a:p>
          <a:p>
            <a:pPr marL="342900" indent="-342900"/>
            <a:r>
              <a:rPr lang="en-US" sz="2000" dirty="0"/>
              <a:t>22.261 includes a requirement on broadcasting HRNN for NPNs (sec.6.25):</a:t>
            </a:r>
            <a:endParaRPr lang="en-GB" sz="1400" dirty="0">
              <a:effectLst/>
              <a:latin typeface="Times New Roman" panose="02020603050405020304" pitchFamily="18" charset="0"/>
              <a:ea typeface="Yu Mincho" panose="02020400000000000000" pitchFamily="18" charset="-128"/>
            </a:endParaRPr>
          </a:p>
          <a:p>
            <a:pPr marL="0" indent="0">
              <a:buNone/>
            </a:pPr>
            <a:r>
              <a:rPr lang="en-GB" sz="1800" i="1" dirty="0">
                <a:effectLst/>
                <a:latin typeface="Times New Roman" panose="02020603050405020304" pitchFamily="18" charset="0"/>
                <a:ea typeface="Yu Mincho" panose="02020400000000000000" pitchFamily="18" charset="-128"/>
              </a:rPr>
              <a:t>The 5G system may broadcast a human readable network name that a UE may display for manual selection of a non-public network.</a:t>
            </a:r>
            <a:endParaRPr lang="en-US" sz="1800" i="1" dirty="0">
              <a:effectLst/>
              <a:latin typeface="Times New Roman" panose="02020603050405020304" pitchFamily="18" charset="0"/>
              <a:ea typeface="Times New Roman" panose="02020603050405020304" pitchFamily="18" charset="0"/>
            </a:endParaRPr>
          </a:p>
          <a:p>
            <a:pPr marL="342900" indent="-342900"/>
            <a:r>
              <a:rPr lang="en-US" sz="2000" dirty="0"/>
              <a:t>There are also other </a:t>
            </a:r>
            <a:r>
              <a:rPr lang="en-US" sz="2000" dirty="0" err="1"/>
              <a:t>reqs</a:t>
            </a:r>
            <a:r>
              <a:rPr lang="en-US" sz="2000" dirty="0"/>
              <a:t> on displaying PLMN network name, in 22.101 and 22.042</a:t>
            </a:r>
          </a:p>
          <a:p>
            <a:pPr marL="562356" lvl="1" indent="-342900"/>
            <a:r>
              <a:rPr lang="en-US" sz="1800" dirty="0"/>
              <a:t>Including different mechanisms to derive NW name, e.g. </a:t>
            </a:r>
            <a:r>
              <a:rPr lang="en-US" sz="1800" i="1" dirty="0"/>
              <a:t>broadcast, USIM/UE based, NITZ</a:t>
            </a:r>
          </a:p>
          <a:p>
            <a:pPr marL="562356" lvl="1" indent="-342900"/>
            <a:endParaRPr lang="en-US" sz="1800" i="1" dirty="0"/>
          </a:p>
          <a:p>
            <a:pPr marL="562356" lvl="1" indent="-342900"/>
            <a:endParaRPr lang="en-US" sz="1800" i="1" dirty="0"/>
          </a:p>
          <a:p>
            <a:pPr marL="0" lvl="0" indent="0">
              <a:buClr>
                <a:srgbClr val="2853DC"/>
              </a:buClr>
              <a:buNone/>
              <a:defRPr/>
            </a:pPr>
            <a:r>
              <a:rPr kumimoji="0" lang="en-US" sz="2000" b="0" i="1" u="none" strike="noStrike" kern="1200" cap="none" spc="0" normalizeH="0" baseline="0" noProof="0" dirty="0">
                <a:ln>
                  <a:noFill/>
                </a:ln>
                <a:solidFill>
                  <a:srgbClr val="13171F"/>
                </a:solidFill>
                <a:effectLst/>
                <a:uLnTx/>
                <a:uFillTx/>
                <a:latin typeface="Microsoft Sans Serif"/>
                <a:ea typeface="+mn-ea"/>
                <a:cs typeface="+mn-cs"/>
              </a:rPr>
              <a:t>Gap: existing requirements do not cover the ability </a:t>
            </a:r>
            <a:r>
              <a:rPr lang="en-US" sz="2000" i="1" dirty="0">
                <a:solidFill>
                  <a:srgbClr val="13171F"/>
                </a:solidFill>
              </a:rPr>
              <a:t>to associate </a:t>
            </a:r>
            <a:r>
              <a:rPr kumimoji="0" lang="en-US" sz="2000" b="0" i="1" u="none" strike="noStrike" kern="1200" cap="none" spc="0" normalizeH="0" baseline="0" noProof="0" dirty="0">
                <a:ln>
                  <a:noFill/>
                </a:ln>
                <a:solidFill>
                  <a:srgbClr val="13171F"/>
                </a:solidFill>
                <a:effectLst/>
                <a:uLnTx/>
                <a:uFillTx/>
                <a:latin typeface="Microsoft Sans Serif"/>
                <a:ea typeface="+mn-ea"/>
                <a:cs typeface="+mn-cs"/>
              </a:rPr>
              <a:t>human readable names to specific NW slices</a:t>
            </a:r>
            <a:r>
              <a:rPr lang="en-US" sz="2000" i="1" dirty="0">
                <a:solidFill>
                  <a:srgbClr val="13171F"/>
                </a:solidFill>
                <a:latin typeface="Microsoft Sans Serif"/>
              </a:rPr>
              <a:t> (</a:t>
            </a:r>
            <a:r>
              <a:rPr kumimoji="0" lang="en-US" sz="2000" b="0" i="1" u="none" strike="noStrike" kern="1200" cap="none" spc="0" normalizeH="0" baseline="0" noProof="0" dirty="0">
                <a:ln>
                  <a:noFill/>
                </a:ln>
                <a:solidFill>
                  <a:srgbClr val="13171F"/>
                </a:solidFill>
                <a:effectLst/>
                <a:uLnTx/>
                <a:uFillTx/>
                <a:latin typeface="Microsoft Sans Serif"/>
                <a:ea typeface="+mn-ea"/>
                <a:cs typeface="+mn-cs"/>
              </a:rPr>
              <a:t>or QoS or DNN) for a certain UE</a:t>
            </a:r>
            <a:endParaRPr lang="en-US" sz="1600" i="1" dirty="0"/>
          </a:p>
        </p:txBody>
      </p:sp>
      <p:sp>
        <p:nvSpPr>
          <p:cNvPr id="5" name="Subtitle 4">
            <a:extLst>
              <a:ext uri="{FF2B5EF4-FFF2-40B4-BE49-F238E27FC236}">
                <a16:creationId xmlns:a16="http://schemas.microsoft.com/office/drawing/2014/main" id="{FE83C828-445C-4BF8-9DAB-3146D3F0998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1134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DB6205A-C9EF-43BB-BD1A-949299DD066F}"/>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88617298-0AC4-4C1F-9D9C-0E9EABD89A56}"/>
              </a:ext>
            </a:extLst>
          </p:cNvPr>
          <p:cNvSpPr>
            <a:spLocks noGrp="1"/>
          </p:cNvSpPr>
          <p:nvPr>
            <p:ph type="title"/>
          </p:nvPr>
        </p:nvSpPr>
        <p:spPr>
          <a:xfrm>
            <a:off x="495300" y="565125"/>
            <a:ext cx="11187112" cy="439479"/>
          </a:xfrm>
        </p:spPr>
        <p:txBody>
          <a:bodyPr/>
          <a:lstStyle/>
          <a:p>
            <a:r>
              <a:rPr lang="en-US" dirty="0"/>
              <a:t>Proposal for SA1 </a:t>
            </a:r>
          </a:p>
        </p:txBody>
      </p:sp>
      <p:sp>
        <p:nvSpPr>
          <p:cNvPr id="4" name="Content Placeholder 3">
            <a:extLst>
              <a:ext uri="{FF2B5EF4-FFF2-40B4-BE49-F238E27FC236}">
                <a16:creationId xmlns:a16="http://schemas.microsoft.com/office/drawing/2014/main" id="{8DAFC168-164D-45B7-B121-891172A60F51}"/>
              </a:ext>
            </a:extLst>
          </p:cNvPr>
          <p:cNvSpPr>
            <a:spLocks noGrp="1"/>
          </p:cNvSpPr>
          <p:nvPr>
            <p:ph sz="quarter" idx="14"/>
          </p:nvPr>
        </p:nvSpPr>
        <p:spPr/>
        <p:txBody>
          <a:bodyPr/>
          <a:lstStyle/>
          <a:p>
            <a:pPr marL="0" indent="0">
              <a:buNone/>
            </a:pPr>
            <a:r>
              <a:rPr lang="en-US" dirty="0"/>
              <a:t>Add a new requirement, in TS 22.261: </a:t>
            </a:r>
          </a:p>
          <a:p>
            <a:pPr marL="0" indent="0">
              <a:buNone/>
            </a:pPr>
            <a:r>
              <a:rPr lang="en-US" sz="2000" i="1" dirty="0">
                <a:solidFill>
                  <a:srgbClr val="0070C0"/>
                </a:solidFill>
              </a:rPr>
              <a:t>Subject to HPLMN policy and control, the 5G system shall support mechanisms for the network (PLMN or NPN) to provide UEs with human readable name(s) associated to network slices, connectivity/QoS settings or a combination of these, e.g., to be displayed to the user.</a:t>
            </a:r>
          </a:p>
          <a:p>
            <a:pPr marL="342900" indent="-342900"/>
            <a:endParaRPr lang="en-US" sz="2000" dirty="0"/>
          </a:p>
        </p:txBody>
      </p:sp>
      <p:sp>
        <p:nvSpPr>
          <p:cNvPr id="5" name="Subtitle 4">
            <a:extLst>
              <a:ext uri="{FF2B5EF4-FFF2-40B4-BE49-F238E27FC236}">
                <a16:creationId xmlns:a16="http://schemas.microsoft.com/office/drawing/2014/main" id="{5A75E18D-B528-467E-B2D9-8B7F60469076}"/>
              </a:ext>
            </a:extLst>
          </p:cNvPr>
          <p:cNvSpPr>
            <a:spLocks noGrp="1"/>
          </p:cNvSpPr>
          <p:nvPr>
            <p:ph type="subTitle" idx="1"/>
          </p:nvPr>
        </p:nvSpPr>
        <p:spPr/>
        <p:txBody>
          <a:bodyPr/>
          <a:lstStyle/>
          <a:p>
            <a:r>
              <a:rPr lang="en-US" i="1" dirty="0"/>
              <a:t>See WID and CR in separate </a:t>
            </a:r>
            <a:r>
              <a:rPr lang="en-US" i="1" dirty="0" err="1"/>
              <a:t>Tdocs</a:t>
            </a:r>
            <a:endParaRPr lang="en-US" i="1" dirty="0"/>
          </a:p>
        </p:txBody>
      </p:sp>
    </p:spTree>
    <p:extLst>
      <p:ext uri="{BB962C8B-B14F-4D97-AF65-F5344CB8AC3E}">
        <p14:creationId xmlns:p14="http://schemas.microsoft.com/office/powerpoint/2010/main" val="548679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F669B6B-FBCF-DBEA-6DF5-39E661336589}"/>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303ABA5E-E90F-0002-0593-C79466C5DB9A}"/>
              </a:ext>
            </a:extLst>
          </p:cNvPr>
          <p:cNvSpPr>
            <a:spLocks noGrp="1"/>
          </p:cNvSpPr>
          <p:nvPr>
            <p:ph type="title"/>
          </p:nvPr>
        </p:nvSpPr>
        <p:spPr>
          <a:xfrm>
            <a:off x="495300" y="565125"/>
            <a:ext cx="11187112" cy="439479"/>
          </a:xfrm>
        </p:spPr>
        <p:txBody>
          <a:bodyPr/>
          <a:lstStyle/>
          <a:p>
            <a:r>
              <a:rPr lang="en-US" dirty="0"/>
              <a:t>Introduction</a:t>
            </a:r>
          </a:p>
        </p:txBody>
      </p:sp>
      <p:sp>
        <p:nvSpPr>
          <p:cNvPr id="4" name="Content Placeholder 3">
            <a:extLst>
              <a:ext uri="{FF2B5EF4-FFF2-40B4-BE49-F238E27FC236}">
                <a16:creationId xmlns:a16="http://schemas.microsoft.com/office/drawing/2014/main" id="{1CF492E5-6514-9AA4-3295-CE1996428615}"/>
              </a:ext>
            </a:extLst>
          </p:cNvPr>
          <p:cNvSpPr>
            <a:spLocks noGrp="1"/>
          </p:cNvSpPr>
          <p:nvPr>
            <p:ph sz="quarter" idx="14"/>
          </p:nvPr>
        </p:nvSpPr>
        <p:spPr>
          <a:xfrm>
            <a:off x="494189" y="1861457"/>
            <a:ext cx="11187112" cy="4266256"/>
          </a:xfrm>
        </p:spPr>
        <p:txBody>
          <a:bodyPr/>
          <a:lstStyle/>
          <a:p>
            <a:r>
              <a:rPr lang="en-US" dirty="0"/>
              <a:t>There can be different levels at which 5GS network services can be provided.</a:t>
            </a:r>
          </a:p>
          <a:p>
            <a:pPr lvl="1"/>
            <a:endParaRPr lang="en-US" dirty="0"/>
          </a:p>
          <a:p>
            <a:r>
              <a:rPr lang="en-US" dirty="0"/>
              <a:t>These can be identified by means of e.g. S-NSSAI (slice), DNN (connectivity), QoS parameters or can be associated with a URSP (e.g. a S-NSSAI+DNN of a Route selector Descriptor) or specific data bearers that are provided to a UE.</a:t>
            </a:r>
          </a:p>
          <a:p>
            <a:pPr lvl="1"/>
            <a:endParaRPr lang="en-US" dirty="0"/>
          </a:p>
          <a:p>
            <a:r>
              <a:rPr lang="en-US" dirty="0"/>
              <a:t>For the above, it would be beneficial if the </a:t>
            </a:r>
            <a:r>
              <a:rPr lang="en-US" dirty="0">
                <a:solidFill>
                  <a:srgbClr val="0070C0"/>
                </a:solidFill>
              </a:rPr>
              <a:t>network could provide the UE/end user with human readable information </a:t>
            </a:r>
            <a:r>
              <a:rPr lang="en-US" dirty="0"/>
              <a:t>associated to specific slice identifiers or QoS/connectivity settings,</a:t>
            </a:r>
            <a:r>
              <a:rPr lang="en-US" dirty="0">
                <a:solidFill>
                  <a:srgbClr val="0070C0"/>
                </a:solidFill>
              </a:rPr>
              <a:t> to help user awareness of available NW services that the operator is providing, i.e. better user experience</a:t>
            </a:r>
            <a:r>
              <a:rPr lang="en-US" dirty="0"/>
              <a:t>.</a:t>
            </a:r>
          </a:p>
          <a:p>
            <a:pPr marL="0" indent="0">
              <a:buNone/>
            </a:pPr>
            <a:r>
              <a:rPr lang="en-US" dirty="0"/>
              <a:t>  </a:t>
            </a:r>
            <a:endParaRPr lang="en-US" dirty="0">
              <a:solidFill>
                <a:srgbClr val="0070C0"/>
              </a:solidFill>
            </a:endParaRPr>
          </a:p>
          <a:p>
            <a:endParaRPr lang="en-US" dirty="0">
              <a:highlight>
                <a:srgbClr val="FFFF00"/>
              </a:highlight>
            </a:endParaRPr>
          </a:p>
          <a:p>
            <a:endParaRPr lang="en-US" dirty="0"/>
          </a:p>
        </p:txBody>
      </p:sp>
      <p:sp>
        <p:nvSpPr>
          <p:cNvPr id="5" name="Subtitle 4">
            <a:extLst>
              <a:ext uri="{FF2B5EF4-FFF2-40B4-BE49-F238E27FC236}">
                <a16:creationId xmlns:a16="http://schemas.microsoft.com/office/drawing/2014/main" id="{C84D5BA6-B43E-8C7A-018D-2E68E650BB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1137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73342"/>
          </a:xfrm>
        </p:spPr>
        <p:txBody>
          <a:bodyPr>
            <a:normAutofit/>
          </a:bodyPr>
          <a:lstStyle/>
          <a:p>
            <a:r>
              <a:rPr lang="en-GB" sz="2000" dirty="0"/>
              <a:t>Each enterprise has its own S-NSSAI</a:t>
            </a:r>
          </a:p>
          <a:p>
            <a:r>
              <a:rPr lang="en-GB" sz="2000" dirty="0"/>
              <a:t>Slices are available over the entire PLMN</a:t>
            </a:r>
          </a:p>
          <a:p>
            <a:r>
              <a:rPr lang="en-GB" sz="2000" dirty="0"/>
              <a:t>Each slice (S-NSSAI) is isolated from each other and gives access to services belonging to a specific enterprise</a:t>
            </a:r>
          </a:p>
          <a:p>
            <a:endParaRPr lang="en-GB" sz="1800" dirty="0">
              <a:solidFill>
                <a:srgbClr val="FFC000"/>
              </a:solidFill>
            </a:endParaRPr>
          </a:p>
          <a:p>
            <a:r>
              <a:rPr lang="en-GB" sz="2000" dirty="0">
                <a:solidFill>
                  <a:srgbClr val="FFC000"/>
                </a:solidFill>
              </a:rPr>
              <a:t>Problem</a:t>
            </a:r>
          </a:p>
          <a:p>
            <a:pPr lvl="1"/>
            <a:r>
              <a:rPr lang="en-GB" sz="2000" dirty="0">
                <a:solidFill>
                  <a:srgbClr val="FFC000"/>
                </a:solidFill>
              </a:rPr>
              <a:t>How does the user know to which </a:t>
            </a:r>
            <a:br>
              <a:rPr lang="en-GB" sz="2000" dirty="0">
                <a:solidFill>
                  <a:srgbClr val="FFC000"/>
                </a:solidFill>
              </a:rPr>
            </a:br>
            <a:r>
              <a:rPr lang="en-GB" sz="2000" dirty="0">
                <a:solidFill>
                  <a:srgbClr val="FFC000"/>
                </a:solidFill>
              </a:rPr>
              <a:t>S-NSSAI is connected at a given time?</a:t>
            </a:r>
          </a:p>
          <a:p>
            <a:pPr lvl="2"/>
            <a:r>
              <a:rPr lang="en-GB" sz="2000" dirty="0">
                <a:solidFill>
                  <a:srgbClr val="FFC000"/>
                </a:solidFill>
              </a:rPr>
              <a:t>And other NSSAIs (not)available?</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a:xfrm>
            <a:off x="490505" y="6532895"/>
            <a:ext cx="5111496" cy="118174"/>
          </a:xfrm>
        </p:spPr>
        <p:txBody>
          <a:bodyPr/>
          <a:lstStyle/>
          <a:p>
            <a:r>
              <a:rPr lang="en-US" dirty="0"/>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dirty="0"/>
              <a:t>Use Case 1</a:t>
            </a:r>
            <a:endParaRPr lang="en-US" dirty="0"/>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(or NPN), two isolated slices</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1" name="Oval 10">
            <a:extLst>
              <a:ext uri="{FF2B5EF4-FFF2-40B4-BE49-F238E27FC236}">
                <a16:creationId xmlns:a16="http://schemas.microsoft.com/office/drawing/2014/main" id="{12AF0A83-BCFB-4F58-A14F-C8366DBDB606}"/>
              </a:ext>
            </a:extLst>
          </p:cNvPr>
          <p:cNvSpPr/>
          <p:nvPr/>
        </p:nvSpPr>
        <p:spPr>
          <a:xfrm>
            <a:off x="304800" y="3836387"/>
            <a:ext cx="530088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nvGrpSpPr>
          <p:cNvPr id="16" name="Group 15">
            <a:extLst>
              <a:ext uri="{FF2B5EF4-FFF2-40B4-BE49-F238E27FC236}">
                <a16:creationId xmlns:a16="http://schemas.microsoft.com/office/drawing/2014/main" id="{391163FD-0471-4F45-9930-10F8B629D1E8}"/>
              </a:ext>
            </a:extLst>
          </p:cNvPr>
          <p:cNvGrpSpPr/>
          <p:nvPr/>
        </p:nvGrpSpPr>
        <p:grpSpPr>
          <a:xfrm>
            <a:off x="2599213" y="4293392"/>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3072808"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2569813" y="3520411"/>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a:t>
            </a:r>
            <a:endParaRPr lang="en-US" sz="1600">
              <a:solidFill>
                <a:schemeClr val="tx2"/>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DBBB2174-8AB9-43BD-ADC2-D3BFF31217D4}"/>
              </a:ext>
            </a:extLst>
          </p:cNvPr>
          <p:cNvCxnSpPr>
            <a:cxnSpLocks/>
          </p:cNvCxnSpPr>
          <p:nvPr/>
        </p:nvCxnSpPr>
        <p:spPr>
          <a:xfrm flipH="1">
            <a:off x="1769794" y="2489249"/>
            <a:ext cx="11382" cy="939751"/>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95B4FFD-3671-42D0-938A-27D7393D8C03}"/>
              </a:ext>
            </a:extLst>
          </p:cNvPr>
          <p:cNvCxnSpPr/>
          <p:nvPr/>
        </p:nvCxnSpPr>
        <p:spPr>
          <a:xfrm>
            <a:off x="4111339" y="2473438"/>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28" name="Oval 27">
            <a:extLst>
              <a:ext uri="{FF2B5EF4-FFF2-40B4-BE49-F238E27FC236}">
                <a16:creationId xmlns:a16="http://schemas.microsoft.com/office/drawing/2014/main" id="{C2C02391-14E3-4BD0-8C6E-79133D3A48DE}"/>
              </a:ext>
            </a:extLst>
          </p:cNvPr>
          <p:cNvSpPr/>
          <p:nvPr/>
        </p:nvSpPr>
        <p:spPr>
          <a:xfrm>
            <a:off x="1218076" y="1707469"/>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9" name="Oval 28">
            <a:extLst>
              <a:ext uri="{FF2B5EF4-FFF2-40B4-BE49-F238E27FC236}">
                <a16:creationId xmlns:a16="http://schemas.microsoft.com/office/drawing/2014/main" id="{53926386-F5BB-406B-BCE2-32ADEBF429A0}"/>
              </a:ext>
            </a:extLst>
          </p:cNvPr>
          <p:cNvSpPr/>
          <p:nvPr/>
        </p:nvSpPr>
        <p:spPr>
          <a:xfrm>
            <a:off x="3574972" y="1770666"/>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0" name="Freeform: Shape 29">
            <a:extLst>
              <a:ext uri="{FF2B5EF4-FFF2-40B4-BE49-F238E27FC236}">
                <a16:creationId xmlns:a16="http://schemas.microsoft.com/office/drawing/2014/main" id="{0BDFD015-4957-4FA6-860E-D7AEB9EBBC72}"/>
              </a:ext>
            </a:extLst>
          </p:cNvPr>
          <p:cNvSpPr/>
          <p:nvPr/>
        </p:nvSpPr>
        <p:spPr>
          <a:xfrm>
            <a:off x="660400" y="2935286"/>
            <a:ext cx="529832" cy="265907"/>
          </a:xfrm>
          <a:custGeom>
            <a:avLst/>
            <a:gdLst>
              <a:gd name="connsiteX0" fmla="*/ 497840 w 497840"/>
              <a:gd name="connsiteY0" fmla="*/ 71120 h 305594"/>
              <a:gd name="connsiteX1" fmla="*/ 91440 w 497840"/>
              <a:gd name="connsiteY1" fmla="*/ 304800 h 305594"/>
              <a:gd name="connsiteX2" fmla="*/ 0 w 497840"/>
              <a:gd name="connsiteY2" fmla="*/ 0 h 305594"/>
            </a:gdLst>
            <a:ahLst/>
            <a:cxnLst>
              <a:cxn ang="0">
                <a:pos x="connsiteX0" y="connsiteY0"/>
              </a:cxn>
              <a:cxn ang="0">
                <a:pos x="connsiteX1" y="connsiteY1"/>
              </a:cxn>
              <a:cxn ang="0">
                <a:pos x="connsiteX2" y="connsiteY2"/>
              </a:cxn>
            </a:cxnLst>
            <a:rect l="l" t="t" r="r" b="b"/>
            <a:pathLst>
              <a:path w="497840" h="305594">
                <a:moveTo>
                  <a:pt x="497840" y="71120"/>
                </a:moveTo>
                <a:cubicBezTo>
                  <a:pt x="336126" y="193886"/>
                  <a:pt x="174413" y="316653"/>
                  <a:pt x="91440" y="304800"/>
                </a:cubicBezTo>
                <a:cubicBezTo>
                  <a:pt x="8467" y="292947"/>
                  <a:pt x="4233" y="146473"/>
                  <a:pt x="0" y="0"/>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A47F083-7984-4F62-A254-CA5DCE6F8A3E}"/>
              </a:ext>
            </a:extLst>
          </p:cNvPr>
          <p:cNvSpPr/>
          <p:nvPr/>
        </p:nvSpPr>
        <p:spPr>
          <a:xfrm>
            <a:off x="4713651" y="2742552"/>
            <a:ext cx="364484" cy="244488"/>
          </a:xfrm>
          <a:custGeom>
            <a:avLst/>
            <a:gdLst>
              <a:gd name="connsiteX0" fmla="*/ 589 w 364484"/>
              <a:gd name="connsiteY0" fmla="*/ 183528 h 244488"/>
              <a:gd name="connsiteX1" fmla="*/ 51389 w 364484"/>
              <a:gd name="connsiteY1" fmla="*/ 173368 h 244488"/>
              <a:gd name="connsiteX2" fmla="*/ 325709 w 364484"/>
              <a:gd name="connsiteY2" fmla="*/ 648 h 244488"/>
              <a:gd name="connsiteX3" fmla="*/ 356189 w 364484"/>
              <a:gd name="connsiteY3" fmla="*/ 244488 h 244488"/>
            </a:gdLst>
            <a:ahLst/>
            <a:cxnLst>
              <a:cxn ang="0">
                <a:pos x="connsiteX0" y="connsiteY0"/>
              </a:cxn>
              <a:cxn ang="0">
                <a:pos x="connsiteX1" y="connsiteY1"/>
              </a:cxn>
              <a:cxn ang="0">
                <a:pos x="connsiteX2" y="connsiteY2"/>
              </a:cxn>
              <a:cxn ang="0">
                <a:pos x="connsiteX3" y="connsiteY3"/>
              </a:cxn>
            </a:cxnLst>
            <a:rect l="l" t="t" r="r" b="b"/>
            <a:pathLst>
              <a:path w="364484" h="244488">
                <a:moveTo>
                  <a:pt x="589" y="183528"/>
                </a:moveTo>
                <a:cubicBezTo>
                  <a:pt x="-1105" y="193688"/>
                  <a:pt x="-2798" y="203848"/>
                  <a:pt x="51389" y="173368"/>
                </a:cubicBezTo>
                <a:cubicBezTo>
                  <a:pt x="105576" y="142888"/>
                  <a:pt x="274909" y="-11205"/>
                  <a:pt x="325709" y="648"/>
                </a:cubicBezTo>
                <a:cubicBezTo>
                  <a:pt x="376509" y="12501"/>
                  <a:pt x="366349" y="128494"/>
                  <a:pt x="356189" y="244488"/>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DBC132-ABEA-454A-9FF0-848396A79FE8}"/>
              </a:ext>
            </a:extLst>
          </p:cNvPr>
          <p:cNvSpPr txBox="1"/>
          <p:nvPr/>
        </p:nvSpPr>
        <p:spPr>
          <a:xfrm>
            <a:off x="158878" y="2659611"/>
            <a:ext cx="1001877"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S-NSSAI-1</a:t>
            </a:r>
            <a:endParaRPr lang="en-US" sz="1600" dirty="0">
              <a:solidFill>
                <a:schemeClr val="tx2"/>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A6BA1F09-98A1-474E-B65C-DBAA4B24D9C9}"/>
              </a:ext>
            </a:extLst>
          </p:cNvPr>
          <p:cNvSpPr txBox="1"/>
          <p:nvPr/>
        </p:nvSpPr>
        <p:spPr>
          <a:xfrm>
            <a:off x="4889959" y="3083019"/>
            <a:ext cx="1001877"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S-NSSAI-2</a:t>
            </a:r>
            <a:endParaRPr lang="en-US" sz="1600" dirty="0">
              <a:solidFill>
                <a:schemeClr val="tx2"/>
              </a:solidFill>
              <a:latin typeface="Microsoft Sans Serif"/>
              <a:cs typeface="Microsoft Sans Serif" panose="020B0604020202020204" pitchFamily="34" charset="0"/>
            </a:endParaRPr>
          </a:p>
        </p:txBody>
      </p:sp>
      <p:cxnSp>
        <p:nvCxnSpPr>
          <p:cNvPr id="35" name="Straight Connector 34">
            <a:extLst>
              <a:ext uri="{FF2B5EF4-FFF2-40B4-BE49-F238E27FC236}">
                <a16:creationId xmlns:a16="http://schemas.microsoft.com/office/drawing/2014/main" id="{731A01B8-2173-484B-9818-059D5EF25C2C}"/>
              </a:ext>
            </a:extLst>
          </p:cNvPr>
          <p:cNvCxnSpPr>
            <a:cxnSpLocks/>
            <a:stCxn id="14" idx="0"/>
          </p:cNvCxnSpPr>
          <p:nvPr/>
        </p:nvCxnSpPr>
        <p:spPr>
          <a:xfrm flipH="1" flipV="1">
            <a:off x="2124520" y="3891234"/>
            <a:ext cx="698213" cy="402158"/>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B516496-59B4-4E91-88C5-B16EC1D336B0}"/>
              </a:ext>
            </a:extLst>
          </p:cNvPr>
          <p:cNvCxnSpPr>
            <a:cxnSpLocks/>
            <a:stCxn id="29" idx="3"/>
          </p:cNvCxnSpPr>
          <p:nvPr/>
        </p:nvCxnSpPr>
        <p:spPr>
          <a:xfrm flipH="1">
            <a:off x="2815271" y="3886170"/>
            <a:ext cx="923920" cy="41865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0" name="Freeform: Shape 39">
            <a:extLst>
              <a:ext uri="{FF2B5EF4-FFF2-40B4-BE49-F238E27FC236}">
                <a16:creationId xmlns:a16="http://schemas.microsoft.com/office/drawing/2014/main" id="{A40B992D-A3AE-44CD-8E5E-63D1BC7B2B21}"/>
              </a:ext>
            </a:extLst>
          </p:cNvPr>
          <p:cNvSpPr/>
          <p:nvPr/>
        </p:nvSpPr>
        <p:spPr>
          <a:xfrm>
            <a:off x="2384791" y="3921744"/>
            <a:ext cx="1079768" cy="134476"/>
          </a:xfrm>
          <a:custGeom>
            <a:avLst/>
            <a:gdLst>
              <a:gd name="connsiteX0" fmla="*/ 0 w 1137920"/>
              <a:gd name="connsiteY0" fmla="*/ 264176 h 274336"/>
              <a:gd name="connsiteX1" fmla="*/ 345440 w 1137920"/>
              <a:gd name="connsiteY1" fmla="*/ 16 h 274336"/>
              <a:gd name="connsiteX2" fmla="*/ 1137920 w 1137920"/>
              <a:gd name="connsiteY2" fmla="*/ 274336 h 274336"/>
            </a:gdLst>
            <a:ahLst/>
            <a:cxnLst>
              <a:cxn ang="0">
                <a:pos x="connsiteX0" y="connsiteY0"/>
              </a:cxn>
              <a:cxn ang="0">
                <a:pos x="connsiteX1" y="connsiteY1"/>
              </a:cxn>
              <a:cxn ang="0">
                <a:pos x="connsiteX2" y="connsiteY2"/>
              </a:cxn>
            </a:cxnLst>
            <a:rect l="l" t="t" r="r" b="b"/>
            <a:pathLst>
              <a:path w="1137920" h="274336">
                <a:moveTo>
                  <a:pt x="0" y="264176"/>
                </a:moveTo>
                <a:cubicBezTo>
                  <a:pt x="77893" y="131249"/>
                  <a:pt x="155787" y="-1677"/>
                  <a:pt x="345440" y="16"/>
                </a:cubicBezTo>
                <a:cubicBezTo>
                  <a:pt x="535093" y="1709"/>
                  <a:pt x="836506" y="138022"/>
                  <a:pt x="1137920" y="274336"/>
                </a:cubicBezTo>
              </a:path>
            </a:pathLst>
          </a:custGeom>
          <a:noFill/>
          <a:ln w="34925">
            <a:solidFill>
              <a:schemeClr val="tx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815EB979-637E-49BA-9679-AD14A4A98772}"/>
              </a:ext>
            </a:extLst>
          </p:cNvPr>
          <p:cNvSpPr txBox="1"/>
          <p:nvPr/>
        </p:nvSpPr>
        <p:spPr>
          <a:xfrm>
            <a:off x="2026208" y="5201275"/>
            <a:ext cx="1712984" cy="709040"/>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Which S-NSSAI is the user connected to?</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64725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022C5A-D00C-4396-8C2F-2AEDB2E3E4B1}"/>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slice/S-NSSAI - Example</a:t>
            </a:r>
            <a:endParaRPr lang="en-US" dirty="0"/>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2113279" y="222899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2251449" y="2906185"/>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2870295" y="3619609"/>
            <a:ext cx="599523"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Logistics</a:t>
            </a:r>
            <a:endParaRPr lang="en-US" sz="1200" dirty="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2357120" y="457200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3027174"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3697228"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2400464" y="462852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3076102" y="4628523"/>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3754535" y="463670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2357120" y="238891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FD420E00-1E5C-4AA3-BF43-B6D72B6FEEB7}"/>
              </a:ext>
            </a:extLst>
          </p:cNvPr>
          <p:cNvCxnSpPr>
            <a:cxnSpLocks/>
          </p:cNvCxnSpPr>
          <p:nvPr/>
        </p:nvCxnSpPr>
        <p:spPr>
          <a:xfrm>
            <a:off x="812800" y="2895600"/>
            <a:ext cx="1438649" cy="146589"/>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095FBD5-2FDC-4230-A1AB-8C80090AA85B}"/>
              </a:ext>
            </a:extLst>
          </p:cNvPr>
          <p:cNvSpPr txBox="1"/>
          <p:nvPr/>
        </p:nvSpPr>
        <p:spPr>
          <a:xfrm>
            <a:off x="360680" y="2336707"/>
            <a:ext cx="1330960" cy="472694"/>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Derived from PLMN-id</a:t>
            </a:r>
            <a:endParaRPr lang="en-US" sz="1600">
              <a:solidFill>
                <a:schemeClr val="tx2"/>
              </a:solidFill>
              <a:latin typeface="Microsoft Sans Serif"/>
              <a:cs typeface="Microsoft Sans Serif" panose="020B0604020202020204" pitchFamily="34" charset="0"/>
            </a:endParaRPr>
          </a:p>
        </p:txBody>
      </p:sp>
      <p:cxnSp>
        <p:nvCxnSpPr>
          <p:cNvPr id="24" name="Straight Arrow Connector 23">
            <a:extLst>
              <a:ext uri="{FF2B5EF4-FFF2-40B4-BE49-F238E27FC236}">
                <a16:creationId xmlns:a16="http://schemas.microsoft.com/office/drawing/2014/main" id="{3A14A7F8-F04A-46AC-9A96-B531ACDA2FB7}"/>
              </a:ext>
            </a:extLst>
          </p:cNvPr>
          <p:cNvCxnSpPr>
            <a:cxnSpLocks/>
          </p:cNvCxnSpPr>
          <p:nvPr/>
        </p:nvCxnSpPr>
        <p:spPr>
          <a:xfrm flipV="1">
            <a:off x="395052" y="3815811"/>
            <a:ext cx="2388788" cy="64680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0733042-2C4D-4F05-8763-722F378669DD}"/>
              </a:ext>
            </a:extLst>
          </p:cNvPr>
          <p:cNvSpPr txBox="1"/>
          <p:nvPr/>
        </p:nvSpPr>
        <p:spPr>
          <a:xfrm>
            <a:off x="147320" y="4656125"/>
            <a:ext cx="1330960" cy="1447960"/>
          </a:xfrm>
          <a:prstGeom prst="rect">
            <a:avLst/>
          </a:prstGeom>
        </p:spPr>
        <p:txBody>
          <a:bodyPr wrap="square" lIns="0" tIns="0" rIns="0" bIns="0" rtlCol="0">
            <a:spAutoFit/>
          </a:bodyPr>
          <a:lstStyle/>
          <a:p>
            <a:pPr algn="l">
              <a:lnSpc>
                <a:spcPct val="96000"/>
              </a:lnSpc>
            </a:pPr>
            <a:r>
              <a:rPr lang="en-GB" sz="1400" dirty="0">
                <a:solidFill>
                  <a:srgbClr val="FF0000"/>
                </a:solidFill>
                <a:latin typeface="Microsoft Sans Serif"/>
                <a:cs typeface="Microsoft Sans Serif" panose="020B0604020202020204" pitchFamily="34" charset="0"/>
              </a:rPr>
              <a:t>Derived from name(s) of service, received from network, associated to a S-NSSAI</a:t>
            </a:r>
            <a:endParaRPr lang="en-US" sz="1400" dirty="0">
              <a:solidFill>
                <a:srgbClr val="FF0000"/>
              </a:solidFill>
              <a:latin typeface="Microsoft Sans Serif"/>
              <a:cs typeface="Microsoft Sans Serif" panose="020B0604020202020204" pitchFamily="34" charset="0"/>
            </a:endParaRPr>
          </a:p>
        </p:txBody>
      </p:sp>
      <p:sp>
        <p:nvSpPr>
          <p:cNvPr id="27" name="Rectangle: Rounded Corners 26">
            <a:extLst>
              <a:ext uri="{FF2B5EF4-FFF2-40B4-BE49-F238E27FC236}">
                <a16:creationId xmlns:a16="http://schemas.microsoft.com/office/drawing/2014/main" id="{1D84FBF8-762F-478D-B7CD-7CB9E87B7E37}"/>
              </a:ext>
            </a:extLst>
          </p:cNvPr>
          <p:cNvSpPr/>
          <p:nvPr/>
        </p:nvSpPr>
        <p:spPr>
          <a:xfrm>
            <a:off x="8223248" y="218573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8" name="TextBox 27">
            <a:extLst>
              <a:ext uri="{FF2B5EF4-FFF2-40B4-BE49-F238E27FC236}">
                <a16:creationId xmlns:a16="http://schemas.microsoft.com/office/drawing/2014/main" id="{687C9E6E-4BC3-4223-A26C-3A9B2D1AF50B}"/>
              </a:ext>
            </a:extLst>
          </p:cNvPr>
          <p:cNvSpPr txBox="1"/>
          <p:nvPr/>
        </p:nvSpPr>
        <p:spPr>
          <a:xfrm>
            <a:off x="8470620" y="2857017"/>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29" name="TextBox 28">
            <a:extLst>
              <a:ext uri="{FF2B5EF4-FFF2-40B4-BE49-F238E27FC236}">
                <a16:creationId xmlns:a16="http://schemas.microsoft.com/office/drawing/2014/main" id="{CDDFCC18-123F-4985-A536-8108270FAE95}"/>
              </a:ext>
            </a:extLst>
          </p:cNvPr>
          <p:cNvSpPr txBox="1"/>
          <p:nvPr/>
        </p:nvSpPr>
        <p:spPr>
          <a:xfrm>
            <a:off x="8980264" y="3576349"/>
            <a:ext cx="1336904"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Stock warehousing </a:t>
            </a:r>
            <a:endParaRPr lang="en-US" sz="1200" dirty="0">
              <a:solidFill>
                <a:schemeClr val="tx2"/>
              </a:solidFill>
              <a:latin typeface="Microsoft Sans Serif"/>
              <a:cs typeface="Microsoft Sans Serif" panose="020B0604020202020204" pitchFamily="34" charset="0"/>
            </a:endParaRPr>
          </a:p>
        </p:txBody>
      </p:sp>
      <p:sp>
        <p:nvSpPr>
          <p:cNvPr id="30" name="Rectangle: Rounded Corners 29">
            <a:extLst>
              <a:ext uri="{FF2B5EF4-FFF2-40B4-BE49-F238E27FC236}">
                <a16:creationId xmlns:a16="http://schemas.microsoft.com/office/drawing/2014/main" id="{9B2CE166-C195-4AB8-B54A-DDF62F267891}"/>
              </a:ext>
            </a:extLst>
          </p:cNvPr>
          <p:cNvSpPr/>
          <p:nvPr/>
        </p:nvSpPr>
        <p:spPr>
          <a:xfrm>
            <a:off x="8467089" y="452874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2" name="Rectangle: Rounded Corners 31">
            <a:extLst>
              <a:ext uri="{FF2B5EF4-FFF2-40B4-BE49-F238E27FC236}">
                <a16:creationId xmlns:a16="http://schemas.microsoft.com/office/drawing/2014/main" id="{A123306B-8FDF-4422-90D0-38325761E83C}"/>
              </a:ext>
            </a:extLst>
          </p:cNvPr>
          <p:cNvSpPr/>
          <p:nvPr/>
        </p:nvSpPr>
        <p:spPr>
          <a:xfrm>
            <a:off x="9807197" y="452055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822ABDA6-639B-42B0-A1DB-A4720F5133D2}"/>
              </a:ext>
            </a:extLst>
          </p:cNvPr>
          <p:cNvSpPr txBox="1"/>
          <p:nvPr/>
        </p:nvSpPr>
        <p:spPr>
          <a:xfrm>
            <a:off x="8510433"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34" name="TextBox 33">
            <a:extLst>
              <a:ext uri="{FF2B5EF4-FFF2-40B4-BE49-F238E27FC236}">
                <a16:creationId xmlns:a16="http://schemas.microsoft.com/office/drawing/2014/main" id="{FA95D558-4682-4CBF-96B3-9233163BF1EB}"/>
              </a:ext>
            </a:extLst>
          </p:cNvPr>
          <p:cNvSpPr txBox="1"/>
          <p:nvPr/>
        </p:nvSpPr>
        <p:spPr>
          <a:xfrm>
            <a:off x="9186071"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35" name="TextBox 34">
            <a:extLst>
              <a:ext uri="{FF2B5EF4-FFF2-40B4-BE49-F238E27FC236}">
                <a16:creationId xmlns:a16="http://schemas.microsoft.com/office/drawing/2014/main" id="{D3F17696-546B-4197-85FD-D552097123EF}"/>
              </a:ext>
            </a:extLst>
          </p:cNvPr>
          <p:cNvSpPr txBox="1"/>
          <p:nvPr/>
        </p:nvSpPr>
        <p:spPr>
          <a:xfrm>
            <a:off x="9864504" y="459344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36" name="Group 35">
            <a:extLst>
              <a:ext uri="{FF2B5EF4-FFF2-40B4-BE49-F238E27FC236}">
                <a16:creationId xmlns:a16="http://schemas.microsoft.com/office/drawing/2014/main" id="{B1A7C75D-B863-4273-AC70-704B632C48F2}"/>
              </a:ext>
            </a:extLst>
          </p:cNvPr>
          <p:cNvGrpSpPr/>
          <p:nvPr/>
        </p:nvGrpSpPr>
        <p:grpSpPr>
          <a:xfrm>
            <a:off x="8467089" y="2345650"/>
            <a:ext cx="853440" cy="426720"/>
            <a:chOff x="7833360" y="2743200"/>
            <a:chExt cx="1788168" cy="695958"/>
          </a:xfrm>
        </p:grpSpPr>
        <p:sp>
          <p:nvSpPr>
            <p:cNvPr id="37" name="Rectangle 36">
              <a:extLst>
                <a:ext uri="{FF2B5EF4-FFF2-40B4-BE49-F238E27FC236}">
                  <a16:creationId xmlns:a16="http://schemas.microsoft.com/office/drawing/2014/main" id="{6E9B27CE-BC41-4027-BF80-B8AB350849ED}"/>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8" name="Rectangle 37">
              <a:extLst>
                <a:ext uri="{FF2B5EF4-FFF2-40B4-BE49-F238E27FC236}">
                  <a16:creationId xmlns:a16="http://schemas.microsoft.com/office/drawing/2014/main" id="{FC7F7570-DA4D-4043-A583-630A4B9ED313}"/>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2E80AA25-8741-45EC-A47F-F558FF2393C4}"/>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7733D7F6-DD77-4A28-B879-987201BF0BD9}"/>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sp>
        <p:nvSpPr>
          <p:cNvPr id="45" name="Arrow: Right 44">
            <a:extLst>
              <a:ext uri="{FF2B5EF4-FFF2-40B4-BE49-F238E27FC236}">
                <a16:creationId xmlns:a16="http://schemas.microsoft.com/office/drawing/2014/main" id="{FC7398A2-51CA-41ED-9422-0599A39B7282}"/>
              </a:ext>
            </a:extLst>
          </p:cNvPr>
          <p:cNvSpPr/>
          <p:nvPr/>
        </p:nvSpPr>
        <p:spPr>
          <a:xfrm>
            <a:off x="5173616" y="3302482"/>
            <a:ext cx="2489201" cy="121807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6" name="TextBox 45">
            <a:extLst>
              <a:ext uri="{FF2B5EF4-FFF2-40B4-BE49-F238E27FC236}">
                <a16:creationId xmlns:a16="http://schemas.microsoft.com/office/drawing/2014/main" id="{9AEBC825-D111-4EFB-8E80-90D3E08205EA}"/>
              </a:ext>
            </a:extLst>
          </p:cNvPr>
          <p:cNvSpPr txBox="1"/>
          <p:nvPr/>
        </p:nvSpPr>
        <p:spPr>
          <a:xfrm>
            <a:off x="5272593" y="3635468"/>
            <a:ext cx="2051844" cy="472694"/>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UE moves to new NW/</a:t>
            </a:r>
            <a:br>
              <a:rPr lang="en-GB" sz="1600" dirty="0">
                <a:solidFill>
                  <a:schemeClr val="bg1"/>
                </a:solidFill>
                <a:latin typeface="Microsoft Sans Serif"/>
                <a:cs typeface="Microsoft Sans Serif" panose="020B0604020202020204" pitchFamily="34" charset="0"/>
              </a:rPr>
            </a:br>
            <a:r>
              <a:rPr lang="en-GB" sz="1600" dirty="0">
                <a:solidFill>
                  <a:schemeClr val="bg1"/>
                </a:solidFill>
                <a:latin typeface="Microsoft Sans Serif"/>
                <a:cs typeface="Microsoft Sans Serif" panose="020B0604020202020204" pitchFamily="34" charset="0"/>
              </a:rPr>
              <a:t>Slice Area of service</a:t>
            </a:r>
            <a:endParaRPr lang="en-US" sz="1600" dirty="0">
              <a:solidFill>
                <a:schemeClr val="bg1"/>
              </a:solidFill>
              <a:latin typeface="Microsoft Sans Serif"/>
              <a:cs typeface="Microsoft Sans Serif" panose="020B0604020202020204" pitchFamily="34" charset="0"/>
            </a:endParaRPr>
          </a:p>
        </p:txBody>
      </p:sp>
      <p:cxnSp>
        <p:nvCxnSpPr>
          <p:cNvPr id="47" name="Straight Arrow Connector 46">
            <a:extLst>
              <a:ext uri="{FF2B5EF4-FFF2-40B4-BE49-F238E27FC236}">
                <a16:creationId xmlns:a16="http://schemas.microsoft.com/office/drawing/2014/main" id="{3296A554-8C7E-4A7F-A7C0-A8398324A934}"/>
              </a:ext>
            </a:extLst>
          </p:cNvPr>
          <p:cNvCxnSpPr>
            <a:cxnSpLocks/>
          </p:cNvCxnSpPr>
          <p:nvPr/>
        </p:nvCxnSpPr>
        <p:spPr>
          <a:xfrm flipH="1" flipV="1">
            <a:off x="9750457" y="4047427"/>
            <a:ext cx="1383631" cy="149804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04B2D1C2-2ED0-4D67-BFCF-9756E69ABC06}"/>
              </a:ext>
            </a:extLst>
          </p:cNvPr>
          <p:cNvSpPr txBox="1"/>
          <p:nvPr/>
        </p:nvSpPr>
        <p:spPr>
          <a:xfrm>
            <a:off x="8494871" y="3863025"/>
            <a:ext cx="1752083" cy="147733"/>
          </a:xfrm>
          <a:prstGeom prst="rect">
            <a:avLst/>
          </a:prstGeom>
        </p:spPr>
        <p:txBody>
          <a:bodyPr wrap="none" lIns="0" tIns="0" rIns="0" bIns="0" rtlCol="0">
            <a:spAutoFit/>
          </a:bodyPr>
          <a:lstStyle/>
          <a:p>
            <a:pPr algn="l">
              <a:lnSpc>
                <a:spcPct val="96000"/>
              </a:lnSpc>
            </a:pPr>
            <a:r>
              <a:rPr lang="en-GB" sz="1000" dirty="0">
                <a:solidFill>
                  <a:srgbClr val="C00000"/>
                </a:solidFill>
                <a:latin typeface="Microsoft Sans Serif"/>
                <a:cs typeface="Microsoft Sans Serif" panose="020B0604020202020204" pitchFamily="34" charset="0"/>
              </a:rPr>
              <a:t>Access to logistics not possible</a:t>
            </a:r>
            <a:endParaRPr lang="en-US" sz="1000" dirty="0">
              <a:solidFill>
                <a:srgbClr val="C00000"/>
              </a:solidFill>
              <a:latin typeface="Microsoft Sans Serif"/>
              <a:cs typeface="Microsoft Sans Serif" panose="020B0604020202020204" pitchFamily="34" charset="0"/>
            </a:endParaRPr>
          </a:p>
        </p:txBody>
      </p:sp>
      <p:sp>
        <p:nvSpPr>
          <p:cNvPr id="53" name="TextBox 52">
            <a:extLst>
              <a:ext uri="{FF2B5EF4-FFF2-40B4-BE49-F238E27FC236}">
                <a16:creationId xmlns:a16="http://schemas.microsoft.com/office/drawing/2014/main" id="{B48188FF-2FE5-41C0-9453-429A2DA601FA}"/>
              </a:ext>
            </a:extLst>
          </p:cNvPr>
          <p:cNvSpPr txBox="1"/>
          <p:nvPr/>
        </p:nvSpPr>
        <p:spPr>
          <a:xfrm>
            <a:off x="8356359" y="5627582"/>
            <a:ext cx="3466059" cy="413703"/>
          </a:xfrm>
          <a:prstGeom prst="rect">
            <a:avLst/>
          </a:prstGeom>
        </p:spPr>
        <p:txBody>
          <a:bodyPr wrap="square" lIns="0" tIns="0" rIns="0" bIns="0" rtlCol="0">
            <a:spAutoFit/>
          </a:bodyPr>
          <a:lstStyle/>
          <a:p>
            <a:pPr algn="l">
              <a:lnSpc>
                <a:spcPct val="96000"/>
              </a:lnSpc>
            </a:pPr>
            <a:r>
              <a:rPr lang="en-GB" sz="1400" dirty="0">
                <a:solidFill>
                  <a:srgbClr val="FF0000"/>
                </a:solidFill>
                <a:latin typeface="Microsoft Sans Serif"/>
                <a:cs typeface="Microsoft Sans Serif" panose="020B0604020202020204" pitchFamily="34" charset="0"/>
              </a:rPr>
              <a:t>Derived from rejected S-NSSAI, and associated readable name(s)</a:t>
            </a:r>
            <a:endParaRPr lang="en-US" sz="1400" dirty="0">
              <a:solidFill>
                <a:srgbClr val="FF0000"/>
              </a:solidFill>
              <a:latin typeface="Microsoft Sans Serif"/>
              <a:cs typeface="Microsoft Sans Serif" panose="020B0604020202020204" pitchFamily="34" charset="0"/>
            </a:endParaRPr>
          </a:p>
        </p:txBody>
      </p:sp>
      <p:sp>
        <p:nvSpPr>
          <p:cNvPr id="54" name="Rectangle: Rounded Corners 53">
            <a:extLst>
              <a:ext uri="{FF2B5EF4-FFF2-40B4-BE49-F238E27FC236}">
                <a16:creationId xmlns:a16="http://schemas.microsoft.com/office/drawing/2014/main" id="{B2881F4D-6721-4447-BE8D-7C4D7729AD6C}"/>
              </a:ext>
            </a:extLst>
          </p:cNvPr>
          <p:cNvSpPr/>
          <p:nvPr/>
        </p:nvSpPr>
        <p:spPr>
          <a:xfrm>
            <a:off x="9126475" y="4520556"/>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B79CC6F5-B471-4897-8BEB-20CB0DD656FD}"/>
              </a:ext>
            </a:extLst>
          </p:cNvPr>
          <p:cNvSpPr txBox="1"/>
          <p:nvPr/>
        </p:nvSpPr>
        <p:spPr>
          <a:xfrm>
            <a:off x="9173211" y="4584000"/>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48" name="TextBox 47">
            <a:extLst>
              <a:ext uri="{FF2B5EF4-FFF2-40B4-BE49-F238E27FC236}">
                <a16:creationId xmlns:a16="http://schemas.microsoft.com/office/drawing/2014/main" id="{D8A966C3-CE0A-45A5-A1C0-F29EA18B00B4}"/>
              </a:ext>
            </a:extLst>
          </p:cNvPr>
          <p:cNvSpPr txBox="1"/>
          <p:nvPr/>
        </p:nvSpPr>
        <p:spPr>
          <a:xfrm>
            <a:off x="8893809" y="6163701"/>
            <a:ext cx="3119119" cy="206851"/>
          </a:xfrm>
          <a:prstGeom prst="rect">
            <a:avLst/>
          </a:prstGeom>
        </p:spPr>
        <p:txBody>
          <a:bodyPr wrap="square" lIns="0" tIns="0" rIns="0" bIns="0" rtlCol="0">
            <a:spAutoFit/>
          </a:bodyPr>
          <a:lstStyle/>
          <a:p>
            <a:pPr algn="l">
              <a:lnSpc>
                <a:spcPct val="96000"/>
              </a:lnSpc>
            </a:pPr>
            <a:r>
              <a:rPr lang="en-GB" sz="1400" i="1" dirty="0">
                <a:solidFill>
                  <a:schemeClr val="tx2"/>
                </a:solidFill>
                <a:latin typeface="Microsoft Sans Serif"/>
                <a:cs typeface="Microsoft Sans Serif" panose="020B0604020202020204" pitchFamily="34" charset="0"/>
              </a:rPr>
              <a:t>See another example in next slide…</a:t>
            </a:r>
            <a:endParaRPr lang="en-US" sz="1400" i="1" dirty="0">
              <a:solidFill>
                <a:schemeClr val="tx2"/>
              </a:solidFill>
              <a:latin typeface="Microsoft Sans Serif"/>
              <a:cs typeface="Microsoft Sans Serif" panose="020B0604020202020204" pitchFamily="34" charset="0"/>
            </a:endParaRPr>
          </a:p>
        </p:txBody>
      </p:sp>
      <p:sp>
        <p:nvSpPr>
          <p:cNvPr id="16" name="Subtitle 15">
            <a:extLst>
              <a:ext uri="{FF2B5EF4-FFF2-40B4-BE49-F238E27FC236}">
                <a16:creationId xmlns:a16="http://schemas.microsoft.com/office/drawing/2014/main" id="{C846C94B-61FD-0A2D-DDEE-2688B7E3499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6750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73342"/>
          </a:xfrm>
        </p:spPr>
        <p:txBody>
          <a:bodyPr>
            <a:normAutofit lnSpcReduction="10000"/>
          </a:bodyPr>
          <a:lstStyle/>
          <a:p>
            <a:r>
              <a:rPr lang="en-GB" sz="2000" dirty="0"/>
              <a:t>One PLMN (or PNI-NPN)</a:t>
            </a:r>
          </a:p>
          <a:p>
            <a:r>
              <a:rPr lang="en-GB" sz="2000" dirty="0"/>
              <a:t>Enhancements for Gaming support are provided by means of a specific gaming slice, DNN and QoS (possibly including a certain GBR value) </a:t>
            </a:r>
          </a:p>
          <a:p>
            <a:r>
              <a:rPr lang="en-GB" sz="2000" dirty="0"/>
              <a:t>Gaming slice and DNN not available in some part of PLMN </a:t>
            </a:r>
          </a:p>
          <a:p>
            <a:endParaRPr lang="en-GB" sz="1800" dirty="0">
              <a:solidFill>
                <a:srgbClr val="FFC000"/>
              </a:solidFill>
            </a:endParaRPr>
          </a:p>
          <a:p>
            <a:r>
              <a:rPr lang="en-GB" sz="2000" dirty="0">
                <a:solidFill>
                  <a:srgbClr val="FFC000"/>
                </a:solidFill>
              </a:rPr>
              <a:t>Problem</a:t>
            </a:r>
          </a:p>
          <a:p>
            <a:pPr lvl="1"/>
            <a:r>
              <a:rPr lang="en-GB" sz="2000" dirty="0">
                <a:solidFill>
                  <a:srgbClr val="FFC000"/>
                </a:solidFill>
              </a:rPr>
              <a:t>How does the user know when the enhanced network service for gaming (subscribed to) is available?</a:t>
            </a:r>
          </a:p>
          <a:p>
            <a:pPr lvl="1"/>
            <a:r>
              <a:rPr lang="en-GB" sz="2000" dirty="0">
                <a:solidFill>
                  <a:srgbClr val="FFC000"/>
                </a:solidFill>
              </a:rPr>
              <a:t>How can the operator communicate to end user the deployment/availability of such enhancement in their network?</a:t>
            </a:r>
          </a:p>
          <a:p>
            <a:pPr lvl="1"/>
            <a:r>
              <a:rPr lang="en-GB" sz="2000" dirty="0">
                <a:solidFill>
                  <a:srgbClr val="FFC000"/>
                </a:solidFill>
              </a:rPr>
              <a:t> </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a:xfrm>
            <a:off x="490505" y="6532895"/>
            <a:ext cx="5111496" cy="118174"/>
          </a:xfrm>
        </p:spPr>
        <p:txBody>
          <a:bodyPr/>
          <a:lstStyle/>
          <a:p>
            <a:r>
              <a:rPr lang="en-US" dirty="0"/>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dirty="0"/>
              <a:t>Use Case 2</a:t>
            </a:r>
            <a:endParaRPr lang="en-US" dirty="0"/>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(or NPN)</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1" name="Oval 10">
            <a:extLst>
              <a:ext uri="{FF2B5EF4-FFF2-40B4-BE49-F238E27FC236}">
                <a16:creationId xmlns:a16="http://schemas.microsoft.com/office/drawing/2014/main" id="{12AF0A83-BCFB-4F58-A14F-C8366DBDB606}"/>
              </a:ext>
            </a:extLst>
          </p:cNvPr>
          <p:cNvSpPr/>
          <p:nvPr/>
        </p:nvSpPr>
        <p:spPr>
          <a:xfrm>
            <a:off x="304800" y="3836387"/>
            <a:ext cx="530088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3072808"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2569813" y="3520411"/>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a:t>
            </a:r>
            <a:endParaRPr lang="en-US" sz="1600">
              <a:solidFill>
                <a:schemeClr val="tx2"/>
              </a:solidFill>
              <a:latin typeface="Microsoft Sans Serif"/>
              <a:cs typeface="Microsoft Sans Serif" panose="020B0604020202020204" pitchFamily="34" charset="0"/>
            </a:endParaRPr>
          </a:p>
        </p:txBody>
      </p:sp>
      <p:cxnSp>
        <p:nvCxnSpPr>
          <p:cNvPr id="25" name="Straight Connector 24">
            <a:extLst>
              <a:ext uri="{FF2B5EF4-FFF2-40B4-BE49-F238E27FC236}">
                <a16:creationId xmlns:a16="http://schemas.microsoft.com/office/drawing/2014/main" id="{495B4FFD-3671-42D0-938A-27D7393D8C03}"/>
              </a:ext>
            </a:extLst>
          </p:cNvPr>
          <p:cNvCxnSpPr/>
          <p:nvPr/>
        </p:nvCxnSpPr>
        <p:spPr>
          <a:xfrm>
            <a:off x="2822733" y="2489249"/>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41" name="TextBox 40">
            <a:extLst>
              <a:ext uri="{FF2B5EF4-FFF2-40B4-BE49-F238E27FC236}">
                <a16:creationId xmlns:a16="http://schemas.microsoft.com/office/drawing/2014/main" id="{815EB979-637E-49BA-9679-AD14A4A98772}"/>
              </a:ext>
            </a:extLst>
          </p:cNvPr>
          <p:cNvSpPr txBox="1"/>
          <p:nvPr/>
        </p:nvSpPr>
        <p:spPr>
          <a:xfrm>
            <a:off x="1437831" y="5201275"/>
            <a:ext cx="3965442" cy="236347"/>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Where is gaming enhancement available?</a:t>
            </a:r>
            <a:endParaRPr lang="en-US" sz="1600" dirty="0">
              <a:solidFill>
                <a:schemeClr val="tx2"/>
              </a:solidFill>
              <a:latin typeface="Microsoft Sans Serif"/>
              <a:cs typeface="Microsoft Sans Serif" panose="020B0604020202020204" pitchFamily="34" charset="0"/>
            </a:endParaRPr>
          </a:p>
        </p:txBody>
      </p:sp>
      <p:sp>
        <p:nvSpPr>
          <p:cNvPr id="2" name="Oval 1">
            <a:extLst>
              <a:ext uri="{FF2B5EF4-FFF2-40B4-BE49-F238E27FC236}">
                <a16:creationId xmlns:a16="http://schemas.microsoft.com/office/drawing/2014/main" id="{267F56D0-5541-4AFB-BE3F-BCE5A4FBF499}"/>
              </a:ext>
            </a:extLst>
          </p:cNvPr>
          <p:cNvSpPr/>
          <p:nvPr/>
        </p:nvSpPr>
        <p:spPr>
          <a:xfrm>
            <a:off x="664456" y="3921496"/>
            <a:ext cx="2594060" cy="978828"/>
          </a:xfrm>
          <a:prstGeom prst="ellipse">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600" dirty="0">
                <a:solidFill>
                  <a:schemeClr val="bg1"/>
                </a:solidFill>
                <a:latin typeface="Microsoft Sans Serif"/>
                <a:cs typeface="Microsoft Sans Serif" panose="020B0604020202020204" pitchFamily="34" charset="0"/>
              </a:rPr>
              <a:t>S-NSSAI +DNN + QoS</a:t>
            </a:r>
          </a:p>
          <a:p>
            <a:pPr algn="ctr">
              <a:lnSpc>
                <a:spcPct val="96000"/>
              </a:lnSpc>
            </a:pPr>
            <a:r>
              <a:rPr lang="en-US" sz="1600" dirty="0">
                <a:solidFill>
                  <a:schemeClr val="bg1"/>
                </a:solidFill>
                <a:latin typeface="Microsoft Sans Serif"/>
                <a:cs typeface="Microsoft Sans Serif" panose="020B0604020202020204" pitchFamily="34" charset="0"/>
              </a:rPr>
              <a:t> (gaming)</a:t>
            </a:r>
          </a:p>
        </p:txBody>
      </p:sp>
      <p:sp>
        <p:nvSpPr>
          <p:cNvPr id="7" name="Rectangle 6">
            <a:extLst>
              <a:ext uri="{FF2B5EF4-FFF2-40B4-BE49-F238E27FC236}">
                <a16:creationId xmlns:a16="http://schemas.microsoft.com/office/drawing/2014/main" id="{D0888212-1466-CA83-91D7-32F345BACA33}"/>
              </a:ext>
            </a:extLst>
          </p:cNvPr>
          <p:cNvSpPr/>
          <p:nvPr/>
        </p:nvSpPr>
        <p:spPr>
          <a:xfrm>
            <a:off x="709017" y="2834271"/>
            <a:ext cx="1733866"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tx1"/>
                </a:solidFill>
                <a:latin typeface="Microsoft Sans Serif"/>
                <a:cs typeface="Microsoft Sans Serif" panose="020B0604020202020204" pitchFamily="34" charset="0"/>
              </a:rPr>
              <a:t>DNN Gaming (LBO)</a:t>
            </a:r>
          </a:p>
        </p:txBody>
      </p:sp>
      <p:grpSp>
        <p:nvGrpSpPr>
          <p:cNvPr id="12" name="Group 11">
            <a:extLst>
              <a:ext uri="{FF2B5EF4-FFF2-40B4-BE49-F238E27FC236}">
                <a16:creationId xmlns:a16="http://schemas.microsoft.com/office/drawing/2014/main" id="{25FFEE4F-005E-65DD-BADB-F2EE0CB46011}"/>
              </a:ext>
            </a:extLst>
          </p:cNvPr>
          <p:cNvGrpSpPr/>
          <p:nvPr/>
        </p:nvGrpSpPr>
        <p:grpSpPr>
          <a:xfrm>
            <a:off x="4098838" y="4281681"/>
            <a:ext cx="447040" cy="309562"/>
            <a:chOff x="1920240" y="5730240"/>
            <a:chExt cx="497840" cy="453216"/>
          </a:xfrm>
        </p:grpSpPr>
        <p:sp>
          <p:nvSpPr>
            <p:cNvPr id="13" name="Rectangle 12">
              <a:extLst>
                <a:ext uri="{FF2B5EF4-FFF2-40B4-BE49-F238E27FC236}">
                  <a16:creationId xmlns:a16="http://schemas.microsoft.com/office/drawing/2014/main" id="{758D8E1D-0361-D739-4C3C-B37720DD1926}"/>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1876B583-0636-5ED2-ECF9-9D0BECE4D4DF}"/>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grpSp>
        <p:nvGrpSpPr>
          <p:cNvPr id="16" name="Group 15">
            <a:extLst>
              <a:ext uri="{FF2B5EF4-FFF2-40B4-BE49-F238E27FC236}">
                <a16:creationId xmlns:a16="http://schemas.microsoft.com/office/drawing/2014/main" id="{391163FD-0471-4F45-9930-10F8B629D1E8}"/>
              </a:ext>
            </a:extLst>
          </p:cNvPr>
          <p:cNvGrpSpPr/>
          <p:nvPr/>
        </p:nvGrpSpPr>
        <p:grpSpPr>
          <a:xfrm>
            <a:off x="2645394" y="4309104"/>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UE</a:t>
              </a:r>
              <a:endParaRPr lang="en-US" sz="1600" dirty="0">
                <a:solidFill>
                  <a:schemeClr val="tx2"/>
                </a:solidFill>
                <a:latin typeface="Microsoft Sans Serif"/>
                <a:cs typeface="Microsoft Sans Serif" panose="020B0604020202020204" pitchFamily="34" charset="0"/>
              </a:endParaRPr>
            </a:p>
          </p:txBody>
        </p:sp>
      </p:grpSp>
      <p:cxnSp>
        <p:nvCxnSpPr>
          <p:cNvPr id="21" name="Straight Connector 20">
            <a:extLst>
              <a:ext uri="{FF2B5EF4-FFF2-40B4-BE49-F238E27FC236}">
                <a16:creationId xmlns:a16="http://schemas.microsoft.com/office/drawing/2014/main" id="{D8A7C914-BE18-2DAB-883E-A245EAF09A3B}"/>
              </a:ext>
            </a:extLst>
          </p:cNvPr>
          <p:cNvCxnSpPr/>
          <p:nvPr/>
        </p:nvCxnSpPr>
        <p:spPr>
          <a:xfrm>
            <a:off x="1917577" y="3280694"/>
            <a:ext cx="844009" cy="148306"/>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83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022C5A-D00C-4396-8C2F-2AEDB2E3E4B1}"/>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slice/service/QoS - Example</a:t>
            </a:r>
            <a:endParaRPr lang="en-US" dirty="0"/>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2113279" y="222899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2322064" y="2872153"/>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2113279" y="1923708"/>
            <a:ext cx="2803653"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GAMING enhanced support  AVAILABLE</a:t>
            </a:r>
            <a:endParaRPr lang="en-US" sz="1200" dirty="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2357120" y="457200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3027174"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3697228"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2400464" y="462852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3076102" y="4628523"/>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3754535" y="463670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2357120" y="238891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FD420E00-1E5C-4AA3-BF43-B6D72B6FEEB7}"/>
              </a:ext>
            </a:extLst>
          </p:cNvPr>
          <p:cNvCxnSpPr>
            <a:cxnSpLocks/>
          </p:cNvCxnSpPr>
          <p:nvPr/>
        </p:nvCxnSpPr>
        <p:spPr>
          <a:xfrm>
            <a:off x="812800" y="2895600"/>
            <a:ext cx="1397000" cy="108857"/>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095FBD5-2FDC-4230-A1AB-8C80090AA85B}"/>
              </a:ext>
            </a:extLst>
          </p:cNvPr>
          <p:cNvSpPr txBox="1"/>
          <p:nvPr/>
        </p:nvSpPr>
        <p:spPr>
          <a:xfrm>
            <a:off x="360680" y="2336707"/>
            <a:ext cx="1330960" cy="472694"/>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Derived from PLMN-id</a:t>
            </a:r>
            <a:endParaRPr lang="en-US" sz="1600">
              <a:solidFill>
                <a:schemeClr val="tx2"/>
              </a:solidFill>
              <a:latin typeface="Microsoft Sans Serif"/>
              <a:cs typeface="Microsoft Sans Serif" panose="020B0604020202020204" pitchFamily="34" charset="0"/>
            </a:endParaRPr>
          </a:p>
        </p:txBody>
      </p:sp>
      <p:cxnSp>
        <p:nvCxnSpPr>
          <p:cNvPr id="24" name="Straight Arrow Connector 23">
            <a:extLst>
              <a:ext uri="{FF2B5EF4-FFF2-40B4-BE49-F238E27FC236}">
                <a16:creationId xmlns:a16="http://schemas.microsoft.com/office/drawing/2014/main" id="{3A14A7F8-F04A-46AC-9A96-B531ACDA2FB7}"/>
              </a:ext>
            </a:extLst>
          </p:cNvPr>
          <p:cNvCxnSpPr>
            <a:cxnSpLocks/>
          </p:cNvCxnSpPr>
          <p:nvPr/>
        </p:nvCxnSpPr>
        <p:spPr>
          <a:xfrm flipV="1">
            <a:off x="812800" y="3553566"/>
            <a:ext cx="1336041" cy="1319487"/>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0733042-2C4D-4F05-8763-722F378669DD}"/>
              </a:ext>
            </a:extLst>
          </p:cNvPr>
          <p:cNvSpPr txBox="1"/>
          <p:nvPr/>
        </p:nvSpPr>
        <p:spPr>
          <a:xfrm>
            <a:off x="209645" y="4937760"/>
            <a:ext cx="2147475" cy="1034257"/>
          </a:xfrm>
          <a:prstGeom prst="rect">
            <a:avLst/>
          </a:prstGeom>
        </p:spPr>
        <p:txBody>
          <a:bodyPr wrap="square" lIns="0" tIns="0" rIns="0" bIns="0" rtlCol="0">
            <a:spAutoFit/>
          </a:bodyPr>
          <a:lstStyle/>
          <a:p>
            <a:pPr algn="l">
              <a:lnSpc>
                <a:spcPct val="96000"/>
              </a:lnSpc>
            </a:pPr>
            <a:r>
              <a:rPr lang="en-GB" sz="1400" dirty="0">
                <a:solidFill>
                  <a:srgbClr val="FF0000"/>
                </a:solidFill>
                <a:latin typeface="Microsoft Sans Serif"/>
                <a:cs typeface="Microsoft Sans Serif" panose="020B0604020202020204" pitchFamily="34" charset="0"/>
              </a:rPr>
              <a:t>Derived from name of service, received from network, associated to a combination of S-NSSAI, DNN, QoS</a:t>
            </a:r>
            <a:endParaRPr lang="en-US" sz="1400" dirty="0">
              <a:solidFill>
                <a:srgbClr val="FF0000"/>
              </a:solidFill>
              <a:latin typeface="Microsoft Sans Serif"/>
              <a:cs typeface="Microsoft Sans Serif" panose="020B0604020202020204" pitchFamily="34" charset="0"/>
            </a:endParaRPr>
          </a:p>
        </p:txBody>
      </p:sp>
      <p:sp>
        <p:nvSpPr>
          <p:cNvPr id="27" name="Rectangle: Rounded Corners 26">
            <a:extLst>
              <a:ext uri="{FF2B5EF4-FFF2-40B4-BE49-F238E27FC236}">
                <a16:creationId xmlns:a16="http://schemas.microsoft.com/office/drawing/2014/main" id="{1D84FBF8-762F-478D-B7CD-7CB9E87B7E37}"/>
              </a:ext>
            </a:extLst>
          </p:cNvPr>
          <p:cNvSpPr/>
          <p:nvPr/>
        </p:nvSpPr>
        <p:spPr>
          <a:xfrm>
            <a:off x="8223248" y="218573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8" name="TextBox 27">
            <a:extLst>
              <a:ext uri="{FF2B5EF4-FFF2-40B4-BE49-F238E27FC236}">
                <a16:creationId xmlns:a16="http://schemas.microsoft.com/office/drawing/2014/main" id="{687C9E6E-4BC3-4223-A26C-3A9B2D1AF50B}"/>
              </a:ext>
            </a:extLst>
          </p:cNvPr>
          <p:cNvSpPr txBox="1"/>
          <p:nvPr/>
        </p:nvSpPr>
        <p:spPr>
          <a:xfrm>
            <a:off x="8410347" y="2923519"/>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30" name="Rectangle: Rounded Corners 29">
            <a:extLst>
              <a:ext uri="{FF2B5EF4-FFF2-40B4-BE49-F238E27FC236}">
                <a16:creationId xmlns:a16="http://schemas.microsoft.com/office/drawing/2014/main" id="{9B2CE166-C195-4AB8-B54A-DDF62F267891}"/>
              </a:ext>
            </a:extLst>
          </p:cNvPr>
          <p:cNvSpPr/>
          <p:nvPr/>
        </p:nvSpPr>
        <p:spPr>
          <a:xfrm>
            <a:off x="8467089" y="452874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2" name="Rectangle: Rounded Corners 31">
            <a:extLst>
              <a:ext uri="{FF2B5EF4-FFF2-40B4-BE49-F238E27FC236}">
                <a16:creationId xmlns:a16="http://schemas.microsoft.com/office/drawing/2014/main" id="{A123306B-8FDF-4422-90D0-38325761E83C}"/>
              </a:ext>
            </a:extLst>
          </p:cNvPr>
          <p:cNvSpPr/>
          <p:nvPr/>
        </p:nvSpPr>
        <p:spPr>
          <a:xfrm>
            <a:off x="9807197" y="452055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822ABDA6-639B-42B0-A1DB-A4720F5133D2}"/>
              </a:ext>
            </a:extLst>
          </p:cNvPr>
          <p:cNvSpPr txBox="1"/>
          <p:nvPr/>
        </p:nvSpPr>
        <p:spPr>
          <a:xfrm>
            <a:off x="8510433"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34" name="TextBox 33">
            <a:extLst>
              <a:ext uri="{FF2B5EF4-FFF2-40B4-BE49-F238E27FC236}">
                <a16:creationId xmlns:a16="http://schemas.microsoft.com/office/drawing/2014/main" id="{FA95D558-4682-4CBF-96B3-9233163BF1EB}"/>
              </a:ext>
            </a:extLst>
          </p:cNvPr>
          <p:cNvSpPr txBox="1"/>
          <p:nvPr/>
        </p:nvSpPr>
        <p:spPr>
          <a:xfrm>
            <a:off x="9186071"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35" name="TextBox 34">
            <a:extLst>
              <a:ext uri="{FF2B5EF4-FFF2-40B4-BE49-F238E27FC236}">
                <a16:creationId xmlns:a16="http://schemas.microsoft.com/office/drawing/2014/main" id="{D3F17696-546B-4197-85FD-D552097123EF}"/>
              </a:ext>
            </a:extLst>
          </p:cNvPr>
          <p:cNvSpPr txBox="1"/>
          <p:nvPr/>
        </p:nvSpPr>
        <p:spPr>
          <a:xfrm>
            <a:off x="9864504" y="459344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36" name="Group 35">
            <a:extLst>
              <a:ext uri="{FF2B5EF4-FFF2-40B4-BE49-F238E27FC236}">
                <a16:creationId xmlns:a16="http://schemas.microsoft.com/office/drawing/2014/main" id="{B1A7C75D-B863-4273-AC70-704B632C48F2}"/>
              </a:ext>
            </a:extLst>
          </p:cNvPr>
          <p:cNvGrpSpPr/>
          <p:nvPr/>
        </p:nvGrpSpPr>
        <p:grpSpPr>
          <a:xfrm>
            <a:off x="8467089" y="2345650"/>
            <a:ext cx="853440" cy="426720"/>
            <a:chOff x="7833360" y="2743200"/>
            <a:chExt cx="1788168" cy="695958"/>
          </a:xfrm>
        </p:grpSpPr>
        <p:sp>
          <p:nvSpPr>
            <p:cNvPr id="37" name="Rectangle 36">
              <a:extLst>
                <a:ext uri="{FF2B5EF4-FFF2-40B4-BE49-F238E27FC236}">
                  <a16:creationId xmlns:a16="http://schemas.microsoft.com/office/drawing/2014/main" id="{6E9B27CE-BC41-4027-BF80-B8AB350849ED}"/>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8" name="Rectangle 37">
              <a:extLst>
                <a:ext uri="{FF2B5EF4-FFF2-40B4-BE49-F238E27FC236}">
                  <a16:creationId xmlns:a16="http://schemas.microsoft.com/office/drawing/2014/main" id="{FC7F7570-DA4D-4043-A583-630A4B9ED313}"/>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2E80AA25-8741-45EC-A47F-F558FF2393C4}"/>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7733D7F6-DD77-4A28-B879-987201BF0BD9}"/>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sp>
        <p:nvSpPr>
          <p:cNvPr id="45" name="Arrow: Right 44">
            <a:extLst>
              <a:ext uri="{FF2B5EF4-FFF2-40B4-BE49-F238E27FC236}">
                <a16:creationId xmlns:a16="http://schemas.microsoft.com/office/drawing/2014/main" id="{FC7398A2-51CA-41ED-9422-0599A39B7282}"/>
              </a:ext>
            </a:extLst>
          </p:cNvPr>
          <p:cNvSpPr/>
          <p:nvPr/>
        </p:nvSpPr>
        <p:spPr>
          <a:xfrm>
            <a:off x="4916931" y="3302482"/>
            <a:ext cx="3064739" cy="129096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6" name="TextBox 45">
            <a:extLst>
              <a:ext uri="{FF2B5EF4-FFF2-40B4-BE49-F238E27FC236}">
                <a16:creationId xmlns:a16="http://schemas.microsoft.com/office/drawing/2014/main" id="{9AEBC825-D111-4EFB-8E80-90D3E08205EA}"/>
              </a:ext>
            </a:extLst>
          </p:cNvPr>
          <p:cNvSpPr txBox="1"/>
          <p:nvPr/>
        </p:nvSpPr>
        <p:spPr>
          <a:xfrm>
            <a:off x="5024119" y="3681072"/>
            <a:ext cx="2765181" cy="472694"/>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UE Moves to area outside </a:t>
            </a:r>
            <a:br>
              <a:rPr lang="en-GB" sz="1600" dirty="0">
                <a:solidFill>
                  <a:schemeClr val="bg1"/>
                </a:solidFill>
                <a:latin typeface="Microsoft Sans Serif"/>
                <a:cs typeface="Microsoft Sans Serif" panose="020B0604020202020204" pitchFamily="34" charset="0"/>
              </a:rPr>
            </a:br>
            <a:r>
              <a:rPr lang="en-GB" sz="1600" dirty="0">
                <a:solidFill>
                  <a:schemeClr val="bg1"/>
                </a:solidFill>
                <a:latin typeface="Microsoft Sans Serif"/>
                <a:cs typeface="Microsoft Sans Serif" panose="020B0604020202020204" pitchFamily="34" charset="0"/>
              </a:rPr>
              <a:t>Enhanced gaming deployment</a:t>
            </a:r>
            <a:endParaRPr lang="en-US" sz="1600" dirty="0">
              <a:solidFill>
                <a:schemeClr val="bg1"/>
              </a:solidFill>
              <a:latin typeface="Microsoft Sans Serif"/>
              <a:cs typeface="Microsoft Sans Serif" panose="020B0604020202020204" pitchFamily="34" charset="0"/>
            </a:endParaRPr>
          </a:p>
        </p:txBody>
      </p:sp>
      <p:sp>
        <p:nvSpPr>
          <p:cNvPr id="54" name="Rectangle: Rounded Corners 53">
            <a:extLst>
              <a:ext uri="{FF2B5EF4-FFF2-40B4-BE49-F238E27FC236}">
                <a16:creationId xmlns:a16="http://schemas.microsoft.com/office/drawing/2014/main" id="{B2881F4D-6721-4447-BE8D-7C4D7729AD6C}"/>
              </a:ext>
            </a:extLst>
          </p:cNvPr>
          <p:cNvSpPr/>
          <p:nvPr/>
        </p:nvSpPr>
        <p:spPr>
          <a:xfrm>
            <a:off x="9126475" y="4520556"/>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B79CC6F5-B471-4897-8BEB-20CB0DD656FD}"/>
              </a:ext>
            </a:extLst>
          </p:cNvPr>
          <p:cNvSpPr txBox="1"/>
          <p:nvPr/>
        </p:nvSpPr>
        <p:spPr>
          <a:xfrm>
            <a:off x="9173211" y="4584000"/>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pic>
        <p:nvPicPr>
          <p:cNvPr id="4" name="Picture 3">
            <a:extLst>
              <a:ext uri="{FF2B5EF4-FFF2-40B4-BE49-F238E27FC236}">
                <a16:creationId xmlns:a16="http://schemas.microsoft.com/office/drawing/2014/main" id="{54586955-B2BA-617C-AE86-60576D238044}"/>
              </a:ext>
            </a:extLst>
          </p:cNvPr>
          <p:cNvPicPr>
            <a:picLocks noChangeAspect="1"/>
          </p:cNvPicPr>
          <p:nvPr/>
        </p:nvPicPr>
        <p:blipFill>
          <a:blip r:embed="rId2"/>
          <a:stretch>
            <a:fillRect/>
          </a:stretch>
        </p:blipFill>
        <p:spPr>
          <a:xfrm>
            <a:off x="2167757" y="3151935"/>
            <a:ext cx="755277" cy="755277"/>
          </a:xfrm>
          <a:prstGeom prst="rect">
            <a:avLst/>
          </a:prstGeom>
          <a:solidFill>
            <a:schemeClr val="bg2">
              <a:lumMod val="20000"/>
              <a:lumOff val="80000"/>
            </a:schemeClr>
          </a:solidFill>
        </p:spPr>
      </p:pic>
      <p:sp>
        <p:nvSpPr>
          <p:cNvPr id="26" name="TextBox 25">
            <a:extLst>
              <a:ext uri="{FF2B5EF4-FFF2-40B4-BE49-F238E27FC236}">
                <a16:creationId xmlns:a16="http://schemas.microsoft.com/office/drawing/2014/main" id="{A8D11F5F-C1BB-842A-2C5F-56841C5CF588}"/>
              </a:ext>
            </a:extLst>
          </p:cNvPr>
          <p:cNvSpPr txBox="1"/>
          <p:nvPr/>
        </p:nvSpPr>
        <p:spPr>
          <a:xfrm>
            <a:off x="7981671" y="1889666"/>
            <a:ext cx="2803653"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GAMING enhanced support  AVAILABLE</a:t>
            </a:r>
            <a:endParaRPr lang="en-US" sz="1200" dirty="0">
              <a:solidFill>
                <a:schemeClr val="tx2"/>
              </a:solidFill>
              <a:latin typeface="Microsoft Sans Serif"/>
              <a:cs typeface="Microsoft Sans Serif" panose="020B0604020202020204" pitchFamily="34" charset="0"/>
            </a:endParaRPr>
          </a:p>
        </p:txBody>
      </p:sp>
      <p:sp>
        <p:nvSpPr>
          <p:cNvPr id="21" name="Subtitle 20">
            <a:extLst>
              <a:ext uri="{FF2B5EF4-FFF2-40B4-BE49-F238E27FC236}">
                <a16:creationId xmlns:a16="http://schemas.microsoft.com/office/drawing/2014/main" id="{682FCDA1-F714-A41E-DD51-783CAB9E87BF}"/>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99921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CA0E8-CC05-3BA9-4963-00FC342EB9F1}"/>
              </a:ext>
            </a:extLst>
          </p:cNvPr>
          <p:cNvSpPr>
            <a:spLocks noGrp="1"/>
          </p:cNvSpPr>
          <p:nvPr>
            <p:ph type="body" sz="quarter" idx="10"/>
          </p:nvPr>
        </p:nvSpPr>
        <p:spPr/>
        <p:txBody>
          <a:bodyPr/>
          <a:lstStyle/>
          <a:p>
            <a:r>
              <a:rPr lang="en-US" dirty="0"/>
              <a:t>Extra slides</a:t>
            </a:r>
          </a:p>
        </p:txBody>
      </p:sp>
      <p:sp>
        <p:nvSpPr>
          <p:cNvPr id="3" name="Text Placeholder 2">
            <a:extLst>
              <a:ext uri="{FF2B5EF4-FFF2-40B4-BE49-F238E27FC236}">
                <a16:creationId xmlns:a16="http://schemas.microsoft.com/office/drawing/2014/main" id="{7FD38777-A0B0-BD8C-D49D-0A6D77839DD2}"/>
              </a:ext>
            </a:extLst>
          </p:cNvPr>
          <p:cNvSpPr>
            <a:spLocks noGrp="1"/>
          </p:cNvSpPr>
          <p:nvPr>
            <p:ph type="body" sz="quarter" idx="11"/>
          </p:nvPr>
        </p:nvSpPr>
        <p:spPr/>
        <p:txBody>
          <a:bodyPr/>
          <a:lstStyle/>
          <a:p>
            <a:endParaRPr lang="en-US"/>
          </a:p>
        </p:txBody>
      </p:sp>
      <p:sp>
        <p:nvSpPr>
          <p:cNvPr id="4" name="Text Placeholder 3">
            <a:extLst>
              <a:ext uri="{FF2B5EF4-FFF2-40B4-BE49-F238E27FC236}">
                <a16:creationId xmlns:a16="http://schemas.microsoft.com/office/drawing/2014/main" id="{FD402E6F-B4B1-AA77-E419-315AF672A9D9}"/>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B9E4632B-B69E-243C-C906-3BD7557B9CCF}"/>
              </a:ext>
            </a:extLst>
          </p:cNvPr>
          <p:cNvSpPr>
            <a:spLocks noGrp="1"/>
          </p:cNvSpPr>
          <p:nvPr>
            <p:ph type="body" sz="quarter" idx="14"/>
          </p:nvPr>
        </p:nvSpPr>
        <p:spPr/>
        <p:txBody>
          <a:bodyPr/>
          <a:lstStyle/>
          <a:p>
            <a:endParaRPr lang="en-US"/>
          </a:p>
        </p:txBody>
      </p:sp>
      <p:sp>
        <p:nvSpPr>
          <p:cNvPr id="6" name="Title 5">
            <a:extLst>
              <a:ext uri="{FF2B5EF4-FFF2-40B4-BE49-F238E27FC236}">
                <a16:creationId xmlns:a16="http://schemas.microsoft.com/office/drawing/2014/main" id="{0AAF946C-14B2-3014-9C37-7D61D5924E8B}"/>
              </a:ext>
            </a:extLst>
          </p:cNvPr>
          <p:cNvSpPr>
            <a:spLocks noGrp="1"/>
          </p:cNvSpPr>
          <p:nvPr>
            <p:ph type="title"/>
          </p:nvPr>
        </p:nvSpPr>
        <p:spPr>
          <a:xfrm>
            <a:off x="431638" y="3167268"/>
            <a:ext cx="7415930" cy="910377"/>
          </a:xfrm>
        </p:spPr>
        <p:txBody>
          <a:bodyPr/>
          <a:lstStyle/>
          <a:p>
            <a:r>
              <a:rPr lang="en-US" dirty="0"/>
              <a:t>Annex</a:t>
            </a:r>
          </a:p>
        </p:txBody>
      </p:sp>
    </p:spTree>
    <p:extLst>
      <p:ext uri="{BB962C8B-B14F-4D97-AF65-F5344CB8AC3E}">
        <p14:creationId xmlns:p14="http://schemas.microsoft.com/office/powerpoint/2010/main" val="1718484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93662"/>
          </a:xfrm>
        </p:spPr>
        <p:txBody>
          <a:bodyPr>
            <a:normAutofit/>
          </a:bodyPr>
          <a:lstStyle/>
          <a:p>
            <a:r>
              <a:rPr lang="en-GB" sz="2000" dirty="0"/>
              <a:t>Large business campus with multiple buildings each belonging to different enterprise functions (e.g. logistics, Stock warehousing)</a:t>
            </a:r>
          </a:p>
          <a:p>
            <a:r>
              <a:rPr lang="en-GB" sz="2000" dirty="0"/>
              <a:t>Building has its own PNI-NPN (from the same PLMN)</a:t>
            </a:r>
          </a:p>
          <a:p>
            <a:r>
              <a:rPr lang="en-GB" sz="2000" dirty="0"/>
              <a:t>Each slice is isolated from each other and gives access to a network belonging to a specific enterprise (PNI-NPN)</a:t>
            </a:r>
          </a:p>
          <a:p>
            <a:r>
              <a:rPr lang="en-GB" sz="2000" dirty="0"/>
              <a:t>There is overlapping between NPNs</a:t>
            </a:r>
          </a:p>
          <a:p>
            <a:endParaRPr lang="en-GB" sz="2000" dirty="0"/>
          </a:p>
          <a:p>
            <a:r>
              <a:rPr lang="en-GB" sz="2000" dirty="0">
                <a:solidFill>
                  <a:srgbClr val="FFC000"/>
                </a:solidFill>
              </a:rPr>
              <a:t>Problem</a:t>
            </a:r>
          </a:p>
          <a:p>
            <a:pPr lvl="1"/>
            <a:r>
              <a:rPr lang="en-GB" sz="2000" dirty="0">
                <a:solidFill>
                  <a:srgbClr val="FFC000"/>
                </a:solidFill>
              </a:rPr>
              <a:t>How does the user know to which </a:t>
            </a:r>
            <a:br>
              <a:rPr lang="en-GB" sz="2000" dirty="0">
                <a:solidFill>
                  <a:srgbClr val="FFC000"/>
                </a:solidFill>
              </a:rPr>
            </a:br>
            <a:r>
              <a:rPr lang="en-GB" sz="2000" dirty="0">
                <a:solidFill>
                  <a:srgbClr val="FFC000"/>
                </a:solidFill>
              </a:rPr>
              <a:t>S-NSSAI is connected at a certain time?</a:t>
            </a:r>
          </a:p>
          <a:p>
            <a:pPr lvl="2"/>
            <a:r>
              <a:rPr lang="en-GB" sz="2000" dirty="0">
                <a:solidFill>
                  <a:srgbClr val="FFC000"/>
                </a:solidFill>
              </a:rPr>
              <a:t>And other NSSAIs (not)available? </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p:txBody>
          <a:bodyPr/>
          <a:lstStyle/>
          <a:p>
            <a:r>
              <a:rPr lang="en-US"/>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dirty="0"/>
              <a:t>Use Case 3</a:t>
            </a:r>
            <a:endParaRPr lang="en-US" dirty="0"/>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two NPNs, two Isolated Slices</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0" name="Oval 9">
            <a:extLst>
              <a:ext uri="{FF2B5EF4-FFF2-40B4-BE49-F238E27FC236}">
                <a16:creationId xmlns:a16="http://schemas.microsoft.com/office/drawing/2014/main" id="{7D17D46C-632D-42F9-A6D0-7B8507191175}"/>
              </a:ext>
            </a:extLst>
          </p:cNvPr>
          <p:cNvSpPr/>
          <p:nvPr/>
        </p:nvSpPr>
        <p:spPr>
          <a:xfrm>
            <a:off x="247651" y="3848100"/>
            <a:ext cx="3067050" cy="1200150"/>
          </a:xfrm>
          <a:prstGeom prst="ellipse">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Oval 10">
            <a:extLst>
              <a:ext uri="{FF2B5EF4-FFF2-40B4-BE49-F238E27FC236}">
                <a16:creationId xmlns:a16="http://schemas.microsoft.com/office/drawing/2014/main" id="{12AF0A83-BCFB-4F58-A14F-C8366DBDB606}"/>
              </a:ext>
            </a:extLst>
          </p:cNvPr>
          <p:cNvSpPr/>
          <p:nvPr/>
        </p:nvSpPr>
        <p:spPr>
          <a:xfrm>
            <a:off x="2367280" y="3848100"/>
            <a:ext cx="323840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5817B5B8-F72A-403D-A087-49216FD1D504}"/>
              </a:ext>
            </a:extLst>
          </p:cNvPr>
          <p:cNvSpPr txBox="1"/>
          <p:nvPr/>
        </p:nvSpPr>
        <p:spPr>
          <a:xfrm>
            <a:off x="1422861" y="4330001"/>
            <a:ext cx="613951"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NPN-1</a:t>
            </a:r>
            <a:endParaRPr lang="en-US" sz="1600" dirty="0">
              <a:solidFill>
                <a:schemeClr val="tx2"/>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B3F698EC-026D-48CF-92B1-D16400C928F6}"/>
              </a:ext>
            </a:extLst>
          </p:cNvPr>
          <p:cNvSpPr txBox="1"/>
          <p:nvPr/>
        </p:nvSpPr>
        <p:spPr>
          <a:xfrm>
            <a:off x="3758771" y="4330000"/>
            <a:ext cx="613951"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NPN-2</a:t>
            </a:r>
            <a:endParaRPr lang="en-US" sz="1600" dirty="0">
              <a:solidFill>
                <a:schemeClr val="tx2"/>
              </a:solidFill>
              <a:latin typeface="Microsoft Sans Serif"/>
              <a:cs typeface="Microsoft Sans Serif" panose="020B0604020202020204" pitchFamily="34" charset="0"/>
            </a:endParaRPr>
          </a:p>
        </p:txBody>
      </p:sp>
      <p:grpSp>
        <p:nvGrpSpPr>
          <p:cNvPr id="16" name="Group 15">
            <a:extLst>
              <a:ext uri="{FF2B5EF4-FFF2-40B4-BE49-F238E27FC236}">
                <a16:creationId xmlns:a16="http://schemas.microsoft.com/office/drawing/2014/main" id="{391163FD-0471-4F45-9930-10F8B629D1E8}"/>
              </a:ext>
            </a:extLst>
          </p:cNvPr>
          <p:cNvGrpSpPr/>
          <p:nvPr/>
        </p:nvGrpSpPr>
        <p:grpSpPr>
          <a:xfrm>
            <a:off x="2599213" y="4293392"/>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686689"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1493520" y="3549848"/>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RAN-1</a:t>
            </a:r>
            <a:endParaRPr lang="en-US" sz="1600">
              <a:solidFill>
                <a:schemeClr val="tx2"/>
              </a:solidFill>
              <a:latin typeface="Microsoft Sans Serif"/>
              <a:cs typeface="Microsoft Sans Serif" panose="020B0604020202020204" pitchFamily="34" charset="0"/>
            </a:endParaRPr>
          </a:p>
        </p:txBody>
      </p:sp>
      <p:sp>
        <p:nvSpPr>
          <p:cNvPr id="20" name="Rectangle 19">
            <a:extLst>
              <a:ext uri="{FF2B5EF4-FFF2-40B4-BE49-F238E27FC236}">
                <a16:creationId xmlns:a16="http://schemas.microsoft.com/office/drawing/2014/main" id="{EAFEC497-44C0-4874-BE2D-36DFA896E1E8}"/>
              </a:ext>
            </a:extLst>
          </p:cNvPr>
          <p:cNvSpPr/>
          <p:nvPr/>
        </p:nvSpPr>
        <p:spPr>
          <a:xfrm>
            <a:off x="3767995" y="3429000"/>
            <a:ext cx="686689" cy="44642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1" name="TextBox 20">
            <a:extLst>
              <a:ext uri="{FF2B5EF4-FFF2-40B4-BE49-F238E27FC236}">
                <a16:creationId xmlns:a16="http://schemas.microsoft.com/office/drawing/2014/main" id="{DD1B8539-EB07-46D1-A50F-BECCF12AF128}"/>
              </a:ext>
            </a:extLst>
          </p:cNvPr>
          <p:cNvSpPr txBox="1"/>
          <p:nvPr/>
        </p:nvSpPr>
        <p:spPr>
          <a:xfrm>
            <a:off x="3823684" y="3534037"/>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RAN-2</a:t>
            </a:r>
            <a:endParaRPr lang="en-US" sz="1600">
              <a:solidFill>
                <a:schemeClr val="tx2"/>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DBBB2174-8AB9-43BD-ADC2-D3BFF31217D4}"/>
              </a:ext>
            </a:extLst>
          </p:cNvPr>
          <p:cNvCxnSpPr>
            <a:cxnSpLocks/>
            <a:endCxn id="17" idx="0"/>
          </p:cNvCxnSpPr>
          <p:nvPr/>
        </p:nvCxnSpPr>
        <p:spPr>
          <a:xfrm>
            <a:off x="1781176" y="2489249"/>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95B4FFD-3671-42D0-938A-27D7393D8C03}"/>
              </a:ext>
            </a:extLst>
          </p:cNvPr>
          <p:cNvCxnSpPr/>
          <p:nvPr/>
        </p:nvCxnSpPr>
        <p:spPr>
          <a:xfrm>
            <a:off x="4111339" y="2473438"/>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28" name="Oval 27">
            <a:extLst>
              <a:ext uri="{FF2B5EF4-FFF2-40B4-BE49-F238E27FC236}">
                <a16:creationId xmlns:a16="http://schemas.microsoft.com/office/drawing/2014/main" id="{C2C02391-14E3-4BD0-8C6E-79133D3A48DE}"/>
              </a:ext>
            </a:extLst>
          </p:cNvPr>
          <p:cNvSpPr/>
          <p:nvPr/>
        </p:nvSpPr>
        <p:spPr>
          <a:xfrm>
            <a:off x="1218076" y="1707469"/>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9" name="Oval 28">
            <a:extLst>
              <a:ext uri="{FF2B5EF4-FFF2-40B4-BE49-F238E27FC236}">
                <a16:creationId xmlns:a16="http://schemas.microsoft.com/office/drawing/2014/main" id="{53926386-F5BB-406B-BCE2-32ADEBF429A0}"/>
              </a:ext>
            </a:extLst>
          </p:cNvPr>
          <p:cNvSpPr/>
          <p:nvPr/>
        </p:nvSpPr>
        <p:spPr>
          <a:xfrm>
            <a:off x="3574972" y="1770666"/>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0" name="Freeform: Shape 29">
            <a:extLst>
              <a:ext uri="{FF2B5EF4-FFF2-40B4-BE49-F238E27FC236}">
                <a16:creationId xmlns:a16="http://schemas.microsoft.com/office/drawing/2014/main" id="{0BDFD015-4957-4FA6-860E-D7AEB9EBBC72}"/>
              </a:ext>
            </a:extLst>
          </p:cNvPr>
          <p:cNvSpPr/>
          <p:nvPr/>
        </p:nvSpPr>
        <p:spPr>
          <a:xfrm>
            <a:off x="639583" y="3091342"/>
            <a:ext cx="529832" cy="265907"/>
          </a:xfrm>
          <a:custGeom>
            <a:avLst/>
            <a:gdLst>
              <a:gd name="connsiteX0" fmla="*/ 497840 w 497840"/>
              <a:gd name="connsiteY0" fmla="*/ 71120 h 305594"/>
              <a:gd name="connsiteX1" fmla="*/ 91440 w 497840"/>
              <a:gd name="connsiteY1" fmla="*/ 304800 h 305594"/>
              <a:gd name="connsiteX2" fmla="*/ 0 w 497840"/>
              <a:gd name="connsiteY2" fmla="*/ 0 h 305594"/>
            </a:gdLst>
            <a:ahLst/>
            <a:cxnLst>
              <a:cxn ang="0">
                <a:pos x="connsiteX0" y="connsiteY0"/>
              </a:cxn>
              <a:cxn ang="0">
                <a:pos x="connsiteX1" y="connsiteY1"/>
              </a:cxn>
              <a:cxn ang="0">
                <a:pos x="connsiteX2" y="connsiteY2"/>
              </a:cxn>
            </a:cxnLst>
            <a:rect l="l" t="t" r="r" b="b"/>
            <a:pathLst>
              <a:path w="497840" h="305594">
                <a:moveTo>
                  <a:pt x="497840" y="71120"/>
                </a:moveTo>
                <a:cubicBezTo>
                  <a:pt x="336126" y="193886"/>
                  <a:pt x="174413" y="316653"/>
                  <a:pt x="91440" y="304800"/>
                </a:cubicBezTo>
                <a:cubicBezTo>
                  <a:pt x="8467" y="292947"/>
                  <a:pt x="4233" y="146473"/>
                  <a:pt x="0" y="0"/>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A47F083-7984-4F62-A254-CA5DCE6F8A3E}"/>
              </a:ext>
            </a:extLst>
          </p:cNvPr>
          <p:cNvSpPr/>
          <p:nvPr/>
        </p:nvSpPr>
        <p:spPr>
          <a:xfrm>
            <a:off x="4713651" y="2742552"/>
            <a:ext cx="364484" cy="244488"/>
          </a:xfrm>
          <a:custGeom>
            <a:avLst/>
            <a:gdLst>
              <a:gd name="connsiteX0" fmla="*/ 589 w 364484"/>
              <a:gd name="connsiteY0" fmla="*/ 183528 h 244488"/>
              <a:gd name="connsiteX1" fmla="*/ 51389 w 364484"/>
              <a:gd name="connsiteY1" fmla="*/ 173368 h 244488"/>
              <a:gd name="connsiteX2" fmla="*/ 325709 w 364484"/>
              <a:gd name="connsiteY2" fmla="*/ 648 h 244488"/>
              <a:gd name="connsiteX3" fmla="*/ 356189 w 364484"/>
              <a:gd name="connsiteY3" fmla="*/ 244488 h 244488"/>
            </a:gdLst>
            <a:ahLst/>
            <a:cxnLst>
              <a:cxn ang="0">
                <a:pos x="connsiteX0" y="connsiteY0"/>
              </a:cxn>
              <a:cxn ang="0">
                <a:pos x="connsiteX1" y="connsiteY1"/>
              </a:cxn>
              <a:cxn ang="0">
                <a:pos x="connsiteX2" y="connsiteY2"/>
              </a:cxn>
              <a:cxn ang="0">
                <a:pos x="connsiteX3" y="connsiteY3"/>
              </a:cxn>
            </a:cxnLst>
            <a:rect l="l" t="t" r="r" b="b"/>
            <a:pathLst>
              <a:path w="364484" h="244488">
                <a:moveTo>
                  <a:pt x="589" y="183528"/>
                </a:moveTo>
                <a:cubicBezTo>
                  <a:pt x="-1105" y="193688"/>
                  <a:pt x="-2798" y="203848"/>
                  <a:pt x="51389" y="173368"/>
                </a:cubicBezTo>
                <a:cubicBezTo>
                  <a:pt x="105576" y="142888"/>
                  <a:pt x="274909" y="-11205"/>
                  <a:pt x="325709" y="648"/>
                </a:cubicBezTo>
                <a:cubicBezTo>
                  <a:pt x="376509" y="12501"/>
                  <a:pt x="366349" y="128494"/>
                  <a:pt x="356189" y="244488"/>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DBC132-ABEA-454A-9FF0-848396A79FE8}"/>
              </a:ext>
            </a:extLst>
          </p:cNvPr>
          <p:cNvSpPr txBox="1"/>
          <p:nvPr/>
        </p:nvSpPr>
        <p:spPr>
          <a:xfrm>
            <a:off x="158878" y="2659611"/>
            <a:ext cx="1001877" cy="472694"/>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S-NSSAI-1</a:t>
            </a:r>
          </a:p>
          <a:p>
            <a:pPr algn="l">
              <a:lnSpc>
                <a:spcPct val="96000"/>
              </a:lnSpc>
            </a:pPr>
            <a:r>
              <a:rPr lang="en-GB" sz="1600" dirty="0">
                <a:solidFill>
                  <a:schemeClr val="tx2"/>
                </a:solidFill>
                <a:latin typeface="Microsoft Sans Serif"/>
                <a:cs typeface="Microsoft Sans Serif" panose="020B0604020202020204" pitchFamily="34" charset="0"/>
              </a:rPr>
              <a:t>Logistics</a:t>
            </a:r>
            <a:endParaRPr lang="en-US" sz="1600" dirty="0">
              <a:solidFill>
                <a:schemeClr val="tx2"/>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A6BA1F09-98A1-474E-B65C-DBAA4B24D9C9}"/>
              </a:ext>
            </a:extLst>
          </p:cNvPr>
          <p:cNvSpPr txBox="1"/>
          <p:nvPr/>
        </p:nvSpPr>
        <p:spPr>
          <a:xfrm>
            <a:off x="4889959" y="3083019"/>
            <a:ext cx="1208664" cy="709040"/>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S-NSSAI-2</a:t>
            </a:r>
          </a:p>
          <a:p>
            <a:pPr algn="ctr">
              <a:lnSpc>
                <a:spcPct val="96000"/>
              </a:lnSpc>
            </a:pPr>
            <a:r>
              <a:rPr lang="en-GB" sz="1600" dirty="0">
                <a:solidFill>
                  <a:schemeClr val="tx2"/>
                </a:solidFill>
                <a:latin typeface="Microsoft Sans Serif"/>
                <a:cs typeface="Microsoft Sans Serif" panose="020B0604020202020204" pitchFamily="34" charset="0"/>
              </a:rPr>
              <a:t>Stock </a:t>
            </a:r>
          </a:p>
          <a:p>
            <a:pPr algn="ctr">
              <a:lnSpc>
                <a:spcPct val="96000"/>
              </a:lnSpc>
            </a:pPr>
            <a:r>
              <a:rPr lang="en-GB" sz="1600" dirty="0">
                <a:solidFill>
                  <a:schemeClr val="tx2"/>
                </a:solidFill>
                <a:latin typeface="Microsoft Sans Serif"/>
                <a:cs typeface="Microsoft Sans Serif" panose="020B0604020202020204" pitchFamily="34" charset="0"/>
              </a:rPr>
              <a:t>Warehousing</a:t>
            </a:r>
            <a:endParaRPr lang="en-US" sz="1600" dirty="0">
              <a:solidFill>
                <a:schemeClr val="tx2"/>
              </a:solidFill>
              <a:latin typeface="Microsoft Sans Serif"/>
              <a:cs typeface="Microsoft Sans Serif" panose="020B0604020202020204" pitchFamily="34" charset="0"/>
            </a:endParaRPr>
          </a:p>
        </p:txBody>
      </p:sp>
      <p:cxnSp>
        <p:nvCxnSpPr>
          <p:cNvPr id="35" name="Straight Connector 34">
            <a:extLst>
              <a:ext uri="{FF2B5EF4-FFF2-40B4-BE49-F238E27FC236}">
                <a16:creationId xmlns:a16="http://schemas.microsoft.com/office/drawing/2014/main" id="{731A01B8-2173-484B-9818-059D5EF25C2C}"/>
              </a:ext>
            </a:extLst>
          </p:cNvPr>
          <p:cNvCxnSpPr>
            <a:stCxn id="14" idx="0"/>
          </p:cNvCxnSpPr>
          <p:nvPr/>
        </p:nvCxnSpPr>
        <p:spPr>
          <a:xfrm flipH="1" flipV="1">
            <a:off x="2124520" y="3891234"/>
            <a:ext cx="698213" cy="402158"/>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B516496-59B4-4E91-88C5-B16EC1D336B0}"/>
              </a:ext>
            </a:extLst>
          </p:cNvPr>
          <p:cNvCxnSpPr>
            <a:cxnSpLocks/>
            <a:stCxn id="29" idx="3"/>
          </p:cNvCxnSpPr>
          <p:nvPr/>
        </p:nvCxnSpPr>
        <p:spPr>
          <a:xfrm flipH="1">
            <a:off x="2815271" y="3886170"/>
            <a:ext cx="923920" cy="41865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0" name="Freeform: Shape 39">
            <a:extLst>
              <a:ext uri="{FF2B5EF4-FFF2-40B4-BE49-F238E27FC236}">
                <a16:creationId xmlns:a16="http://schemas.microsoft.com/office/drawing/2014/main" id="{A40B992D-A3AE-44CD-8E5E-63D1BC7B2B21}"/>
              </a:ext>
            </a:extLst>
          </p:cNvPr>
          <p:cNvSpPr/>
          <p:nvPr/>
        </p:nvSpPr>
        <p:spPr>
          <a:xfrm>
            <a:off x="2384791" y="3860784"/>
            <a:ext cx="1079768" cy="134476"/>
          </a:xfrm>
          <a:custGeom>
            <a:avLst/>
            <a:gdLst>
              <a:gd name="connsiteX0" fmla="*/ 0 w 1137920"/>
              <a:gd name="connsiteY0" fmla="*/ 264176 h 274336"/>
              <a:gd name="connsiteX1" fmla="*/ 345440 w 1137920"/>
              <a:gd name="connsiteY1" fmla="*/ 16 h 274336"/>
              <a:gd name="connsiteX2" fmla="*/ 1137920 w 1137920"/>
              <a:gd name="connsiteY2" fmla="*/ 274336 h 274336"/>
            </a:gdLst>
            <a:ahLst/>
            <a:cxnLst>
              <a:cxn ang="0">
                <a:pos x="connsiteX0" y="connsiteY0"/>
              </a:cxn>
              <a:cxn ang="0">
                <a:pos x="connsiteX1" y="connsiteY1"/>
              </a:cxn>
              <a:cxn ang="0">
                <a:pos x="connsiteX2" y="connsiteY2"/>
              </a:cxn>
            </a:cxnLst>
            <a:rect l="l" t="t" r="r" b="b"/>
            <a:pathLst>
              <a:path w="1137920" h="274336">
                <a:moveTo>
                  <a:pt x="0" y="264176"/>
                </a:moveTo>
                <a:cubicBezTo>
                  <a:pt x="77893" y="131249"/>
                  <a:pt x="155787" y="-1677"/>
                  <a:pt x="345440" y="16"/>
                </a:cubicBezTo>
                <a:cubicBezTo>
                  <a:pt x="535093" y="1709"/>
                  <a:pt x="836506" y="138022"/>
                  <a:pt x="1137920" y="274336"/>
                </a:cubicBezTo>
              </a:path>
            </a:pathLst>
          </a:custGeom>
          <a:noFill/>
          <a:ln w="34925">
            <a:solidFill>
              <a:schemeClr val="tx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815EB979-637E-49BA-9679-AD14A4A98772}"/>
              </a:ext>
            </a:extLst>
          </p:cNvPr>
          <p:cNvSpPr txBox="1"/>
          <p:nvPr/>
        </p:nvSpPr>
        <p:spPr>
          <a:xfrm>
            <a:off x="2026208" y="5201275"/>
            <a:ext cx="1712984" cy="709040"/>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Which S-NSSAI is the user connected to?</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77283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7DC515F-BC30-4161-B62E-FE2DA6DD1DFF}"/>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41CA86D8-AF69-464B-9925-50C8468E6A27}"/>
              </a:ext>
            </a:extLst>
          </p:cNvPr>
          <p:cNvSpPr>
            <a:spLocks noGrp="1"/>
          </p:cNvSpPr>
          <p:nvPr>
            <p:ph type="title"/>
          </p:nvPr>
        </p:nvSpPr>
        <p:spPr>
          <a:xfrm>
            <a:off x="495300" y="565125"/>
            <a:ext cx="11187112" cy="439479"/>
          </a:xfrm>
        </p:spPr>
        <p:txBody>
          <a:bodyPr/>
          <a:lstStyle/>
          <a:p>
            <a:r>
              <a:rPr lang="en-GB" dirty="0"/>
              <a:t>Human readable name per Slice/Service</a:t>
            </a:r>
            <a:endParaRPr lang="en-US" dirty="0">
              <a:highlight>
                <a:srgbClr val="FFFF00"/>
              </a:highlight>
            </a:endParaRPr>
          </a:p>
        </p:txBody>
      </p:sp>
      <p:sp>
        <p:nvSpPr>
          <p:cNvPr id="4" name="Content Placeholder 3">
            <a:extLst>
              <a:ext uri="{FF2B5EF4-FFF2-40B4-BE49-F238E27FC236}">
                <a16:creationId xmlns:a16="http://schemas.microsoft.com/office/drawing/2014/main" id="{53E4D54F-91A4-47FF-9C77-8F166E3ED495}"/>
              </a:ext>
            </a:extLst>
          </p:cNvPr>
          <p:cNvSpPr>
            <a:spLocks noGrp="1"/>
          </p:cNvSpPr>
          <p:nvPr>
            <p:ph sz="quarter" idx="14"/>
          </p:nvPr>
        </p:nvSpPr>
        <p:spPr>
          <a:xfrm>
            <a:off x="495299" y="1428495"/>
            <a:ext cx="11187112" cy="4681727"/>
          </a:xfrm>
        </p:spPr>
        <p:txBody>
          <a:bodyPr/>
          <a:lstStyle/>
          <a:p>
            <a:r>
              <a:rPr lang="en-US" dirty="0"/>
              <a:t>High-level Service Flow:</a:t>
            </a:r>
            <a:br>
              <a:rPr lang="en-US" dirty="0"/>
            </a:br>
            <a:r>
              <a:rPr lang="en-US" sz="1100" dirty="0"/>
              <a:t> </a:t>
            </a:r>
            <a:endParaRPr lang="en-US" dirty="0"/>
          </a:p>
          <a:p>
            <a:pPr lvl="1"/>
            <a:r>
              <a:rPr lang="en-US" sz="2000" dirty="0"/>
              <a:t>Serving NW can provide S-NSSAI(s) to the UE together with associated human-readable service name(s), e.g. during UE registration, if they are available</a:t>
            </a:r>
          </a:p>
          <a:p>
            <a:pPr lvl="2"/>
            <a:r>
              <a:rPr lang="en-US" sz="2000" dirty="0"/>
              <a:t>service names may be part of subscription information.</a:t>
            </a:r>
            <a:br>
              <a:rPr lang="en-US" sz="2000" dirty="0"/>
            </a:br>
            <a:r>
              <a:rPr lang="en-US" sz="1400" dirty="0"/>
              <a:t> </a:t>
            </a:r>
            <a:endParaRPr lang="en-GB" sz="2000" dirty="0"/>
          </a:p>
          <a:p>
            <a:pPr lvl="1"/>
            <a:r>
              <a:rPr lang="en-US" sz="2000" dirty="0"/>
              <a:t>HPLMN may provide the UE with information on how to map specific S-NSSAIs (or DNN, QoS or URSP info) with service names</a:t>
            </a:r>
          </a:p>
          <a:p>
            <a:pPr lvl="2"/>
            <a:r>
              <a:rPr lang="en-US" sz="2000" dirty="0"/>
              <a:t>This can also include whether /how the information should be displayed to the user</a:t>
            </a:r>
            <a:br>
              <a:rPr lang="en-US" sz="2000" dirty="0"/>
            </a:br>
            <a:r>
              <a:rPr lang="en-US" sz="1400" dirty="0"/>
              <a:t> </a:t>
            </a:r>
            <a:endParaRPr lang="en-US" sz="2000" dirty="0"/>
          </a:p>
          <a:p>
            <a:pPr lvl="1"/>
            <a:r>
              <a:rPr lang="en-US" sz="2000" dirty="0"/>
              <a:t>UE can display the human readable service name in the user interface (device display/screen), in addition to PLMN/NPN Network name.</a:t>
            </a:r>
          </a:p>
          <a:p>
            <a:pPr lvl="3"/>
            <a:endParaRPr lang="en-US" sz="1200" dirty="0"/>
          </a:p>
          <a:p>
            <a:pPr lvl="1"/>
            <a:r>
              <a:rPr lang="en-US" sz="2000" dirty="0"/>
              <a:t>UE may also display human readable name of services that cannot be established, to inform the user if/where certain application or set of applications cannot run</a:t>
            </a:r>
          </a:p>
          <a:p>
            <a:pPr lvl="1"/>
            <a:endParaRPr lang="en-US" sz="2000" dirty="0"/>
          </a:p>
          <a:p>
            <a:pPr marL="192024" lvl="1" indent="0">
              <a:buNone/>
            </a:pPr>
            <a:endParaRPr lang="en-US" sz="2000" dirty="0"/>
          </a:p>
          <a:p>
            <a:pPr lvl="1"/>
            <a:endParaRPr lang="en-US" dirty="0"/>
          </a:p>
        </p:txBody>
      </p:sp>
    </p:spTree>
    <p:extLst>
      <p:ext uri="{BB962C8B-B14F-4D97-AF65-F5344CB8AC3E}">
        <p14:creationId xmlns:p14="http://schemas.microsoft.com/office/powerpoint/2010/main" val="263283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2" ma:contentTypeDescription="Create a new document." ma:contentTypeScope="" ma:versionID="71d8df07aedace00e162f5fbc18a2a23">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7bdd29d63d1bc476335d33ffd12b7875"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AutoKeyPoints" minOccurs="0"/>
                <xsd:element ref="ns3:MediaServiceKeyPoints"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AF47DD-40C5-491F-B0B3-A65C8FA176AE}">
  <ds:schemaRefs>
    <ds:schemaRef ds:uri="http://schemas.microsoft.com/sharepoint/v3/contenttype/forms"/>
  </ds:schemaRefs>
</ds:datastoreItem>
</file>

<file path=customXml/itemProps2.xml><?xml version="1.0" encoding="utf-8"?>
<ds:datastoreItem xmlns:ds="http://schemas.openxmlformats.org/officeDocument/2006/customXml" ds:itemID="{EAC38EE2-E9FA-4630-921E-B17447153A7A}">
  <ds:schemaRefs>
    <ds:schemaRef ds:uri="http://purl.org/dc/terms/"/>
    <ds:schemaRef ds:uri="http://schemas.microsoft.com/office/2006/documentManagement/types"/>
    <ds:schemaRef ds:uri="http://purl.org/dc/dcmitype/"/>
    <ds:schemaRef ds:uri="ba37140e-f4c5-4a6c-a9b4-20a691ce6c8a"/>
    <ds:schemaRef ds:uri="http://purl.org/dc/elements/1.1/"/>
    <ds:schemaRef ds:uri="http://schemas.microsoft.com/office/2006/metadata/properties"/>
    <ds:schemaRef ds:uri="http://schemas.openxmlformats.org/package/2006/metadata/core-properties"/>
    <ds:schemaRef ds:uri="cc9c437c-ae0c-4066-8d90-a0f7de786127"/>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2BA65B69-F706-44D1-9A22-30CB47A285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5561</TotalTime>
  <Words>1059</Words>
  <Application>Microsoft Office PowerPoint</Application>
  <PresentationFormat>Widescreen</PresentationFormat>
  <Paragraphs>142</Paragraphs>
  <Slides>12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Century Gothic</vt:lpstr>
      <vt:lpstr>Microsoft Sans Serif</vt:lpstr>
      <vt:lpstr>Times New Roman</vt:lpstr>
      <vt:lpstr>Qualcomm Executive External</vt:lpstr>
      <vt:lpstr>Proposal on human readable name for network slice / service</vt:lpstr>
      <vt:lpstr>Introduction</vt:lpstr>
      <vt:lpstr>Use Case 1</vt:lpstr>
      <vt:lpstr>Human readable name per slice/S-NSSAI - Example</vt:lpstr>
      <vt:lpstr>Use Case 2</vt:lpstr>
      <vt:lpstr>Human readable name per slice/service/QoS - Example</vt:lpstr>
      <vt:lpstr>Annex</vt:lpstr>
      <vt:lpstr>Use Case 3</vt:lpstr>
      <vt:lpstr>Human readable name per Slice/Service</vt:lpstr>
      <vt:lpstr>Human readable name per slice/S-NSSAI - Example</vt:lpstr>
      <vt:lpstr>Existing requirements and gaps</vt:lpstr>
      <vt:lpstr>Proposal for SA1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Public Template</dc:title>
  <dc:creator>Qualcomm-r2</dc:creator>
  <cp:lastModifiedBy>Qualcomm</cp:lastModifiedBy>
  <cp:revision>18</cp:revision>
  <dcterms:created xsi:type="dcterms:W3CDTF">2020-05-01T08:36:36Z</dcterms:created>
  <dcterms:modified xsi:type="dcterms:W3CDTF">2023-05-20T03:42:24Z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