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90" d="100"/>
          <a:sy n="90" d="100"/>
        </p:scale>
        <p:origin x="-990" y="-16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7/12/2011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7/12/2011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7/12/2011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7/12/2011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7/12/2011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28800"/>
            <a:ext cx="7772400" cy="1470025"/>
          </a:xfrm>
        </p:spPr>
        <p:txBody>
          <a:bodyPr/>
          <a:lstStyle/>
          <a:p>
            <a:r>
              <a:rPr lang="en-US" dirty="0" smtClean="0"/>
              <a:t>SA2#86 SIMTC Drafting</a:t>
            </a:r>
            <a:endParaRPr lang="en-US" dirty="0"/>
          </a:p>
        </p:txBody>
      </p:sp>
      <p:sp>
        <p:nvSpPr>
          <p:cNvPr id="3" name="Subtitle 2"/>
          <p:cNvSpPr>
            <a:spLocks noGrp="1"/>
          </p:cNvSpPr>
          <p:nvPr>
            <p:ph type="subTitle" idx="1"/>
          </p:nvPr>
        </p:nvSpPr>
        <p:spPr>
          <a:xfrm>
            <a:off x="1371600" y="4038600"/>
            <a:ext cx="6400800" cy="1752600"/>
          </a:xfrm>
        </p:spPr>
        <p:txBody>
          <a:bodyPr/>
          <a:lstStyle/>
          <a:p>
            <a:r>
              <a:rPr lang="en-US" dirty="0" smtClean="0"/>
              <a:t>SIMTC Rapporteur </a:t>
            </a:r>
          </a:p>
          <a:p>
            <a:r>
              <a:rPr lang="en-US" dirty="0" smtClean="0"/>
              <a:t>(Puneet Jain, Intel)</a:t>
            </a:r>
            <a:endParaRPr lang="en-US" dirty="0"/>
          </a:p>
        </p:txBody>
      </p:sp>
      <p:sp>
        <p:nvSpPr>
          <p:cNvPr id="4" name="Subtitle 2"/>
          <p:cNvSpPr txBox="1">
            <a:spLocks/>
          </p:cNvSpPr>
          <p:nvPr/>
        </p:nvSpPr>
        <p:spPr>
          <a:xfrm>
            <a:off x="6629400" y="76200"/>
            <a:ext cx="2438400" cy="6096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effectLst/>
                <a:uLnTx/>
                <a:uFillTx/>
                <a:latin typeface="+mn-lt"/>
                <a:ea typeface="+mn-ea"/>
                <a:cs typeface="+mn-cs"/>
              </a:rPr>
              <a:t>S2-113643</a:t>
            </a:r>
            <a:endParaRPr kumimoji="0" lang="en-US" sz="3200" b="0" i="0" u="none" strike="noStrike" kern="1200" cap="none" spc="0" normalizeH="0" baseline="0" noProof="0" dirty="0">
              <a:ln>
                <a:noFill/>
              </a:ln>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38200"/>
          </a:xfrm>
        </p:spPr>
        <p:txBody>
          <a:bodyPr>
            <a:normAutofit/>
          </a:bodyPr>
          <a:lstStyle/>
          <a:p>
            <a:r>
              <a:rPr lang="en-US" dirty="0" smtClean="0"/>
              <a:t>Device Trigger - Requirements</a:t>
            </a:r>
            <a:endParaRPr lang="en-US" dirty="0"/>
          </a:p>
        </p:txBody>
      </p:sp>
      <p:sp>
        <p:nvSpPr>
          <p:cNvPr id="3" name="Content Placeholder 2"/>
          <p:cNvSpPr>
            <a:spLocks noGrp="1"/>
          </p:cNvSpPr>
          <p:nvPr>
            <p:ph idx="1"/>
          </p:nvPr>
        </p:nvSpPr>
        <p:spPr>
          <a:xfrm>
            <a:off x="457200" y="914400"/>
            <a:ext cx="8229600" cy="5715000"/>
          </a:xfrm>
        </p:spPr>
        <p:txBody>
          <a:bodyPr>
            <a:normAutofit fontScale="55000" lnSpcReduction="20000"/>
          </a:bodyPr>
          <a:lstStyle/>
          <a:p>
            <a:pPr lvl="0"/>
            <a:r>
              <a:rPr lang="en-US" sz="2900" dirty="0" smtClean="0"/>
              <a:t>Need convergence on the Device Trigger requirements. (</a:t>
            </a:r>
            <a:r>
              <a:rPr lang="en-US" sz="2900" dirty="0" smtClean="0">
                <a:solidFill>
                  <a:schemeClr val="accent6">
                    <a:lumMod val="75000"/>
                  </a:schemeClr>
                </a:solidFill>
              </a:rPr>
              <a:t>3289 as baseline for discussion</a:t>
            </a:r>
            <a:r>
              <a:rPr lang="en-US" sz="2900" dirty="0" smtClean="0"/>
              <a:t>)</a:t>
            </a:r>
            <a:endParaRPr lang="en-US" sz="4400" dirty="0" smtClean="0"/>
          </a:p>
          <a:p>
            <a:pPr lvl="1"/>
            <a:r>
              <a:rPr lang="en-US" sz="2500" dirty="0" smtClean="0"/>
              <a:t>What parameters are transferred (transparently vs. un-transparent) between MTC Server and 3GPP PLMN over </a:t>
            </a:r>
            <a:r>
              <a:rPr lang="en-US" sz="2500" dirty="0" err="1" smtClean="0"/>
              <a:t>MTCsp</a:t>
            </a:r>
            <a:r>
              <a:rPr lang="en-US" sz="2500" dirty="0" smtClean="0"/>
              <a:t>?</a:t>
            </a:r>
          </a:p>
          <a:p>
            <a:pPr lvl="2"/>
            <a:r>
              <a:rPr lang="en-US" sz="2200" dirty="0" smtClean="0">
                <a:solidFill>
                  <a:srgbClr val="FF0000"/>
                </a:solidFill>
              </a:rPr>
              <a:t>External ID (e.g. MTC device ID, App ID, TBD) &amp; Trigger Validity seem to be common agreeable parameters.  For other parameters  there is no consensus. </a:t>
            </a:r>
          </a:p>
          <a:p>
            <a:pPr lvl="2"/>
            <a:r>
              <a:rPr lang="en-US" sz="2200" dirty="0" smtClean="0">
                <a:solidFill>
                  <a:srgbClr val="FF0000"/>
                </a:solidFill>
              </a:rPr>
              <a:t>Revised to 3639. </a:t>
            </a:r>
          </a:p>
          <a:p>
            <a:pPr lvl="1"/>
            <a:r>
              <a:rPr lang="en-US" sz="2500" dirty="0" smtClean="0"/>
              <a:t>Shall MTC Server indicate Trigger delivery mechanism (CP/UP/SMS etc.) to 3GPP systems over </a:t>
            </a:r>
            <a:r>
              <a:rPr lang="en-US" sz="2500" dirty="0" err="1" smtClean="0"/>
              <a:t>MTCsp</a:t>
            </a:r>
            <a:r>
              <a:rPr lang="en-US" sz="2500" dirty="0" smtClean="0"/>
              <a:t>? Or, it’s selected by MTC-IWF? (3305, 3175) </a:t>
            </a:r>
          </a:p>
          <a:p>
            <a:pPr lvl="2"/>
            <a:r>
              <a:rPr lang="en-US" sz="2500" dirty="0" smtClean="0">
                <a:solidFill>
                  <a:srgbClr val="FF0000"/>
                </a:solidFill>
              </a:rPr>
              <a:t>No consensus. 2 views </a:t>
            </a:r>
          </a:p>
          <a:p>
            <a:pPr lvl="3"/>
            <a:r>
              <a:rPr lang="en-US" sz="2200" dirty="0" smtClean="0">
                <a:solidFill>
                  <a:srgbClr val="FF0000"/>
                </a:solidFill>
              </a:rPr>
              <a:t>MTC server should be able to dictate/control which trigger mechanism (e.g.  CP, UP, SMS etc) is used by how 3GPP system.  </a:t>
            </a:r>
          </a:p>
          <a:p>
            <a:pPr lvl="3"/>
            <a:r>
              <a:rPr lang="en-US" sz="2200" dirty="0" smtClean="0">
                <a:solidFill>
                  <a:srgbClr val="FF0000"/>
                </a:solidFill>
              </a:rPr>
              <a:t>MTC server sends trigger request to MTC-IWF and MTC-IWF decide the appropriate trigger delivery mechanism. </a:t>
            </a:r>
          </a:p>
          <a:p>
            <a:pPr lvl="2"/>
            <a:r>
              <a:rPr lang="en-US" sz="2500" dirty="0" smtClean="0">
                <a:solidFill>
                  <a:srgbClr val="FF0000"/>
                </a:solidFill>
              </a:rPr>
              <a:t>Trigger Delivery mechanisms needs to be agreed first? </a:t>
            </a:r>
          </a:p>
          <a:p>
            <a:pPr lvl="1"/>
            <a:r>
              <a:rPr lang="en-US" sz="2500" dirty="0" smtClean="0"/>
              <a:t>Batch triggering. Can MTC server trigger multiple UEs using single trigger? (3445)</a:t>
            </a:r>
          </a:p>
          <a:p>
            <a:pPr lvl="2"/>
            <a:r>
              <a:rPr lang="en-US" sz="2200" dirty="0" smtClean="0">
                <a:solidFill>
                  <a:srgbClr val="FF0000"/>
                </a:solidFill>
              </a:rPr>
              <a:t>Already possible over </a:t>
            </a:r>
            <a:r>
              <a:rPr lang="en-US" sz="2200" dirty="0" err="1" smtClean="0">
                <a:solidFill>
                  <a:srgbClr val="FF0000"/>
                </a:solidFill>
              </a:rPr>
              <a:t>MTCsms</a:t>
            </a:r>
            <a:r>
              <a:rPr lang="en-US" sz="2200" dirty="0" smtClean="0">
                <a:solidFill>
                  <a:srgbClr val="FF0000"/>
                </a:solidFill>
              </a:rPr>
              <a:t> – Not standardized </a:t>
            </a:r>
          </a:p>
          <a:p>
            <a:pPr lvl="2"/>
            <a:r>
              <a:rPr lang="en-US" sz="2200" dirty="0" smtClean="0">
                <a:solidFill>
                  <a:srgbClr val="FF0000"/>
                </a:solidFill>
              </a:rPr>
              <a:t>For </a:t>
            </a:r>
            <a:r>
              <a:rPr lang="en-US" sz="2200" dirty="0" err="1" smtClean="0">
                <a:solidFill>
                  <a:srgbClr val="FF0000"/>
                </a:solidFill>
              </a:rPr>
              <a:t>MTCsp</a:t>
            </a:r>
            <a:r>
              <a:rPr lang="en-US" sz="2200" dirty="0" smtClean="0">
                <a:solidFill>
                  <a:srgbClr val="FF0000"/>
                </a:solidFill>
              </a:rPr>
              <a:t>? – No consensus. </a:t>
            </a:r>
            <a:endParaRPr lang="en-US" sz="2200" dirty="0" smtClean="0"/>
          </a:p>
          <a:p>
            <a:pPr lvl="1"/>
            <a:r>
              <a:rPr lang="en-US" sz="2500" dirty="0" smtClean="0"/>
              <a:t>Triggering synchronization needed? (3045)</a:t>
            </a:r>
          </a:p>
          <a:p>
            <a:pPr lvl="2"/>
            <a:r>
              <a:rPr lang="en-US" sz="2200" dirty="0" smtClean="0">
                <a:solidFill>
                  <a:srgbClr val="FF0000"/>
                </a:solidFill>
              </a:rPr>
              <a:t>Not needed </a:t>
            </a:r>
          </a:p>
          <a:p>
            <a:pPr lvl="1"/>
            <a:r>
              <a:rPr lang="en-US" sz="2500" dirty="0" smtClean="0"/>
              <a:t>Overload control for Device Trigger needed?(3217)</a:t>
            </a:r>
          </a:p>
          <a:p>
            <a:pPr lvl="2"/>
            <a:r>
              <a:rPr lang="en-US" sz="2200" dirty="0" smtClean="0">
                <a:solidFill>
                  <a:srgbClr val="FF0000"/>
                </a:solidFill>
              </a:rPr>
              <a:t>It may be needed but not clear if this is high priority item for Rel-11.</a:t>
            </a:r>
          </a:p>
          <a:p>
            <a:pPr lvl="1"/>
            <a:r>
              <a:rPr lang="en-US" sz="2500" dirty="0" smtClean="0"/>
              <a:t>Urgent/Immediate Device Trigger needed?(3350)</a:t>
            </a:r>
          </a:p>
          <a:p>
            <a:pPr lvl="2"/>
            <a:r>
              <a:rPr lang="en-US" sz="2200" dirty="0" smtClean="0">
                <a:solidFill>
                  <a:srgbClr val="FF0000"/>
                </a:solidFill>
              </a:rPr>
              <a:t>Where is corresponding SA1 requirement?</a:t>
            </a:r>
          </a:p>
          <a:p>
            <a:pPr lvl="0"/>
            <a:r>
              <a:rPr lang="en-US" sz="2900" b="1" dirty="0" smtClean="0">
                <a:solidFill>
                  <a:srgbClr val="FF0000"/>
                </a:solidFill>
              </a:rPr>
              <a:t>Way Forward on device Trigger Requirement </a:t>
            </a:r>
          </a:p>
          <a:p>
            <a:pPr lvl="1"/>
            <a:r>
              <a:rPr lang="en-US" sz="2900" dirty="0" smtClean="0">
                <a:solidFill>
                  <a:srgbClr val="FF0000"/>
                </a:solidFill>
              </a:rPr>
              <a:t>3289 </a:t>
            </a:r>
            <a:r>
              <a:rPr lang="en-US" sz="2900" dirty="0" smtClean="0">
                <a:solidFill>
                  <a:srgbClr val="FF0000"/>
                </a:solidFill>
                <a:sym typeface="Wingdings" pitchFamily="2" charset="2"/>
              </a:rPr>
              <a:t> 3639. Work offline on agreeable parameters. </a:t>
            </a:r>
            <a:endParaRPr lang="en-US" sz="2900" dirty="0" smtClean="0">
              <a:solidFill>
                <a:srgbClr val="FF0000"/>
              </a:solidFill>
            </a:endParaRPr>
          </a:p>
          <a:p>
            <a:pPr lvl="1"/>
            <a:r>
              <a:rPr lang="en-US" sz="2900" dirty="0" smtClean="0">
                <a:solidFill>
                  <a:srgbClr val="FF0000"/>
                </a:solidFill>
              </a:rPr>
              <a:t>Contributions proposing new requirements should have considerable support (especially from operators) before they can be added and solutions can be evaluated. </a:t>
            </a:r>
          </a:p>
          <a:p>
            <a:pPr lvl="1"/>
            <a:r>
              <a:rPr lang="en-US" sz="2900" dirty="0" smtClean="0">
                <a:solidFill>
                  <a:srgbClr val="FF0000"/>
                </a:solidFill>
              </a:rPr>
              <a:t>Proponents were asked to work offline to gather more support </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38200"/>
          </a:xfrm>
        </p:spPr>
        <p:txBody>
          <a:bodyPr>
            <a:normAutofit fontScale="90000"/>
          </a:bodyPr>
          <a:lstStyle/>
          <a:p>
            <a:r>
              <a:rPr lang="en-US" dirty="0" smtClean="0"/>
              <a:t>Device Trigger – Interim Conclusions</a:t>
            </a:r>
            <a:endParaRPr lang="en-US" dirty="0"/>
          </a:p>
        </p:txBody>
      </p:sp>
      <p:sp>
        <p:nvSpPr>
          <p:cNvPr id="3" name="Content Placeholder 2"/>
          <p:cNvSpPr>
            <a:spLocks noGrp="1"/>
          </p:cNvSpPr>
          <p:nvPr>
            <p:ph idx="1"/>
          </p:nvPr>
        </p:nvSpPr>
        <p:spPr>
          <a:xfrm>
            <a:off x="457200" y="914400"/>
            <a:ext cx="8229600" cy="5715000"/>
          </a:xfrm>
        </p:spPr>
        <p:txBody>
          <a:bodyPr>
            <a:normAutofit fontScale="70000" lnSpcReduction="20000"/>
          </a:bodyPr>
          <a:lstStyle/>
          <a:p>
            <a:r>
              <a:rPr lang="en-US" dirty="0" smtClean="0"/>
              <a:t>Submission of Device Trigger from MTC Server to 3GPP system (</a:t>
            </a:r>
            <a:r>
              <a:rPr lang="en-US" dirty="0" smtClean="0">
                <a:solidFill>
                  <a:schemeClr val="accent6">
                    <a:lumMod val="75000"/>
                  </a:schemeClr>
                </a:solidFill>
              </a:rPr>
              <a:t>3288, 3392 as baseline for discussion</a:t>
            </a:r>
            <a:r>
              <a:rPr lang="en-US" dirty="0" smtClean="0"/>
              <a:t>)</a:t>
            </a:r>
            <a:endParaRPr lang="en-US" sz="4000" dirty="0" smtClean="0"/>
          </a:p>
          <a:p>
            <a:pPr lvl="1"/>
            <a:r>
              <a:rPr lang="en-US" dirty="0" smtClean="0"/>
              <a:t>Standardize Control Protocol between MTC Server and 3GPP system (</a:t>
            </a:r>
            <a:r>
              <a:rPr lang="en-US" dirty="0" err="1" smtClean="0"/>
              <a:t>MTCsp</a:t>
            </a:r>
            <a:r>
              <a:rPr lang="en-US" dirty="0" smtClean="0"/>
              <a:t> CP)?</a:t>
            </a:r>
            <a:endParaRPr lang="en-US" sz="3600" dirty="0" smtClean="0"/>
          </a:p>
          <a:p>
            <a:pPr lvl="1"/>
            <a:r>
              <a:rPr lang="en-US" dirty="0" smtClean="0"/>
              <a:t>MTC-IWF to select the Device Delivery mechanism, authorization of trigger, mapping, protocol translation etc.?</a:t>
            </a:r>
          </a:p>
          <a:p>
            <a:pPr lvl="1"/>
            <a:r>
              <a:rPr lang="en-US" dirty="0" smtClean="0">
                <a:solidFill>
                  <a:srgbClr val="FF0000"/>
                </a:solidFill>
              </a:rPr>
              <a:t>Structuring of Device trigger evaluation/conclusions in 3 buckets (i.e. submission of trigger, delivery of trigger, Internal handling of trigger) is agreeable. </a:t>
            </a:r>
          </a:p>
          <a:p>
            <a:pPr lvl="1"/>
            <a:r>
              <a:rPr lang="en-US" dirty="0" smtClean="0">
                <a:solidFill>
                  <a:srgbClr val="FF0000"/>
                </a:solidFill>
              </a:rPr>
              <a:t>Need to capture what all aspects of </a:t>
            </a:r>
            <a:r>
              <a:rPr lang="en-US" dirty="0" err="1" smtClean="0">
                <a:solidFill>
                  <a:srgbClr val="FF0000"/>
                </a:solidFill>
              </a:rPr>
              <a:t>MTCsp</a:t>
            </a:r>
            <a:r>
              <a:rPr lang="en-US" dirty="0" smtClean="0">
                <a:solidFill>
                  <a:srgbClr val="FF0000"/>
                </a:solidFill>
              </a:rPr>
              <a:t> should be standardized.</a:t>
            </a:r>
          </a:p>
          <a:p>
            <a:r>
              <a:rPr lang="en-US" dirty="0" smtClean="0"/>
              <a:t>Deliver of Device Trigger from 3GPP system to UE</a:t>
            </a:r>
            <a:endParaRPr lang="en-US" sz="4000" dirty="0" smtClean="0"/>
          </a:p>
          <a:p>
            <a:pPr lvl="1"/>
            <a:r>
              <a:rPr lang="en-US" dirty="0" smtClean="0"/>
              <a:t>We already agreed on Pre Rel-11 SMS?</a:t>
            </a:r>
            <a:endParaRPr lang="en-US" sz="3600" dirty="0" smtClean="0"/>
          </a:p>
          <a:p>
            <a:pPr lvl="1"/>
            <a:r>
              <a:rPr lang="en-US" dirty="0" smtClean="0"/>
              <a:t>NAS signalling  based trigger solutions? (3393, 3269, 3040, 3082) </a:t>
            </a:r>
            <a:endParaRPr lang="en-US" sz="3600" dirty="0" smtClean="0"/>
          </a:p>
          <a:p>
            <a:pPr lvl="1"/>
            <a:r>
              <a:rPr lang="en-US" dirty="0" smtClean="0"/>
              <a:t>Service layer triggering ? (3420)</a:t>
            </a:r>
          </a:p>
          <a:p>
            <a:pPr lvl="1"/>
            <a:r>
              <a:rPr lang="en-US" dirty="0" err="1" smtClean="0"/>
              <a:t>SMSoIP</a:t>
            </a:r>
            <a:r>
              <a:rPr lang="en-US" dirty="0" smtClean="0"/>
              <a:t> based triggering? (3207)</a:t>
            </a:r>
          </a:p>
          <a:p>
            <a:pPr lvl="1"/>
            <a:r>
              <a:rPr lang="en-US" dirty="0" smtClean="0">
                <a:solidFill>
                  <a:srgbClr val="FF0000"/>
                </a:solidFill>
                <a:sym typeface="Wingdings" pitchFamily="2" charset="2"/>
              </a:rPr>
              <a:t>Device trigger delivery solutions should be discussed in Plenary session to derive further conclusions. </a:t>
            </a:r>
            <a:endParaRPr lang="en-US" dirty="0" smtClean="0"/>
          </a:p>
          <a:p>
            <a:r>
              <a:rPr lang="en-US" b="1" dirty="0" smtClean="0">
                <a:solidFill>
                  <a:srgbClr val="FF0000"/>
                </a:solidFill>
              </a:rPr>
              <a:t>Way forward for Device Trigger Interim conclusions</a:t>
            </a:r>
          </a:p>
          <a:p>
            <a:pPr lvl="1"/>
            <a:r>
              <a:rPr lang="en-US" dirty="0" smtClean="0">
                <a:solidFill>
                  <a:srgbClr val="FF0000"/>
                </a:solidFill>
              </a:rPr>
              <a:t>3288 </a:t>
            </a:r>
            <a:r>
              <a:rPr lang="en-US" dirty="0" smtClean="0">
                <a:solidFill>
                  <a:srgbClr val="FF0000"/>
                </a:solidFill>
                <a:sym typeface="Wingdings" pitchFamily="2" charset="2"/>
              </a:rPr>
              <a:t>3641, Merge 3392 to 3641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38200"/>
          </a:xfrm>
        </p:spPr>
        <p:txBody>
          <a:bodyPr>
            <a:normAutofit/>
          </a:bodyPr>
          <a:lstStyle/>
          <a:p>
            <a:r>
              <a:rPr lang="en-US" dirty="0" smtClean="0"/>
              <a:t>Identifier</a:t>
            </a:r>
            <a:endParaRPr lang="en-US" dirty="0"/>
          </a:p>
        </p:txBody>
      </p:sp>
      <p:sp>
        <p:nvSpPr>
          <p:cNvPr id="3" name="Content Placeholder 2"/>
          <p:cNvSpPr>
            <a:spLocks noGrp="1"/>
          </p:cNvSpPr>
          <p:nvPr>
            <p:ph idx="1"/>
          </p:nvPr>
        </p:nvSpPr>
        <p:spPr>
          <a:xfrm>
            <a:off x="457200" y="914400"/>
            <a:ext cx="8229600" cy="5715000"/>
          </a:xfrm>
        </p:spPr>
        <p:txBody>
          <a:bodyPr>
            <a:normAutofit fontScale="70000" lnSpcReduction="20000"/>
          </a:bodyPr>
          <a:lstStyle/>
          <a:p>
            <a:r>
              <a:rPr lang="en-US" sz="2600" dirty="0" smtClean="0"/>
              <a:t>Definition of External and internal identifier (</a:t>
            </a:r>
            <a:r>
              <a:rPr lang="en-US" sz="2600" dirty="0" smtClean="0">
                <a:solidFill>
                  <a:schemeClr val="accent6">
                    <a:lumMod val="75000"/>
                  </a:schemeClr>
                </a:solidFill>
              </a:rPr>
              <a:t>3308 as baseline for discussion</a:t>
            </a:r>
            <a:r>
              <a:rPr lang="en-US" sz="2600" dirty="0" smtClean="0"/>
              <a:t>)</a:t>
            </a:r>
            <a:endParaRPr lang="en-US" dirty="0" smtClean="0"/>
          </a:p>
          <a:p>
            <a:pPr lvl="1"/>
            <a:r>
              <a:rPr lang="en-US" sz="2200" dirty="0" smtClean="0"/>
              <a:t>External Identifier – FQDN, ICCID, MTC Application ID (?), … </a:t>
            </a:r>
            <a:endParaRPr lang="en-US" sz="3200" dirty="0" smtClean="0"/>
          </a:p>
          <a:p>
            <a:pPr lvl="1"/>
            <a:r>
              <a:rPr lang="en-US" sz="2200" dirty="0" smtClean="0"/>
              <a:t>Internal Identifier – IMSI, New Internal Identifier needed? </a:t>
            </a:r>
          </a:p>
          <a:p>
            <a:pPr lvl="1"/>
            <a:r>
              <a:rPr lang="en-US" sz="2200" dirty="0" smtClean="0">
                <a:solidFill>
                  <a:srgbClr val="FF0000"/>
                </a:solidFill>
              </a:rPr>
              <a:t>No new Internal identifier needed</a:t>
            </a:r>
          </a:p>
          <a:p>
            <a:pPr lvl="1"/>
            <a:r>
              <a:rPr lang="en-US" sz="2200" dirty="0" smtClean="0">
                <a:solidFill>
                  <a:srgbClr val="FF0000"/>
                </a:solidFill>
              </a:rPr>
              <a:t>No consensus on what external identifier should be defined by 3GPP. Is 3GPP system transparent to external identifier format?  ETSI LS response need to taken into account. </a:t>
            </a:r>
          </a:p>
          <a:p>
            <a:r>
              <a:rPr lang="en-US" sz="2600" dirty="0" smtClean="0"/>
              <a:t>Mapping between external and internal identifier (</a:t>
            </a:r>
            <a:r>
              <a:rPr lang="en-US" sz="2600" dirty="0" smtClean="0">
                <a:solidFill>
                  <a:schemeClr val="accent6">
                    <a:lumMod val="75000"/>
                  </a:schemeClr>
                </a:solidFill>
              </a:rPr>
              <a:t>3129</a:t>
            </a:r>
            <a:r>
              <a:rPr lang="en-US" sz="2600" dirty="0" smtClean="0"/>
              <a:t>)</a:t>
            </a:r>
          </a:p>
          <a:p>
            <a:pPr lvl="1"/>
            <a:r>
              <a:rPr lang="en-US" sz="2200" dirty="0" smtClean="0">
                <a:solidFill>
                  <a:srgbClr val="FF0000"/>
                </a:solidFill>
              </a:rPr>
              <a:t>Not discussed</a:t>
            </a:r>
          </a:p>
          <a:p>
            <a:r>
              <a:rPr lang="en-US" sz="2600" dirty="0" smtClean="0"/>
              <a:t>Can IMSI be used on external interface (i.e. </a:t>
            </a:r>
            <a:r>
              <a:rPr lang="en-US" sz="2600" dirty="0" err="1" smtClean="0"/>
              <a:t>MTCsp</a:t>
            </a:r>
            <a:r>
              <a:rPr lang="en-US" sz="2600" dirty="0" smtClean="0"/>
              <a:t>)? (3046, 3176)</a:t>
            </a:r>
          </a:p>
          <a:p>
            <a:pPr lvl="1"/>
            <a:r>
              <a:rPr lang="en-US" sz="2200" dirty="0" smtClean="0">
                <a:solidFill>
                  <a:srgbClr val="FF0000"/>
                </a:solidFill>
              </a:rPr>
              <a:t>No consensus. Proponents need to work offline to get more support. </a:t>
            </a:r>
          </a:p>
          <a:p>
            <a:r>
              <a:rPr lang="en-US" sz="2600" dirty="0" smtClean="0"/>
              <a:t>Do we need MTC group identity or can we batch individual identity together? (3382)</a:t>
            </a:r>
          </a:p>
          <a:p>
            <a:pPr lvl="1"/>
            <a:r>
              <a:rPr lang="en-US" sz="2200" dirty="0" smtClean="0">
                <a:solidFill>
                  <a:srgbClr val="FF0000"/>
                </a:solidFill>
              </a:rPr>
              <a:t>MTC Group is not priority as per SA Guidance. Putting the requirement back will not be helpful.  This relates to batch triggering and requirements needs to be worded with that scenario in mind. </a:t>
            </a:r>
          </a:p>
          <a:p>
            <a:r>
              <a:rPr lang="en-US" sz="2600" dirty="0" smtClean="0"/>
              <a:t>Should IMSI &amp; IMEI structure be expanded or they are sufficiently big ? (3522)</a:t>
            </a:r>
          </a:p>
          <a:p>
            <a:pPr lvl="1"/>
            <a:r>
              <a:rPr lang="en-US" sz="2200" dirty="0" smtClean="0">
                <a:solidFill>
                  <a:srgbClr val="FF0000"/>
                </a:solidFill>
              </a:rPr>
              <a:t>No changes to IMSI/IMEI structure  for Rel-11. Should be document as working assumption. </a:t>
            </a:r>
          </a:p>
          <a:p>
            <a:r>
              <a:rPr lang="en-US" sz="2600" dirty="0" smtClean="0"/>
              <a:t>MTC devices using MSISDN-based identifiers shall communicate with MTC devices using non-MSISDN-based identifiers? (3408)</a:t>
            </a:r>
          </a:p>
          <a:p>
            <a:pPr lvl="1"/>
            <a:r>
              <a:rPr lang="en-US" sz="2200" dirty="0" smtClean="0">
                <a:solidFill>
                  <a:srgbClr val="FF0000"/>
                </a:solidFill>
              </a:rPr>
              <a:t>This scenario is not needed for Rel-11</a:t>
            </a:r>
          </a:p>
          <a:p>
            <a:r>
              <a:rPr lang="en-US" sz="2900" b="1" dirty="0" smtClean="0">
                <a:solidFill>
                  <a:srgbClr val="FF0000"/>
                </a:solidFill>
              </a:rPr>
              <a:t>Way forward for Identifier</a:t>
            </a:r>
          </a:p>
          <a:p>
            <a:pPr lvl="1"/>
            <a:r>
              <a:rPr lang="en-US" sz="2600" dirty="0" smtClean="0">
                <a:solidFill>
                  <a:srgbClr val="FF0000"/>
                </a:solidFill>
              </a:rPr>
              <a:t>3308 </a:t>
            </a:r>
            <a:r>
              <a:rPr lang="en-US" sz="2600" dirty="0" smtClean="0">
                <a:solidFill>
                  <a:srgbClr val="FF0000"/>
                </a:solidFill>
                <a:sym typeface="Wingdings" pitchFamily="2" charset="2"/>
              </a:rPr>
              <a:t>3642. Need to discuss ETSI LS response.</a:t>
            </a:r>
          </a:p>
          <a:p>
            <a:pPr lvl="1"/>
            <a:r>
              <a:rPr lang="en-US" sz="2600" dirty="0" smtClean="0">
                <a:solidFill>
                  <a:srgbClr val="FF0000"/>
                </a:solidFill>
                <a:sym typeface="Wingdings" pitchFamily="2" charset="2"/>
              </a:rPr>
              <a:t>Capture working principle (possibly in TR 23.888 clause 4.1A)</a:t>
            </a:r>
          </a:p>
          <a:p>
            <a:pPr lvl="1"/>
            <a:endParaRPr lang="en-US" dirty="0" smtClean="0">
              <a:solidFill>
                <a:srgbClr val="FF0000"/>
              </a:solidFill>
              <a:sym typeface="Wingdings" pitchFamily="2" charset="2"/>
            </a:endParaRP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38200"/>
          </a:xfrm>
        </p:spPr>
        <p:txBody>
          <a:bodyPr>
            <a:normAutofit/>
          </a:bodyPr>
          <a:lstStyle/>
          <a:p>
            <a:r>
              <a:rPr lang="en-US" dirty="0" smtClean="0"/>
              <a:t>Small Data Transmission</a:t>
            </a:r>
            <a:endParaRPr lang="en-US" dirty="0"/>
          </a:p>
        </p:txBody>
      </p:sp>
      <p:sp>
        <p:nvSpPr>
          <p:cNvPr id="3" name="Content Placeholder 2"/>
          <p:cNvSpPr>
            <a:spLocks noGrp="1"/>
          </p:cNvSpPr>
          <p:nvPr>
            <p:ph idx="1"/>
          </p:nvPr>
        </p:nvSpPr>
        <p:spPr>
          <a:xfrm>
            <a:off x="457200" y="914400"/>
            <a:ext cx="8229600" cy="5715000"/>
          </a:xfrm>
        </p:spPr>
        <p:txBody>
          <a:bodyPr>
            <a:normAutofit/>
          </a:bodyPr>
          <a:lstStyle/>
          <a:p>
            <a:r>
              <a:rPr lang="en-US" dirty="0" smtClean="0"/>
              <a:t>Focus for Small Data Transmission in Rel-11? (</a:t>
            </a:r>
            <a:r>
              <a:rPr lang="en-US" dirty="0" smtClean="0">
                <a:solidFill>
                  <a:schemeClr val="accent6">
                    <a:lumMod val="75000"/>
                  </a:schemeClr>
                </a:solidFill>
              </a:rPr>
              <a:t>3339 as baseline for discussion</a:t>
            </a:r>
            <a:r>
              <a:rPr lang="en-US" dirty="0" smtClean="0"/>
              <a:t>)</a:t>
            </a:r>
          </a:p>
          <a:p>
            <a:pPr lvl="1"/>
            <a:r>
              <a:rPr lang="en-US" dirty="0" smtClean="0"/>
              <a:t>SMS Optimizations</a:t>
            </a:r>
          </a:p>
          <a:p>
            <a:pPr lvl="1"/>
            <a:r>
              <a:rPr lang="en-US" dirty="0" smtClean="0"/>
              <a:t>NAS based small data transfer. </a:t>
            </a:r>
          </a:p>
          <a:p>
            <a:pPr lvl="1"/>
            <a:r>
              <a:rPr lang="en-US" dirty="0" smtClean="0"/>
              <a:t>Other mechanisms ..</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920</TotalTime>
  <Words>744</Words>
  <Application>Microsoft Office PowerPoint</Application>
  <PresentationFormat>On-screen Show (4:3)</PresentationFormat>
  <Paragraphs>65</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SA2#86 SIMTC Drafting</vt:lpstr>
      <vt:lpstr>Device Trigger - Requirements</vt:lpstr>
      <vt:lpstr>Device Trigger – Interim Conclusions</vt:lpstr>
      <vt:lpstr>Identifier</vt:lpstr>
      <vt:lpstr>Small Data Transmission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SA2#86 SIMTC Drafting</dc:title>
  <dc:creator>Jain, Puneet</dc:creator>
  <cp:lastModifiedBy>Puneet Jain - Intel</cp:lastModifiedBy>
  <cp:revision>9</cp:revision>
  <dcterms:created xsi:type="dcterms:W3CDTF">2006-08-16T00:00:00Z</dcterms:created>
  <dcterms:modified xsi:type="dcterms:W3CDTF">2011-07-12T08:24:11Z</dcterms:modified>
</cp:coreProperties>
</file>