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7"/>
  </p:handoutMasterIdLst>
  <p:sldIdLst>
    <p:sldId id="985" r:id="rId3"/>
    <p:sldId id="984" r:id="rId5"/>
    <p:sldId id="986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  <p:cmAuthor id="2" name="LaeYoung April19 (LG Electronics)" initials="LY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9D9D9"/>
    <a:srgbClr val="CCFFCC"/>
    <a:srgbClr val="CC00FF"/>
    <a:srgbClr val="FF99CC"/>
    <a:srgbClr val="FF3300"/>
    <a:srgbClr val="FF99FF"/>
    <a:srgbClr val="FFCCFF"/>
    <a:srgbClr val="FF33CC"/>
    <a:srgbClr val="FF6699"/>
    <a:srgbClr val="62A1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878" autoAdjust="0"/>
    <p:restoredTop sz="97097" autoAdjust="0"/>
  </p:normalViewPr>
  <p:slideViewPr>
    <p:cSldViewPr snapToGrid="0">
      <p:cViewPr varScale="1">
        <p:scale>
          <a:sx n="125" d="100"/>
          <a:sy n="125" d="100"/>
        </p:scale>
        <p:origin x="1224" y="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300" d="100"/>
          <a:sy n="300" d="100"/>
        </p:scale>
        <p:origin x="-1862" y="-7445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handoutMaster" Target="handoutMasters/handout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commentAuthors" Target="commentAuthors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  <a:endParaRPr lang="en-GB" noProof="0"/>
          </a:p>
          <a:p>
            <a:pPr lvl="1"/>
            <a:r>
              <a:rPr lang="en-GB" noProof="0"/>
              <a:t>Second level</a:t>
            </a:r>
            <a:endParaRPr lang="en-GB" noProof="0"/>
          </a:p>
          <a:p>
            <a:pPr lvl="2"/>
            <a:r>
              <a:rPr lang="en-GB" noProof="0"/>
              <a:t>Third level</a:t>
            </a:r>
            <a:endParaRPr lang="en-GB" noProof="0"/>
          </a:p>
          <a:p>
            <a:pPr lvl="3"/>
            <a:r>
              <a:rPr lang="en-GB" noProof="0"/>
              <a:t>Fourth level</a:t>
            </a:r>
            <a:endParaRPr lang="en-GB" noProof="0"/>
          </a:p>
          <a:p>
            <a:pPr lvl="4"/>
            <a:r>
              <a:rPr lang="en-GB" noProof="0"/>
              <a:t>Fifth level</a:t>
            </a:r>
            <a:endParaRPr lang="en-GB" noProof="0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</a:fld>
            <a:endParaRPr lang="en-GB" altLang="en-US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S2-2502606</a:t>
            </a:r>
            <a:endParaRPr lang="de-DE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#167</a:t>
            </a:r>
            <a:endParaRPr lang="de-DE" sz="14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Athens, Greece, 17 – 21 February 2025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3812215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2565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725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</a:t>
            </a:r>
            <a:r>
              <a:rPr lang="en-US" altLang="en-GB" sz="1200" dirty="0">
                <a:solidFill>
                  <a:schemeClr val="bg1"/>
                </a:solidFill>
              </a:rPr>
              <a:t>71</a:t>
            </a:r>
            <a:r>
              <a:rPr lang="en-GB" altLang="de-DE" sz="1200" baseline="0" dirty="0">
                <a:solidFill>
                  <a:schemeClr val="bg1"/>
                </a:solidFill>
              </a:rPr>
              <a:t>  </a:t>
            </a:r>
            <a:r>
              <a:rPr lang="en-US" altLang="en-GB" sz="1200" baseline="0" dirty="0">
                <a:solidFill>
                  <a:schemeClr val="bg1"/>
                </a:solidFill>
              </a:rPr>
              <a:t>Oct</a:t>
            </a:r>
            <a:r>
              <a:rPr lang="en-GB" altLang="de-DE" sz="1200" baseline="0" dirty="0">
                <a:solidFill>
                  <a:schemeClr val="bg1"/>
                </a:solidFill>
              </a:rPr>
              <a:t> 1</a:t>
            </a:r>
            <a:r>
              <a:rPr lang="en-US" altLang="en-GB" sz="1200" baseline="0" dirty="0">
                <a:solidFill>
                  <a:schemeClr val="bg1"/>
                </a:solidFill>
              </a:rPr>
              <a:t>3</a:t>
            </a:r>
            <a:r>
              <a:rPr lang="en-GB" altLang="de-DE" sz="1200" baseline="0" dirty="0">
                <a:solidFill>
                  <a:schemeClr val="bg1"/>
                </a:solidFill>
              </a:rPr>
              <a:t> – </a:t>
            </a:r>
            <a:r>
              <a:rPr lang="en-US" altLang="en-GB" sz="1200" baseline="0" dirty="0">
                <a:solidFill>
                  <a:schemeClr val="bg1"/>
                </a:solidFill>
              </a:rPr>
              <a:t>17</a:t>
            </a:r>
            <a:r>
              <a:rPr lang="en-GB" altLang="de-DE" sz="1200" baseline="0" dirty="0">
                <a:solidFill>
                  <a:schemeClr val="bg1"/>
                </a:solidFill>
              </a:rPr>
              <a:t>, 2025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2025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2660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Subtitle 6"/>
          <p:cNvSpPr>
            <a:spLocks noGrp="1"/>
          </p:cNvSpPr>
          <p:nvPr>
            <p:ph type="subTitle" idx="1"/>
          </p:nvPr>
        </p:nvSpPr>
        <p:spPr>
          <a:xfrm>
            <a:off x="1371600" y="4321175"/>
            <a:ext cx="6400800" cy="20193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Tianqi Xing (Rapporteur)</a:t>
            </a:r>
            <a:endParaRPr lang="en-US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China Unicom</a:t>
            </a:r>
            <a:endParaRPr lang="en-US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6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800" dirty="0">
              <a:latin typeface="Arial" panose="020B0604020202020204" pitchFamily="34" charset="0"/>
            </a:endParaRPr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2233" y="2274380"/>
            <a:ext cx="8452437" cy="1101329"/>
          </a:xfrm>
        </p:spPr>
        <p:txBody>
          <a:bodyPr>
            <a:noAutofit/>
          </a:bodyPr>
          <a:p>
            <a:pPr>
              <a:defRPr/>
            </a:pPr>
            <a:r>
              <a:rPr lang="en-US" altLang="zh-CN" b="1" dirty="0"/>
              <a:t>Indirect Network Sharing Phase2</a:t>
            </a:r>
            <a:br>
              <a:rPr lang="en-US" altLang="zh-CN" b="1" dirty="0"/>
            </a:br>
            <a:r>
              <a:rPr lang="en-US" altLang="zh-CN" b="1" dirty="0"/>
              <a:t>(TEI20_NetShare_Ph2-ARC)</a:t>
            </a:r>
            <a:endParaRPr lang="en-US" altLang="zh-CN" b="1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95185" y="1275080"/>
            <a:ext cx="118681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200" b="1"/>
              <a:t>S2-2509631</a:t>
            </a:r>
            <a:endParaRPr lang="en-US" altLang="zh-CN" sz="1200" b="1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/>
          <p:cNvSpPr txBox="1"/>
          <p:nvPr/>
        </p:nvSpPr>
        <p:spPr>
          <a:xfrm>
            <a:off x="288181" y="2915728"/>
            <a:ext cx="8666038" cy="342468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1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since SA#10</a:t>
            </a:r>
            <a:r>
              <a:rPr lang="en-US" altLang="de-DE" sz="1600" b="1" kern="0" dirty="0"/>
              <a:t>9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TEI20_NetShare_Ph2-ARC:</a:t>
            </a:r>
            <a:endParaRPr lang="en-US" altLang="de-DE" sz="140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13 CRs proposed (including 23.501/23.502/23.503 CRs).</a:t>
            </a:r>
            <a:endParaRPr lang="en-US" altLang="zh-CN" sz="1200" kern="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6 CRs agreed with 2 ENs.</a:t>
            </a:r>
            <a:endParaRPr lang="en-US" altLang="zh-CN" sz="1200" kern="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1"/>
              </a:buBlip>
            </a:pPr>
            <a:r>
              <a:rPr lang="en-US" sz="1600" b="1" kern="0" dirty="0">
                <a:cs typeface="+mn-cs"/>
              </a:rPr>
              <a:t>Impacts and dependencies on other WGs:</a:t>
            </a:r>
            <a:endParaRPr lang="de-DE" sz="1600" b="1" kern="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Relevant CT WGs.</a:t>
            </a:r>
            <a:endParaRPr lang="en-US" altLang="zh-CN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Next steps</a:t>
            </a:r>
            <a:r>
              <a:rPr lang="en-US" altLang="de-DE" sz="1600" b="1" kern="0" dirty="0"/>
              <a:t> in the next meeting</a:t>
            </a:r>
            <a:r>
              <a:rPr lang="de-DE" sz="1600" b="1" kern="0" dirty="0"/>
              <a:t>:</a:t>
            </a:r>
            <a:endParaRPr 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2 postponed CRs need to be handled further</a:t>
            </a:r>
            <a:endParaRPr lang="en-US" altLang="zh-CN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2 ENs need to be solved</a:t>
            </a:r>
            <a:endParaRPr lang="en-US" altLang="zh-CN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Other aspects need to discuss further based on the comments</a:t>
            </a:r>
            <a:endParaRPr lang="en-US" altLang="zh-CN" sz="1400" kern="0" dirty="0"/>
          </a:p>
        </p:txBody>
      </p:sp>
      <p:sp>
        <p:nvSpPr>
          <p:cNvPr id="4" name="Title 1"/>
          <p:cNvSpPr txBox="1"/>
          <p:nvPr/>
        </p:nvSpPr>
        <p:spPr bwMode="auto">
          <a:xfrm>
            <a:off x="238980" y="180002"/>
            <a:ext cx="7789653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de-DE" sz="2800" b="1" kern="0" dirty="0"/>
              <a:t>TEI20_NetShare_Ph2-ARC status report</a:t>
            </a:r>
            <a:endParaRPr lang="en-US" sz="2800" kern="0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238980" y="1240247"/>
          <a:ext cx="8666040" cy="10799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/>
                <a:gridCol w="2519472"/>
                <a:gridCol w="1314684"/>
                <a:gridCol w="556854"/>
                <a:gridCol w="672861"/>
                <a:gridCol w="733245"/>
                <a:gridCol w="890243"/>
                <a:gridCol w="895426"/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Old%</a:t>
                      </a:r>
                      <a:endParaRPr lang="en-US" sz="1200" dirty="0"/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New%</a:t>
                      </a:r>
                      <a:endParaRPr lang="en-US" sz="1200" dirty="0"/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Target Date</a:t>
                      </a:r>
                      <a:endParaRPr lang="en-US" sz="1200" dirty="0"/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1080059</a:t>
                      </a:r>
                      <a:endParaRPr 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Indirect Network Sharing Phase2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TEI20_NetShare_Ph2-ARC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0%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rgbClr val="FF0000"/>
                          </a:solidFill>
                        </a:rPr>
                        <a:t>70%</a:t>
                      </a:r>
                      <a:endParaRPr lang="en-US" sz="10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2025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SP-250838</a:t>
                      </a:r>
                      <a:endParaRPr kumimoji="0" lang="en-GB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Table 2"/>
          <p:cNvGraphicFramePr>
            <a:graphicFrameLocks noGrp="1"/>
          </p:cNvGraphicFramePr>
          <p:nvPr/>
        </p:nvGraphicFramePr>
        <p:xfrm>
          <a:off x="459377" y="1492133"/>
          <a:ext cx="8225836" cy="2987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90711"/>
                <a:gridCol w="704738"/>
                <a:gridCol w="884230"/>
                <a:gridCol w="751513"/>
                <a:gridCol w="4794644"/>
              </a:tblGrid>
              <a:tr h="404849">
                <a:tc>
                  <a:txBody>
                    <a:bodyPr/>
                    <a:p>
                      <a:r>
                        <a:rPr lang="en-US" sz="1050" b="1" dirty="0"/>
                        <a:t>Meeting</a:t>
                      </a:r>
                      <a:endParaRPr lang="en-US" sz="1050" b="1" dirty="0"/>
                    </a:p>
                  </a:txBody>
                  <a:tcPr/>
                </a:tc>
                <a:tc>
                  <a:txBody>
                    <a:bodyPr/>
                    <a:p>
                      <a:r>
                        <a:rPr lang="en-US" sz="1050" b="1" dirty="0"/>
                        <a:t>Date</a:t>
                      </a:r>
                      <a:endParaRPr lang="en-US" sz="1050" b="1" dirty="0"/>
                    </a:p>
                  </a:txBody>
                  <a:tcPr/>
                </a:tc>
                <a:tc>
                  <a:txBody>
                    <a:bodyPr/>
                    <a:p>
                      <a:pPr algn="ctr"/>
                      <a:r>
                        <a:rPr lang="en-US" sz="1050" b="1" dirty="0"/>
                        <a:t>Planned</a:t>
                      </a:r>
                      <a:r>
                        <a:rPr lang="en-US" sz="1050" b="1" baseline="0" dirty="0"/>
                        <a:t> TU’s</a:t>
                      </a:r>
                      <a:endParaRPr lang="en-US" sz="1050" b="1" dirty="0"/>
                    </a:p>
                  </a:txBody>
                  <a:tcPr/>
                </a:tc>
                <a:tc>
                  <a:txBody>
                    <a:bodyPr/>
                    <a:p>
                      <a:pPr algn="ctr"/>
                      <a:r>
                        <a:rPr lang="en-US" sz="1050" b="1" dirty="0"/>
                        <a:t>Actual TU’s</a:t>
                      </a:r>
                      <a:endParaRPr lang="en-US" sz="1050" b="1" dirty="0"/>
                    </a:p>
                  </a:txBody>
                  <a:tcPr/>
                </a:tc>
                <a:tc>
                  <a:txBody>
                    <a:bodyPr/>
                    <a:p>
                      <a:r>
                        <a:rPr lang="en-US" sz="1050" b="1" dirty="0"/>
                        <a:t>Action plan</a:t>
                      </a:r>
                      <a:endParaRPr lang="en-US" sz="1050" b="1" dirty="0"/>
                    </a:p>
                  </a:txBody>
                  <a:tcPr/>
                </a:tc>
              </a:tr>
              <a:tr h="220438">
                <a:tc>
                  <a:txBody>
                    <a:bodyPr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900" dirty="0"/>
                        <a:t>SA2#171</a:t>
                      </a:r>
                      <a:endParaRPr lang="en-US" sz="900" dirty="0"/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900" dirty="0"/>
                        <a:t>Oct 2025</a:t>
                      </a:r>
                      <a:endParaRPr lang="en-US" sz="900" dirty="0"/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sz="900" dirty="0"/>
                        <a:t>1</a:t>
                      </a:r>
                      <a:endParaRPr lang="en-US" sz="900" dirty="0"/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sz="900" dirty="0"/>
                        <a:t>1</a:t>
                      </a:r>
                      <a:endParaRPr lang="en-US" sz="900" dirty="0"/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r>
                        <a:rPr lang="en-US" sz="900" dirty="0"/>
                        <a:t>Handle 13 CRs and agree 6 CRs to cover all two WTs</a:t>
                      </a:r>
                      <a:endParaRPr lang="en-US" sz="900" dirty="0"/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20438">
                <a:tc>
                  <a:txBody>
                    <a:bodyPr/>
                    <a:p>
                      <a:r>
                        <a:rPr lang="en-US" sz="900" dirty="0"/>
                        <a:t>SA2#172</a:t>
                      </a:r>
                      <a:endParaRPr lang="en-US" sz="9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p>
                      <a:r>
                        <a:rPr lang="en-US" sz="900" dirty="0"/>
                        <a:t>Nov 2025</a:t>
                      </a:r>
                      <a:endParaRPr lang="en-US" sz="9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p>
                      <a:pPr algn="ctr"/>
                      <a:r>
                        <a:rPr lang="en-US" sz="900" dirty="0"/>
                        <a:t>1</a:t>
                      </a:r>
                      <a:endParaRPr lang="en-US" sz="9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p>
                      <a:pPr algn="ctr"/>
                      <a:r>
                        <a:rPr lang="en-US" sz="900" dirty="0"/>
                        <a:t>X</a:t>
                      </a:r>
                      <a:endParaRPr lang="en-US" sz="9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p>
                      <a:r>
                        <a:rPr lang="en-US" sz="900" dirty="0"/>
                        <a:t>1 TU requested for the next step as shown in the previous slide</a:t>
                      </a:r>
                      <a:endParaRPr lang="en-US" sz="900" dirty="0"/>
                    </a:p>
                  </a:txBody>
                  <a:tcPr marL="68588" marR="68588" marT="34308" marB="34308"/>
                </a:tc>
              </a:tr>
              <a:tr h="220438">
                <a:tc>
                  <a:txBody>
                    <a:bodyPr/>
                    <a:p>
                      <a:endParaRPr lang="en-US" sz="9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p>
                      <a:r>
                        <a:rPr lang="en-US" sz="900" dirty="0"/>
                        <a:t>Total</a:t>
                      </a:r>
                      <a:endParaRPr lang="en-US" sz="9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p>
                      <a:pPr algn="ctr"/>
                      <a:r>
                        <a:rPr lang="en-US" sz="900" dirty="0"/>
                        <a:t>2</a:t>
                      </a:r>
                      <a:endParaRPr lang="en-US" sz="9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p>
                      <a:pPr algn="ctr"/>
                      <a:r>
                        <a:rPr lang="en-US" sz="900" dirty="0"/>
                        <a:t>1+X</a:t>
                      </a:r>
                      <a:endParaRPr lang="en-US" sz="9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p>
                      <a:endParaRPr lang="en-US" sz="900" dirty="0"/>
                    </a:p>
                  </a:txBody>
                  <a:tcPr marL="68588" marR="68588" marT="34308" marB="34308"/>
                </a:tc>
              </a:tr>
            </a:tbl>
          </a:graphicData>
        </a:graphic>
      </p:graphicFrame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382588" y="72272"/>
            <a:ext cx="6827838" cy="857250"/>
          </a:xfrm>
        </p:spPr>
        <p:txBody>
          <a:bodyPr/>
          <a:p>
            <a:pPr algn="l"/>
            <a:r>
              <a:rPr lang="en-US" altLang="de-DE" b="1" dirty="0">
                <a:sym typeface="+mn-ea"/>
              </a:rPr>
              <a:t>TEI20_NetShare_Ph2-ARC</a:t>
            </a:r>
            <a:r>
              <a:rPr lang="en-GB" altLang="en-US" b="1" dirty="0"/>
              <a:t> Work Plan</a:t>
            </a:r>
            <a:endParaRPr lang="en-GB" altLang="en-US" b="1" dirty="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837</Words>
  <Application>WPS 演示</Application>
  <PresentationFormat>全屏显示(4:3)</PresentationFormat>
  <Paragraphs>94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Arial</vt:lpstr>
      <vt:lpstr>宋体</vt:lpstr>
      <vt:lpstr>Wingdings</vt:lpstr>
      <vt:lpstr>Calibri</vt:lpstr>
      <vt:lpstr>Times New Roman</vt:lpstr>
      <vt:lpstr>MS PGothic</vt:lpstr>
      <vt:lpstr>微软雅黑</vt:lpstr>
      <vt:lpstr>Arial Unicode MS</vt:lpstr>
      <vt:lpstr>2_Office Theme</vt:lpstr>
      <vt:lpstr>Indirect Network Sharing Phase2 (TEI20_NetShare_Ph2-ARC)</vt:lpstr>
      <vt:lpstr>PowerPoint 演示文稿</vt:lpstr>
      <vt:lpstr>TEI20_NetShare_Ph2-ARC Work Plan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CU-Tianqi Xing-SA2#172</cp:lastModifiedBy>
  <cp:revision>2215</cp:revision>
  <dcterms:created xsi:type="dcterms:W3CDTF">2008-08-30T09:32:00Z</dcterms:created>
  <dcterms:modified xsi:type="dcterms:W3CDTF">2025-10-23T09:32:04Z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  <property fmtid="{D5CDD505-2E9C-101B-9397-08002B2CF9AE}" pid="20" name="ICV">
    <vt:lpwstr>FE58721CE89B4B37A34C66AB9C40EC9C</vt:lpwstr>
  </property>
  <property fmtid="{D5CDD505-2E9C-101B-9397-08002B2CF9AE}" pid="21" name="KSOProductBuildVer">
    <vt:lpwstr>2052-12.8.2.21555</vt:lpwstr>
  </property>
</Properties>
</file>