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1163" r:id="rId5"/>
    <p:sldId id="1147" r:id="rId6"/>
    <p:sldId id="1166" r:id="rId7"/>
    <p:sldId id="116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  <p188:author id="{0DB3B5E4-E024-5C8B-2C36-9D464FEA6CD8}" name="Ericsson User2" initials="EU" userId="Ericsson User2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4679" autoAdjust="0"/>
  </p:normalViewPr>
  <p:slideViewPr>
    <p:cSldViewPr snapToGrid="0">
      <p:cViewPr varScale="1">
        <p:scale>
          <a:sx n="70" d="100"/>
          <a:sy n="70" d="100"/>
        </p:scale>
        <p:origin x="70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Wuhan, China, October 13 – 17, 2025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Wuhan, China, October 13 – 17,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S2-2509837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937844"/>
            <a:ext cx="103632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Planning after SA2#171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248875"/>
            <a:ext cx="8534400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S2-2509837- 3GPP TSG SA WG2#171 Wuhan, China, October 13 – 17, 2025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128D-3AB1-10A0-F711-57B659396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 Guidelines for Next Meeting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9CEE3-E850-25DB-E640-0B50C5DCC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6" y="1825624"/>
            <a:ext cx="11292840" cy="4667251"/>
          </a:xfrm>
        </p:spPr>
        <p:txBody>
          <a:bodyPr/>
          <a:lstStyle/>
          <a:p>
            <a:r>
              <a:rPr lang="en-GB" sz="2400" dirty="0">
                <a:highlight>
                  <a:srgbClr val="FFFFFF"/>
                </a:highlight>
              </a:rPr>
              <a:t>Efficient Way of Working</a:t>
            </a:r>
          </a:p>
          <a:p>
            <a:pPr lvl="1"/>
            <a:r>
              <a:rPr lang="en-GB" sz="2000" dirty="0">
                <a:highlight>
                  <a:srgbClr val="FFFFFF"/>
                </a:highlight>
              </a:rPr>
              <a:t>In this meeting, we had to cut down discussions due to time limits.</a:t>
            </a:r>
          </a:p>
          <a:p>
            <a:pPr lvl="1"/>
            <a:r>
              <a:rPr lang="en-GB" sz="2000" dirty="0">
                <a:highlight>
                  <a:srgbClr val="FFFFFF"/>
                </a:highlight>
              </a:rPr>
              <a:t>A lot of offline work has already been done at SA2#171 (~1000 emails on 6G)</a:t>
            </a:r>
          </a:p>
          <a:p>
            <a:pPr lvl="1"/>
            <a:r>
              <a:rPr lang="en-GB" sz="2000" dirty="0">
                <a:highlight>
                  <a:srgbClr val="FFFFFF"/>
                </a:highlight>
              </a:rPr>
              <a:t>We appreciate your understanding that detailed discussions cannot be fully handled during sessions.</a:t>
            </a:r>
          </a:p>
          <a:p>
            <a:pPr lvl="2"/>
            <a:r>
              <a:rPr lang="en-GB" sz="1800" dirty="0">
                <a:highlight>
                  <a:srgbClr val="FFFFFF"/>
                </a:highlight>
              </a:rPr>
              <a:t>Most of the discussions should be moved to offline communication. Thank you for your understanding and support in maintaining work efficiency.</a:t>
            </a:r>
          </a:p>
          <a:p>
            <a:pPr lvl="1"/>
            <a:r>
              <a:rPr lang="en-GB" sz="2000" b="1" dirty="0">
                <a:highlight>
                  <a:srgbClr val="FFFFFF"/>
                </a:highlight>
              </a:rPr>
              <a:t>Pen-holders </a:t>
            </a:r>
            <a:r>
              <a:rPr lang="en-GB" sz="2000" dirty="0">
                <a:highlight>
                  <a:srgbClr val="FFFFFF"/>
                </a:highlight>
              </a:rPr>
              <a:t>have done excellent work and made strong efforts to build consensus, we sincerely appreciate it.</a:t>
            </a:r>
            <a:endParaRPr lang="en-GB" sz="1800" dirty="0">
              <a:highlight>
                <a:srgbClr val="FFFFFF"/>
              </a:highlight>
            </a:endParaRPr>
          </a:p>
          <a:p>
            <a:r>
              <a:rPr lang="en-GB" sz="2400" dirty="0">
                <a:highlight>
                  <a:srgbClr val="FFFFFF"/>
                </a:highlight>
              </a:rPr>
              <a:t>Target for SA2#172</a:t>
            </a:r>
          </a:p>
          <a:p>
            <a:pPr lvl="1"/>
            <a:r>
              <a:rPr lang="en-GB" sz="2000" dirty="0">
                <a:highlight>
                  <a:srgbClr val="FFFFFF"/>
                </a:highlight>
              </a:rPr>
              <a:t>The completion of WT updates, Key Issues, architectural assumptions, and requirements. Identify other 5G features that will be supported and/or adapted in 6G.</a:t>
            </a:r>
          </a:p>
          <a:p>
            <a:pPr lvl="1"/>
            <a:r>
              <a:rPr lang="en-GB" sz="2000" dirty="0">
                <a:highlight>
                  <a:srgbClr val="FFFFFF"/>
                </a:highlight>
              </a:rPr>
              <a:t>The Study Item Description (SID) should be updated with:</a:t>
            </a:r>
          </a:p>
          <a:p>
            <a:pPr lvl="2"/>
            <a:r>
              <a:rPr lang="en-GB" dirty="0">
                <a:highlight>
                  <a:srgbClr val="FFFFFF"/>
                </a:highlight>
              </a:rPr>
              <a:t>Revised Work Task descriptions from the TR annex, TU estimates, Target completion date for the SID.</a:t>
            </a:r>
          </a:p>
          <a:p>
            <a:pPr lvl="2"/>
            <a:endParaRPr lang="en-DE" sz="18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9231075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B6B6D-71BD-DE68-29B6-205E5E6B5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 Guidelines for Next Meeting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71E7C-50F1-3838-A8E9-7DC669BF9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We have invested significant effort in preparing the work so far, and it is important to re-use this as much as possible. Therefore, if a WT/KI text is not agreed, we propose to take all WT/KI </a:t>
            </a:r>
            <a:r>
              <a:rPr lang="en-GB" dirty="0" err="1">
                <a:highlight>
                  <a:srgbClr val="FFFFFF"/>
                </a:highlight>
              </a:rPr>
              <a:t>tdocs</a:t>
            </a:r>
            <a:r>
              <a:rPr lang="en-GB" dirty="0">
                <a:highlight>
                  <a:srgbClr val="FFFFFF"/>
                </a:highlight>
              </a:rPr>
              <a:t> forward as basis for the next meeting.</a:t>
            </a:r>
          </a:p>
          <a:p>
            <a:pPr lvl="1"/>
            <a:r>
              <a:rPr lang="en-GB" dirty="0">
                <a:highlight>
                  <a:srgbClr val="FFFFFF"/>
                </a:highlight>
              </a:rPr>
              <a:t>We respectfully request companies to provide contributions to SA2#172 (Dallas) with revisions on top of the postponed penholder </a:t>
            </a:r>
            <a:r>
              <a:rPr lang="en-GB" dirty="0" err="1">
                <a:highlight>
                  <a:srgbClr val="FFFFFF"/>
                </a:highlight>
              </a:rPr>
              <a:t>tdoc</a:t>
            </a:r>
            <a:r>
              <a:rPr lang="en-GB" dirty="0">
                <a:highlight>
                  <a:srgbClr val="FFFFFF"/>
                </a:highlight>
              </a:rPr>
              <a:t>, in order to maintain consistency and facilitate the review process.</a:t>
            </a:r>
          </a:p>
          <a:p>
            <a:pPr lvl="1"/>
            <a:r>
              <a:rPr lang="en-GB" dirty="0">
                <a:highlight>
                  <a:srgbClr val="FFFFFF"/>
                </a:highlight>
              </a:rPr>
              <a:t>Ideally, focus on the topics that were controversial at SA2#171</a:t>
            </a:r>
            <a:endParaRPr lang="en-DE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061900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9A8C0-3EBC-5311-99EC-ED3E0A5EE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2682D-4607-3377-8F28-07E96C172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Planned CC and Guidance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7F1C45E-F708-F0FF-83DE-FD28E4CC54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817509"/>
              </p:ext>
            </p:extLst>
          </p:nvPr>
        </p:nvGraphicFramePr>
        <p:xfrm>
          <a:off x="7650512" y="2458440"/>
          <a:ext cx="3980527" cy="20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848">
                  <a:extLst>
                    <a:ext uri="{9D8B030D-6E8A-4147-A177-3AD203B41FA5}">
                      <a16:colId xmlns:a16="http://schemas.microsoft.com/office/drawing/2014/main" val="2236015560"/>
                    </a:ext>
                  </a:extLst>
                </a:gridCol>
                <a:gridCol w="1892679">
                  <a:extLst>
                    <a:ext uri="{9D8B030D-6E8A-4147-A177-3AD203B41FA5}">
                      <a16:colId xmlns:a16="http://schemas.microsoft.com/office/drawing/2014/main" val="1688878456"/>
                    </a:ext>
                  </a:extLst>
                </a:gridCol>
              </a:tblGrid>
              <a:tr h="24365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After SA2#171, before SA2 submission deadline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244024"/>
                  </a:ext>
                </a:extLst>
              </a:tr>
              <a:tr h="363822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Tue. Oct. 28 (2 hour)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TBD</a:t>
                      </a:r>
                      <a:endParaRPr lang="en-US" sz="1400" b="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944606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Thu. Oct. 30 (2 hour)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TBD</a:t>
                      </a:r>
                      <a:endParaRPr lang="en-US" sz="1400" b="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777436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Tue. Nov. 04 (2 hour)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TBD</a:t>
                      </a:r>
                      <a:endParaRPr lang="en-US" sz="1400" b="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123458"/>
                  </a:ext>
                </a:extLst>
              </a:tr>
              <a:tr h="24365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After SA2 submission deadline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481682"/>
                  </a:ext>
                </a:extLst>
              </a:tr>
              <a:tr h="352002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Wed. Nov. 12 (2 hours)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solidFill>
                            <a:schemeClr val="tx1"/>
                          </a:solidFill>
                        </a:rPr>
                        <a:t>Tdoc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 handling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65852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573D910-A2D0-C3D9-ECEC-69C1E3C9DF05}"/>
              </a:ext>
            </a:extLst>
          </p:cNvPr>
          <p:cNvSpPr txBox="1"/>
          <p:nvPr/>
        </p:nvSpPr>
        <p:spPr>
          <a:xfrm>
            <a:off x="139200" y="1900842"/>
            <a:ext cx="7377168" cy="366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sz="2400" dirty="0">
                <a:latin typeface="+mn-lt"/>
                <a:cs typeface="+mn-cs"/>
              </a:rPr>
              <a:t>Guidance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  <a:cs typeface="+mn-cs"/>
              </a:rPr>
              <a:t>Before each CC (by X–1 day): Companies are kindly encouraged to submit inputs relevant to the CC.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latin typeface="+mn-lt"/>
                <a:cs typeface="+mn-cs"/>
              </a:rPr>
              <a:t>Submission deadline: 2359 UTC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  <a:cs typeface="+mn-cs"/>
              </a:rPr>
              <a:t>Before start of the CC on day X: </a:t>
            </a:r>
            <a:r>
              <a:rPr lang="en-GB" sz="2000" b="1" dirty="0">
                <a:latin typeface="+mn-lt"/>
                <a:cs typeface="+mn-cs"/>
              </a:rPr>
              <a:t>Penholders</a:t>
            </a:r>
            <a:r>
              <a:rPr lang="en-GB" sz="2000" dirty="0">
                <a:latin typeface="+mn-lt"/>
                <a:cs typeface="+mn-cs"/>
              </a:rPr>
              <a:t> attempt to provide a merged draft version (based on inputs) for discussion and live editing.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  <a:cs typeface="+mn-cs"/>
              </a:rPr>
              <a:t>Post-CC: Depending on the discussion outcome, </a:t>
            </a:r>
            <a:r>
              <a:rPr lang="en-GB" sz="2000" b="1" dirty="0">
                <a:latin typeface="+mn-lt"/>
                <a:cs typeface="+mn-cs"/>
              </a:rPr>
              <a:t>penholders</a:t>
            </a:r>
            <a:r>
              <a:rPr lang="en-GB" sz="2000" dirty="0">
                <a:latin typeface="+mn-lt"/>
                <a:cs typeface="+mn-cs"/>
              </a:rPr>
              <a:t> will share either a draft document or a memo. Companies may then use this material to develop their contributions for the meeting.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DE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D89BF2-5A07-4691-E1D9-587C613AF558}"/>
              </a:ext>
            </a:extLst>
          </p:cNvPr>
          <p:cNvSpPr txBox="1"/>
          <p:nvPr/>
        </p:nvSpPr>
        <p:spPr>
          <a:xfrm>
            <a:off x="139201" y="5332400"/>
            <a:ext cx="11491838" cy="104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sz="2400" dirty="0">
                <a:latin typeface="+mn-lt"/>
                <a:cs typeface="+mn-cs"/>
              </a:rPr>
              <a:t>Important note: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  <a:cs typeface="+mn-cs"/>
              </a:rPr>
              <a:t>CCs are for coordination and preparation only, no formal approvals. Aim is to find a way forward and use our time efficiently.</a:t>
            </a:r>
            <a:endParaRPr lang="en-DE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A027C-9DAC-CD21-FBEE-E3614FB44F0F}"/>
              </a:ext>
            </a:extLst>
          </p:cNvPr>
          <p:cNvSpPr txBox="1"/>
          <p:nvPr/>
        </p:nvSpPr>
        <p:spPr>
          <a:xfrm>
            <a:off x="8418015" y="2089108"/>
            <a:ext cx="244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Suggested CC dates</a:t>
            </a:r>
          </a:p>
        </p:txBody>
      </p:sp>
    </p:spTree>
    <p:extLst>
      <p:ext uri="{BB962C8B-B14F-4D97-AF65-F5344CB8AC3E}">
        <p14:creationId xmlns:p14="http://schemas.microsoft.com/office/powerpoint/2010/main" val="370614099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6980</TotalTime>
  <Words>479</Words>
  <Application>Microsoft Office PowerPoint</Application>
  <PresentationFormat>Widescreen</PresentationFormat>
  <Paragraphs>42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SA2 Guidelines for Next Meeting</vt:lpstr>
      <vt:lpstr>SA2 Guidelines for Next Meeting</vt:lpstr>
      <vt:lpstr>Planned CC and Guidance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DOCOMO1</cp:lastModifiedBy>
  <cp:revision>624</cp:revision>
  <dcterms:created xsi:type="dcterms:W3CDTF">2010-02-05T13:52:04Z</dcterms:created>
  <dcterms:modified xsi:type="dcterms:W3CDTF">2025-10-17T08:33:26Z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