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Lst>
  <p:notesMasterIdLst>
    <p:notesMasterId r:id="rId13"/>
  </p:notesMasterIdLst>
  <p:handoutMasterIdLst>
    <p:handoutMasterId r:id="rId14"/>
  </p:handoutMasterIdLst>
  <p:sldIdLst>
    <p:sldId id="341" r:id="rId6"/>
    <p:sldId id="374" r:id="rId7"/>
    <p:sldId id="372" r:id="rId8"/>
    <p:sldId id="376" r:id="rId9"/>
    <p:sldId id="1128" r:id="rId10"/>
    <p:sldId id="1129" r:id="rId11"/>
    <p:sldId id="1133"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44927A-D4C8-4B28-917A-D0C996E8D015}" v="11" dt="2025-08-29T11:45:09.47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70" d="100"/>
          <a:sy n="70" d="100"/>
        </p:scale>
        <p:origin x="436" y="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433554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C5193F-5970-8EE0-5083-0A277B1ABE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36853C-4C2E-2C5A-88E8-35C383633478}"/>
              </a:ext>
            </a:extLst>
          </p:cNvPr>
          <p:cNvSpPr>
            <a:spLocks noGrp="1" noRot="1" noChangeAspect="1"/>
          </p:cNvSpPr>
          <p:nvPr>
            <p:ph type="sldImg"/>
          </p:nvPr>
        </p:nvSpPr>
        <p:spPr>
          <a:xfrm>
            <a:off x="542925" y="1209675"/>
            <a:ext cx="5802313" cy="3263900"/>
          </a:xfrm>
        </p:spPr>
      </p:sp>
      <p:sp>
        <p:nvSpPr>
          <p:cNvPr id="3" name="Notes Placeholder 2">
            <a:extLst>
              <a:ext uri="{FF2B5EF4-FFF2-40B4-BE49-F238E27FC236}">
                <a16:creationId xmlns:a16="http://schemas.microsoft.com/office/drawing/2014/main" id="{3D1181E7-2611-9924-1D07-54AD98D01E5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DAFF443-B2E3-1997-AE24-623C293FE87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FD39E0-52DC-4E29-9B33-7D479C89A1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4967740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3074033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92" y="19"/>
            <a:ext cx="5145615"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3" y="2130448"/>
            <a:ext cx="10363201"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5" y="3839308"/>
            <a:ext cx="8534401" cy="1752600"/>
          </a:xfrm>
        </p:spPr>
        <p:txBody>
          <a:bodyPr/>
          <a:lstStyle>
            <a:lvl1pPr marL="0" indent="0" algn="ctr">
              <a:buNone/>
              <a:defRPr/>
            </a:lvl1pPr>
            <a:lvl2pPr marL="495577" indent="0" algn="ctr">
              <a:buNone/>
              <a:defRPr/>
            </a:lvl2pPr>
            <a:lvl3pPr marL="991155" indent="0" algn="ctr">
              <a:buNone/>
              <a:defRPr/>
            </a:lvl3pPr>
            <a:lvl4pPr marL="1486731" indent="0" algn="ctr">
              <a:buNone/>
              <a:defRPr/>
            </a:lvl4pPr>
            <a:lvl5pPr marL="1982308" indent="0" algn="ctr">
              <a:buNone/>
              <a:defRPr/>
            </a:lvl5pPr>
            <a:lvl6pPr marL="2477886" indent="0" algn="ctr">
              <a:buNone/>
              <a:defRPr/>
            </a:lvl6pPr>
            <a:lvl7pPr marL="2973463" indent="0" algn="ctr">
              <a:buNone/>
              <a:defRPr/>
            </a:lvl7pPr>
            <a:lvl8pPr marL="3469041" indent="0" algn="ctr">
              <a:buNone/>
              <a:defRPr/>
            </a:lvl8pPr>
            <a:lvl9pPr marL="3964618"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C5E5EFE4-EEED-4067-9F76-AC2A2D76691B}"/>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37406" y="0"/>
            <a:ext cx="1948374"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0922953"/>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71684" indent="-371684">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962399421"/>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60814124"/>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3.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2" name="TextBox 1">
            <a:extLst>
              <a:ext uri="{FF2B5EF4-FFF2-40B4-BE49-F238E27FC236}">
                <a16:creationId xmlns:a16="http://schemas.microsoft.com/office/drawing/2014/main" id="{A1D4F5CB-25E2-30B3-0FA6-CA3CB29F63A3}"/>
              </a:ext>
            </a:extLst>
          </p:cNvPr>
          <p:cNvSpPr txBox="1"/>
          <p:nvPr userDrawn="1"/>
        </p:nvSpPr>
        <p:spPr>
          <a:xfrm>
            <a:off x="10387263" y="61283"/>
            <a:ext cx="1441420" cy="369332"/>
          </a:xfrm>
          <a:prstGeom prst="rect">
            <a:avLst/>
          </a:prstGeom>
          <a:noFill/>
        </p:spPr>
        <p:txBody>
          <a:bodyPr wrap="none" rtlCol="0">
            <a:spAutoFit/>
          </a:bodyPr>
          <a:lstStyle/>
          <a:p>
            <a:r>
              <a:rPr lang="en-GB" b="1" dirty="0"/>
              <a:t>S2-2507991</a:t>
            </a:r>
            <a:endParaRPr lang="en-DE" b="1" dirty="0"/>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750488" y="228600"/>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647703"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448305" y="3304123"/>
            <a:ext cx="1042273" cy="25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84" dirty="0">
                <a:solidFill>
                  <a:schemeClr val="bg1"/>
                </a:solidFill>
              </a:rPr>
              <a:t>© 3GPP 2012</a:t>
            </a:r>
            <a:endParaRPr lang="en-GB" altLang="en-US" sz="1084" dirty="0"/>
          </a:p>
        </p:txBody>
      </p:sp>
      <p:sp>
        <p:nvSpPr>
          <p:cNvPr id="5" name="Slide Number Placeholder 5">
            <a:extLst>
              <a:ext uri="{FF2B5EF4-FFF2-40B4-BE49-F238E27FC236}">
                <a16:creationId xmlns:a16="http://schemas.microsoft.com/office/drawing/2014/main" id="{E1B2C798-C6B2-4522-A8CF-E337BBB7A7E8}"/>
              </a:ext>
            </a:extLst>
          </p:cNvPr>
          <p:cNvSpPr txBox="1">
            <a:spLocks/>
          </p:cNvSpPr>
          <p:nvPr userDrawn="1"/>
        </p:nvSpPr>
        <p:spPr>
          <a:xfrm>
            <a:off x="11816871" y="6644545"/>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
        <p:nvSpPr>
          <p:cNvPr id="6" name="TextBox 5"/>
          <p:cNvSpPr txBox="1"/>
          <p:nvPr userDrawn="1"/>
        </p:nvSpPr>
        <p:spPr>
          <a:xfrm>
            <a:off x="9946106" y="223284"/>
            <a:ext cx="1919830" cy="461665"/>
          </a:xfrm>
          <a:prstGeom prst="rect">
            <a:avLst/>
          </a:prstGeom>
          <a:noFill/>
        </p:spPr>
        <p:txBody>
          <a:bodyPr wrap="square" rtlCol="0">
            <a:spAutoFit/>
          </a:bodyPr>
          <a:lstStyle/>
          <a:p>
            <a:pPr algn="r"/>
            <a:r>
              <a:rPr lang="en-GB" sz="2400" dirty="0"/>
              <a:t>S2-2507991</a:t>
            </a:r>
          </a:p>
        </p:txBody>
      </p:sp>
    </p:spTree>
    <p:extLst>
      <p:ext uri="{BB962C8B-B14F-4D97-AF65-F5344CB8AC3E}">
        <p14:creationId xmlns:p14="http://schemas.microsoft.com/office/powerpoint/2010/main" val="1450945334"/>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Lst>
  <p:transition spd="slow"/>
  <p:hf hdr="0" ftr="0" dt="0"/>
  <p:txStyles>
    <p:titleStyle>
      <a:lvl1pPr algn="ctr" rtl="0" eaLnBrk="0" fontAlgn="base" hangingPunct="0">
        <a:spcBef>
          <a:spcPct val="0"/>
        </a:spcBef>
        <a:spcAft>
          <a:spcPct val="0"/>
        </a:spcAft>
        <a:defRPr sz="3469">
          <a:solidFill>
            <a:srgbClr val="FF0000"/>
          </a:solidFill>
          <a:latin typeface="+mj-lt"/>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p:titleStyle>
    <p:bodyStyle>
      <a:lvl1pPr marL="371684" indent="-371684" algn="l" rtl="0" eaLnBrk="0" fontAlgn="base" hangingPunct="0">
        <a:spcBef>
          <a:spcPct val="20000"/>
        </a:spcBef>
        <a:spcAft>
          <a:spcPct val="0"/>
        </a:spcAft>
        <a:buBlip>
          <a:blip r:embed="rId5"/>
        </a:buBlip>
        <a:defRPr sz="3034">
          <a:solidFill>
            <a:schemeClr val="tx1"/>
          </a:solidFill>
          <a:latin typeface="+mn-lt"/>
          <a:ea typeface="+mn-ea"/>
          <a:cs typeface="+mn-cs"/>
        </a:defRPr>
      </a:lvl1pPr>
      <a:lvl2pPr marL="805312" indent="-309735" algn="l" rtl="0" eaLnBrk="0" fontAlgn="base" hangingPunct="0">
        <a:spcBef>
          <a:spcPct val="20000"/>
        </a:spcBef>
        <a:spcAft>
          <a:spcPct val="0"/>
        </a:spcAft>
        <a:buClr>
          <a:srgbClr val="C00000"/>
        </a:buClr>
        <a:buFont typeface="Arial" panose="020B0604020202020204" pitchFamily="34" charset="0"/>
        <a:buChar char="•"/>
        <a:defRPr sz="2602">
          <a:solidFill>
            <a:schemeClr val="tx1"/>
          </a:solidFill>
          <a:latin typeface="+mn-lt"/>
        </a:defRPr>
      </a:lvl2pPr>
      <a:lvl3pPr marL="1238943"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3pPr>
      <a:lvl4pPr marL="1734520"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4pPr>
      <a:lvl5pPr marL="2230097" indent="-247788" algn="l" rtl="0" eaLnBrk="0" fontAlgn="base" hangingPunct="0">
        <a:spcBef>
          <a:spcPct val="20000"/>
        </a:spcBef>
        <a:spcAft>
          <a:spcPct val="0"/>
        </a:spcAft>
        <a:buFont typeface="Arial" panose="020B0604020202020204" pitchFamily="34" charset="0"/>
        <a:buChar char="»"/>
        <a:defRPr sz="1733">
          <a:solidFill>
            <a:schemeClr val="tx1"/>
          </a:solidFill>
          <a:latin typeface="+mn-lt"/>
        </a:defRPr>
      </a:lvl5pPr>
      <a:lvl6pPr marL="2725674" indent="-247788" algn="l" rtl="0" eaLnBrk="0" fontAlgn="base" hangingPunct="0">
        <a:spcBef>
          <a:spcPct val="20000"/>
        </a:spcBef>
        <a:spcAft>
          <a:spcPct val="0"/>
        </a:spcAft>
        <a:buFont typeface="Arial" charset="0"/>
        <a:buChar char="»"/>
        <a:defRPr sz="1733">
          <a:solidFill>
            <a:schemeClr val="tx1"/>
          </a:solidFill>
          <a:latin typeface="+mn-lt"/>
        </a:defRPr>
      </a:lvl6pPr>
      <a:lvl7pPr marL="3221252" indent="-247788" algn="l" rtl="0" eaLnBrk="0" fontAlgn="base" hangingPunct="0">
        <a:spcBef>
          <a:spcPct val="20000"/>
        </a:spcBef>
        <a:spcAft>
          <a:spcPct val="0"/>
        </a:spcAft>
        <a:buFont typeface="Arial" charset="0"/>
        <a:buChar char="»"/>
        <a:defRPr sz="1733">
          <a:solidFill>
            <a:schemeClr val="tx1"/>
          </a:solidFill>
          <a:latin typeface="+mn-lt"/>
        </a:defRPr>
      </a:lvl7pPr>
      <a:lvl8pPr marL="3716829" indent="-247788" algn="l" rtl="0" eaLnBrk="0" fontAlgn="base" hangingPunct="0">
        <a:spcBef>
          <a:spcPct val="20000"/>
        </a:spcBef>
        <a:spcAft>
          <a:spcPct val="0"/>
        </a:spcAft>
        <a:buFont typeface="Arial" charset="0"/>
        <a:buChar char="»"/>
        <a:defRPr sz="1733">
          <a:solidFill>
            <a:schemeClr val="tx1"/>
          </a:solidFill>
          <a:latin typeface="+mn-lt"/>
        </a:defRPr>
      </a:lvl8pPr>
      <a:lvl9pPr marL="4212406" indent="-247788" algn="l" rtl="0" eaLnBrk="0" fontAlgn="base" hangingPunct="0">
        <a:spcBef>
          <a:spcPct val="20000"/>
        </a:spcBef>
        <a:spcAft>
          <a:spcPct val="0"/>
        </a:spcAft>
        <a:buFont typeface="Arial" charset="0"/>
        <a:buChar char="»"/>
        <a:defRPr sz="1733">
          <a:solidFill>
            <a:schemeClr val="tx1"/>
          </a:solidFill>
          <a:latin typeface="+mn-lt"/>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TSG_SA/TSGS_108_Prague_2025-06/Docs/SP-250806.zip"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804672" y="2103120"/>
            <a:ext cx="10177272" cy="2121027"/>
          </a:xfrm>
        </p:spPr>
        <p:txBody>
          <a:bodyPr/>
          <a:lstStyle/>
          <a:p>
            <a:pPr algn="ctr" eaLnBrk="1" hangingPunct="1"/>
            <a:r>
              <a:rPr lang="en-GB" dirty="0"/>
              <a:t>SA2 6G Study Item Planning Overview</a:t>
            </a:r>
            <a:endParaRPr lang="en-GB" altLang="en-US" dirty="0"/>
          </a:p>
        </p:txBody>
      </p:sp>
      <p:sp>
        <p:nvSpPr>
          <p:cNvPr id="2" name="Title 1">
            <a:extLst>
              <a:ext uri="{FF2B5EF4-FFF2-40B4-BE49-F238E27FC236}">
                <a16:creationId xmlns:a16="http://schemas.microsoft.com/office/drawing/2014/main" id="{ADA7EBB1-4FAE-A85E-B59E-ACB9970CAA2F}"/>
              </a:ext>
            </a:extLst>
          </p:cNvPr>
          <p:cNvSpPr txBox="1">
            <a:spLocks/>
          </p:cNvSpPr>
          <p:nvPr/>
        </p:nvSpPr>
        <p:spPr bwMode="auto">
          <a:xfrm>
            <a:off x="691896" y="5074921"/>
            <a:ext cx="10177272" cy="850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GB" sz="2000" b="1" dirty="0"/>
              <a:t>Rapporteurs:</a:t>
            </a:r>
          </a:p>
          <a:p>
            <a:pPr algn="ctr" eaLnBrk="1" hangingPunct="1"/>
            <a:r>
              <a:rPr lang="en-GB" altLang="en-US" sz="2000" b="1" dirty="0"/>
              <a:t>Malla Reddy Sama (NTT DOCOMO)</a:t>
            </a:r>
          </a:p>
          <a:p>
            <a:pPr algn="ctr" eaLnBrk="1" hangingPunct="1"/>
            <a:r>
              <a:rPr lang="en-GB" altLang="en-US" sz="2000" b="1" dirty="0"/>
              <a:t>Stefan Rommer (Ericsson)</a:t>
            </a:r>
          </a:p>
          <a:p>
            <a:pPr algn="ctr" eaLnBrk="1" hangingPunct="1"/>
            <a:endParaRPr lang="en-GB" altLang="en-US" sz="2000" b="1"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83612E-7EB5-5090-5A30-2D93C81390B2}"/>
              </a:ext>
            </a:extLst>
          </p:cNvPr>
          <p:cNvSpPr>
            <a:spLocks noGrp="1"/>
          </p:cNvSpPr>
          <p:nvPr>
            <p:ph type="title"/>
          </p:nvPr>
        </p:nvSpPr>
        <p:spPr/>
        <p:txBody>
          <a:bodyPr/>
          <a:lstStyle/>
          <a:p>
            <a:r>
              <a:rPr lang="en-GB" dirty="0"/>
              <a:t>6G SID Overview</a:t>
            </a:r>
            <a:endParaRPr lang="en-DE" dirty="0"/>
          </a:p>
        </p:txBody>
      </p:sp>
      <p:sp>
        <p:nvSpPr>
          <p:cNvPr id="3" name="Content Placeholder 2">
            <a:extLst>
              <a:ext uri="{FF2B5EF4-FFF2-40B4-BE49-F238E27FC236}">
                <a16:creationId xmlns:a16="http://schemas.microsoft.com/office/drawing/2014/main" id="{F84DAC9F-072E-08FE-572C-805AC4BAD6A7}"/>
              </a:ext>
            </a:extLst>
          </p:cNvPr>
          <p:cNvSpPr>
            <a:spLocks noGrp="1"/>
          </p:cNvSpPr>
          <p:nvPr>
            <p:ph idx="1"/>
          </p:nvPr>
        </p:nvSpPr>
        <p:spPr>
          <a:xfrm>
            <a:off x="493775" y="3038687"/>
            <a:ext cx="11429997" cy="3124370"/>
          </a:xfrm>
        </p:spPr>
        <p:txBody>
          <a:bodyPr/>
          <a:lstStyle/>
          <a:p>
            <a:r>
              <a:rPr lang="fr-FR" sz="1400" dirty="0"/>
              <a:t>SID </a:t>
            </a:r>
            <a:r>
              <a:rPr lang="fr-FR" sz="1400" dirty="0" err="1"/>
              <a:t>WTs</a:t>
            </a:r>
            <a:r>
              <a:rPr lang="fr-FR" sz="1400" dirty="0"/>
              <a:t> (high-</a:t>
            </a:r>
            <a:r>
              <a:rPr lang="fr-FR" sz="1400" dirty="0" err="1"/>
              <a:t>level</a:t>
            </a:r>
            <a:r>
              <a:rPr lang="fr-FR" sz="1400" dirty="0"/>
              <a:t> - for information </a:t>
            </a:r>
            <a:r>
              <a:rPr lang="fr-FR" sz="1400" dirty="0" err="1"/>
              <a:t>only</a:t>
            </a:r>
            <a:r>
              <a:rPr lang="fr-FR" sz="1400" dirty="0"/>
              <a:t>):</a:t>
            </a:r>
          </a:p>
          <a:p>
            <a:pPr lvl="1"/>
            <a:r>
              <a:rPr lang="en-GB" sz="1200" dirty="0"/>
              <a:t>WT1: Define the overall architecture (incl. control signalling, SBA framework, network slicing, network sharing, user plane architecture, QoS framework, policy framework, network exposure framework, architecture for specific scenarios e.g. fixed wireless access, localized service access.)</a:t>
            </a:r>
          </a:p>
          <a:p>
            <a:pPr lvl="1"/>
            <a:r>
              <a:rPr lang="fr-FR" sz="1200" dirty="0"/>
              <a:t>WT2: Migration and </a:t>
            </a:r>
            <a:r>
              <a:rPr lang="fr-FR" sz="1200" dirty="0" err="1"/>
              <a:t>Interworking</a:t>
            </a:r>
            <a:endParaRPr lang="fr-FR" sz="1200" dirty="0"/>
          </a:p>
          <a:p>
            <a:pPr lvl="1"/>
            <a:r>
              <a:rPr lang="fr-FR" sz="1200" dirty="0"/>
              <a:t>WT3: AI in 6G, incl. AI agent, AI </a:t>
            </a:r>
            <a:r>
              <a:rPr lang="fr-FR" sz="1200" dirty="0" err="1"/>
              <a:t>framework</a:t>
            </a:r>
            <a:endParaRPr lang="fr-FR" sz="1200" dirty="0"/>
          </a:p>
          <a:p>
            <a:pPr lvl="1"/>
            <a:r>
              <a:rPr lang="fr-FR" sz="1200" dirty="0"/>
              <a:t>WT4: ISAC</a:t>
            </a:r>
          </a:p>
          <a:p>
            <a:pPr lvl="1"/>
            <a:r>
              <a:rPr lang="fr-FR" sz="1200" dirty="0"/>
              <a:t>WT5: Data Framework</a:t>
            </a:r>
          </a:p>
          <a:p>
            <a:pPr lvl="1"/>
            <a:r>
              <a:rPr lang="fr-FR" sz="1200" dirty="0"/>
              <a:t>WT6: Support of </a:t>
            </a:r>
            <a:r>
              <a:rPr lang="fr-FR" sz="1200" dirty="0" err="1"/>
              <a:t>computing</a:t>
            </a:r>
            <a:r>
              <a:rPr lang="fr-FR" sz="1200" dirty="0"/>
              <a:t> for UE, </a:t>
            </a:r>
            <a:r>
              <a:rPr lang="fr-FR" sz="1200" dirty="0" err="1"/>
              <a:t>core</a:t>
            </a:r>
            <a:r>
              <a:rPr lang="fr-FR" sz="1200" dirty="0"/>
              <a:t> network and application servers</a:t>
            </a:r>
          </a:p>
          <a:p>
            <a:pPr lvl="1"/>
            <a:r>
              <a:rPr lang="fr-FR" sz="1200" dirty="0"/>
              <a:t>WT7: Support of 6G RAT for NTN</a:t>
            </a:r>
          </a:p>
          <a:p>
            <a:pPr lvl="1"/>
            <a:r>
              <a:rPr lang="fr-FR" sz="1200" dirty="0"/>
              <a:t>WT8: Support of cellular IoT </a:t>
            </a:r>
            <a:r>
              <a:rPr lang="fr-FR" sz="1200" dirty="0" err="1"/>
              <a:t>enablers</a:t>
            </a:r>
            <a:r>
              <a:rPr lang="fr-FR" sz="1200" dirty="0"/>
              <a:t> in 6G</a:t>
            </a:r>
          </a:p>
          <a:p>
            <a:r>
              <a:rPr lang="fr-FR" sz="1400" dirty="0" err="1"/>
              <a:t>Approved</a:t>
            </a:r>
            <a:r>
              <a:rPr lang="fr-FR" sz="1400" dirty="0"/>
              <a:t> SID: </a:t>
            </a:r>
            <a:r>
              <a:rPr lang="fr-FR" sz="1400" dirty="0">
                <a:hlinkClick r:id="rId3"/>
              </a:rPr>
              <a:t>SP-250806</a:t>
            </a:r>
            <a:endParaRPr lang="fr-FR" sz="1400" dirty="0"/>
          </a:p>
          <a:p>
            <a:r>
              <a:rPr lang="fr-FR" sz="1400" dirty="0"/>
              <a:t>Start Date: SA2#170 (</a:t>
            </a:r>
            <a:r>
              <a:rPr lang="fr-FR" sz="1400" dirty="0" err="1"/>
              <a:t>Aug</a:t>
            </a:r>
            <a:r>
              <a:rPr lang="fr-FR" sz="1400" dirty="0"/>
              <a:t> 2025)</a:t>
            </a:r>
          </a:p>
          <a:p>
            <a:r>
              <a:rPr lang="fr-FR" sz="1400" dirty="0"/>
              <a:t>Target </a:t>
            </a:r>
            <a:r>
              <a:rPr lang="fr-FR" sz="1400" dirty="0" err="1"/>
              <a:t>Completion</a:t>
            </a:r>
            <a:r>
              <a:rPr lang="fr-FR" sz="1400" dirty="0"/>
              <a:t>: SA#114 (</a:t>
            </a:r>
            <a:r>
              <a:rPr lang="fr-FR" sz="1400" dirty="0" err="1"/>
              <a:t>Dec</a:t>
            </a:r>
            <a:r>
              <a:rPr lang="fr-FR" sz="1400" dirty="0"/>
              <a:t> 2026) or SA#115 (Mar 2027)</a:t>
            </a:r>
          </a:p>
          <a:p>
            <a:endParaRPr lang="en-DE" sz="1400" dirty="0"/>
          </a:p>
        </p:txBody>
      </p:sp>
      <p:graphicFrame>
        <p:nvGraphicFramePr>
          <p:cNvPr id="7" name="Table 4">
            <a:extLst>
              <a:ext uri="{FF2B5EF4-FFF2-40B4-BE49-F238E27FC236}">
                <a16:creationId xmlns:a16="http://schemas.microsoft.com/office/drawing/2014/main" id="{9A1938DF-62E6-0225-B8C6-EFD938E96A3B}"/>
              </a:ext>
            </a:extLst>
          </p:cNvPr>
          <p:cNvGraphicFramePr>
            <a:graphicFrameLocks noGrp="1"/>
          </p:cNvGraphicFramePr>
          <p:nvPr>
            <p:extLst>
              <p:ext uri="{D42A27DB-BD31-4B8C-83A1-F6EECF244321}">
                <p14:modId xmlns:p14="http://schemas.microsoft.com/office/powerpoint/2010/main" val="1906810187"/>
              </p:ext>
            </p:extLst>
          </p:nvPr>
        </p:nvGraphicFramePr>
        <p:xfrm>
          <a:off x="109728" y="1886902"/>
          <a:ext cx="11814045" cy="938593"/>
        </p:xfrm>
        <a:graphic>
          <a:graphicData uri="http://schemas.openxmlformats.org/drawingml/2006/table">
            <a:tbl>
              <a:tblPr firstRow="1" firstCol="1" bandRow="1"/>
              <a:tblGrid>
                <a:gridCol w="914400">
                  <a:extLst>
                    <a:ext uri="{9D8B030D-6E8A-4147-A177-3AD203B41FA5}">
                      <a16:colId xmlns:a16="http://schemas.microsoft.com/office/drawing/2014/main" val="20000"/>
                    </a:ext>
                  </a:extLst>
                </a:gridCol>
                <a:gridCol w="3560905">
                  <a:extLst>
                    <a:ext uri="{9D8B030D-6E8A-4147-A177-3AD203B41FA5}">
                      <a16:colId xmlns:a16="http://schemas.microsoft.com/office/drawing/2014/main" val="20001"/>
                    </a:ext>
                  </a:extLst>
                </a:gridCol>
                <a:gridCol w="1236263">
                  <a:extLst>
                    <a:ext uri="{9D8B030D-6E8A-4147-A177-3AD203B41FA5}">
                      <a16:colId xmlns:a16="http://schemas.microsoft.com/office/drawing/2014/main" val="20002"/>
                    </a:ext>
                  </a:extLst>
                </a:gridCol>
                <a:gridCol w="1725877">
                  <a:extLst>
                    <a:ext uri="{9D8B030D-6E8A-4147-A177-3AD203B41FA5}">
                      <a16:colId xmlns:a16="http://schemas.microsoft.com/office/drawing/2014/main" val="20003"/>
                    </a:ext>
                  </a:extLst>
                </a:gridCol>
                <a:gridCol w="646332">
                  <a:extLst>
                    <a:ext uri="{9D8B030D-6E8A-4147-A177-3AD203B41FA5}">
                      <a16:colId xmlns:a16="http://schemas.microsoft.com/office/drawing/2014/main" val="20004"/>
                    </a:ext>
                  </a:extLst>
                </a:gridCol>
                <a:gridCol w="753322">
                  <a:extLst>
                    <a:ext uri="{9D8B030D-6E8A-4147-A177-3AD203B41FA5}">
                      <a16:colId xmlns:a16="http://schemas.microsoft.com/office/drawing/2014/main" val="20005"/>
                    </a:ext>
                  </a:extLst>
                </a:gridCol>
                <a:gridCol w="753322">
                  <a:extLst>
                    <a:ext uri="{9D8B030D-6E8A-4147-A177-3AD203B41FA5}">
                      <a16:colId xmlns:a16="http://schemas.microsoft.com/office/drawing/2014/main" val="20006"/>
                    </a:ext>
                  </a:extLst>
                </a:gridCol>
                <a:gridCol w="2223624">
                  <a:extLst>
                    <a:ext uri="{9D8B030D-6E8A-4147-A177-3AD203B41FA5}">
                      <a16:colId xmlns:a16="http://schemas.microsoft.com/office/drawing/2014/main" val="20007"/>
                    </a:ext>
                  </a:extLst>
                </a:gridCol>
              </a:tblGrid>
              <a:tr h="628029">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t>UID</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t>Name</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t>Acronym</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t>Target (dd/mm/</a:t>
                      </a:r>
                      <a:r>
                        <a:rPr lang="en-GB" sz="1800" dirty="0" err="1"/>
                        <a:t>yyyy</a:t>
                      </a:r>
                      <a:r>
                        <a:rPr lang="en-GB" sz="1800" dirty="0"/>
                        <a: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t>Old %</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b="1" kern="1200" dirty="0">
                          <a:solidFill>
                            <a:schemeClr val="lt1"/>
                          </a:solidFill>
                          <a:latin typeface="+mn-lt"/>
                          <a:ea typeface="+mn-ea"/>
                          <a:cs typeface="+mn-cs"/>
                        </a:rPr>
                        <a:t>WID</a:t>
                      </a:r>
                      <a:endParaRPr lang="en-GB" sz="1800" dirty="0">
                        <a:solidFill>
                          <a:srgbClr val="FF0000"/>
                        </a:solidFill>
                      </a:endParaRP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solidFill>
                            <a:srgbClr val="FF0000"/>
                          </a:solidFill>
                        </a:rPr>
                        <a:t>New %</a:t>
                      </a:r>
                      <a:endParaRPr lang="en-GB" sz="1800" b="1" kern="1200" dirty="0">
                        <a:solidFill>
                          <a:schemeClr val="lt1"/>
                        </a:solidFill>
                        <a:latin typeface="+mn-lt"/>
                        <a:ea typeface="+mn-ea"/>
                        <a:cs typeface="+mn-cs"/>
                      </a:endParaRP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solidFill>
                            <a:srgbClr val="FF0000"/>
                          </a:solidFill>
                        </a:rPr>
                        <a:t>Change or comment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extLst>
                  <a:ext uri="{0D108BD9-81ED-4DB2-BD59-A6C34878D82A}">
                    <a16:rowId xmlns:a16="http://schemas.microsoft.com/office/drawing/2014/main" val="10000"/>
                  </a:ext>
                </a:extLst>
              </a:tr>
              <a:tr h="310564">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800" b="1" kern="1200" dirty="0">
                          <a:solidFill>
                            <a:schemeClr val="tx1"/>
                          </a:solidFill>
                          <a:latin typeface="Calibri"/>
                          <a:ea typeface="+mn-ea"/>
                          <a:cs typeface="+mn-cs"/>
                        </a:rPr>
                        <a:t>1080047</a:t>
                      </a:r>
                    </a:p>
                  </a:txBody>
                  <a:tcPr marL="9525" marR="9525" marT="9515"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800" b="1" kern="1200" dirty="0">
                          <a:solidFill>
                            <a:schemeClr val="tx1"/>
                          </a:solidFill>
                          <a:latin typeface="Calibri"/>
                          <a:ea typeface="+mn-ea"/>
                          <a:cs typeface="+mn-cs"/>
                        </a:rPr>
                        <a:t> Study on Architecture for 6G System </a:t>
                      </a:r>
                    </a:p>
                  </a:txBody>
                  <a:tcPr marL="9525" marR="9525" marT="9515"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800" b="1" kern="1200" dirty="0">
                          <a:solidFill>
                            <a:schemeClr val="tx1"/>
                          </a:solidFill>
                          <a:latin typeface="Calibri"/>
                          <a:ea typeface="+mn-ea"/>
                          <a:cs typeface="+mn-cs"/>
                        </a:rPr>
                        <a:t>FS_6G_ARC</a:t>
                      </a:r>
                    </a:p>
                  </a:txBody>
                  <a:tcPr marL="9525" marR="9525" marT="9515"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GB" sz="1800" b="1" kern="1200" dirty="0">
                          <a:solidFill>
                            <a:schemeClr val="tx1"/>
                          </a:solidFill>
                          <a:latin typeface="Calibri"/>
                          <a:ea typeface="+mn-ea"/>
                          <a:cs typeface="+mn-cs"/>
                        </a:rPr>
                        <a:t>TBD</a:t>
                      </a:r>
                    </a:p>
                  </a:txBody>
                  <a:tcPr marL="9525" marR="9525" marT="9515"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endParaRPr lang="en-GB" sz="1800" b="1" kern="1200" dirty="0">
                        <a:solidFill>
                          <a:schemeClr val="tx1"/>
                        </a:solidFill>
                        <a:latin typeface="Calibri"/>
                        <a:ea typeface="+mn-ea"/>
                        <a:cs typeface="+mn-cs"/>
                      </a:endParaRPr>
                    </a:p>
                  </a:txBody>
                  <a:tcPr marL="9525" marR="9525" marT="9515"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endParaRPr lang="en-GB" sz="1800" b="1" kern="1200" dirty="0">
                        <a:solidFill>
                          <a:schemeClr val="tx1"/>
                        </a:solidFill>
                        <a:latin typeface="Calibri"/>
                        <a:ea typeface="+mn-ea"/>
                        <a:cs typeface="+mn-cs"/>
                      </a:endParaRPr>
                    </a:p>
                  </a:txBody>
                  <a:tcPr marL="9525" marR="9525" marT="9515"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endParaRPr lang="en-GB" altLang="ko-KR" sz="1800" b="1" kern="1200" dirty="0">
                        <a:solidFill>
                          <a:schemeClr val="tx1"/>
                        </a:solidFill>
                        <a:latin typeface="Calibri"/>
                        <a:ea typeface="+mn-ea"/>
                        <a:cs typeface="+mn-cs"/>
                      </a:endParaRPr>
                    </a:p>
                  </a:txBody>
                  <a:tcPr marL="36003" marR="3600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endParaRPr lang="en-GB" sz="1800" b="1" kern="1200" dirty="0">
                        <a:solidFill>
                          <a:schemeClr val="tx1"/>
                        </a:solidFill>
                        <a:latin typeface="Calibri"/>
                        <a:ea typeface="+mn-ea"/>
                        <a:cs typeface="+mn-cs"/>
                      </a:endParaRPr>
                    </a:p>
                  </a:txBody>
                  <a:tcPr marL="36003" marR="3600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2094283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E71352-D56E-4FAD-1CE5-BB0D30FC9E38}"/>
              </a:ext>
            </a:extLst>
          </p:cNvPr>
          <p:cNvSpPr>
            <a:spLocks noGrp="1"/>
          </p:cNvSpPr>
          <p:nvPr>
            <p:ph type="title"/>
          </p:nvPr>
        </p:nvSpPr>
        <p:spPr/>
        <p:txBody>
          <a:bodyPr/>
          <a:lstStyle/>
          <a:p>
            <a:r>
              <a:rPr lang="en-GB" dirty="0"/>
              <a:t>Key Milestones</a:t>
            </a:r>
            <a:endParaRPr lang="en-DE" dirty="0"/>
          </a:p>
        </p:txBody>
      </p:sp>
      <p:sp>
        <p:nvSpPr>
          <p:cNvPr id="3" name="Content Placeholder 2">
            <a:extLst>
              <a:ext uri="{FF2B5EF4-FFF2-40B4-BE49-F238E27FC236}">
                <a16:creationId xmlns:a16="http://schemas.microsoft.com/office/drawing/2014/main" id="{C070AE5C-824D-7389-3D8C-05E880E4DCA3}"/>
              </a:ext>
            </a:extLst>
          </p:cNvPr>
          <p:cNvSpPr>
            <a:spLocks noGrp="1"/>
          </p:cNvSpPr>
          <p:nvPr>
            <p:ph idx="1"/>
          </p:nvPr>
        </p:nvSpPr>
        <p:spPr>
          <a:xfrm>
            <a:off x="681789" y="1852863"/>
            <a:ext cx="10672011" cy="4515853"/>
          </a:xfrm>
        </p:spPr>
        <p:txBody>
          <a:bodyPr/>
          <a:lstStyle/>
          <a:p>
            <a:r>
              <a:rPr lang="en-US" sz="2000" dirty="0"/>
              <a:t>SA2#172</a:t>
            </a:r>
            <a:r>
              <a:rPr lang="en-GB" sz="2000" dirty="0"/>
              <a:t> (Nov 2025): </a:t>
            </a:r>
          </a:p>
          <a:p>
            <a:pPr lvl="1"/>
            <a:r>
              <a:rPr lang="en-GB" sz="1600" dirty="0"/>
              <a:t>Finalize WTs and (as far as possible) KI descriptions, TU estimates, and dependencies (including between WTs/KIs).</a:t>
            </a:r>
          </a:p>
          <a:p>
            <a:pPr lvl="1"/>
            <a:r>
              <a:rPr lang="en-GB" sz="1600" dirty="0"/>
              <a:t>Make substantial progress on identifying and documenting architecture principles, assumptions, and requirements, aiming for convergence where possible. </a:t>
            </a:r>
          </a:p>
          <a:p>
            <a:pPr lvl="1"/>
            <a:r>
              <a:rPr lang="en-GB" sz="1600" dirty="0"/>
              <a:t>Update the SID with revised Work Task descriptions from the TR annex (based on S2-2505648).</a:t>
            </a:r>
          </a:p>
          <a:p>
            <a:pPr marL="457200" lvl="1" indent="0">
              <a:buNone/>
            </a:pPr>
            <a:endParaRPr lang="en-GB" sz="1600" dirty="0"/>
          </a:p>
          <a:p>
            <a:pPr marL="457200" lvl="1" indent="0">
              <a:buNone/>
            </a:pPr>
            <a:r>
              <a:rPr lang="en-GB" sz="1600" b="1" dirty="0"/>
              <a:t>NOTE</a:t>
            </a:r>
            <a:r>
              <a:rPr lang="en-GB" sz="1600" dirty="0"/>
              <a:t>: The final SI timeline decision will be taken at SA#110 (Dec 2025), i.e., SI completion will be either SA#114 (Dec 2026) or SA#115 (Mar 2027).</a:t>
            </a:r>
          </a:p>
          <a:p>
            <a:pPr lvl="1"/>
            <a:endParaRPr lang="en-GB" sz="1600" dirty="0"/>
          </a:p>
          <a:p>
            <a:r>
              <a:rPr lang="en-GB" sz="2000" dirty="0"/>
              <a:t>SA2#xxx (TBD): preparation for Key architecture coordination with RAN, such as</a:t>
            </a:r>
          </a:p>
          <a:p>
            <a:pPr lvl="1"/>
            <a:r>
              <a:rPr lang="en-GB" sz="1800" dirty="0"/>
              <a:t>RAN-CN functional split and interface (P2P vs SBI), AS/NAS split, etc.</a:t>
            </a:r>
          </a:p>
          <a:p>
            <a:pPr lvl="1"/>
            <a:r>
              <a:rPr lang="en-GB" sz="1800" dirty="0"/>
              <a:t>Migration and interworking aspects. </a:t>
            </a:r>
          </a:p>
          <a:p>
            <a:pPr marL="457200" lvl="1" indent="0">
              <a:buNone/>
            </a:pPr>
            <a:r>
              <a:rPr lang="en-GB" sz="1800" b="1" dirty="0"/>
              <a:t>NOTE</a:t>
            </a:r>
            <a:r>
              <a:rPr lang="en-GB" sz="1800" dirty="0"/>
              <a:t>: Potential target will be </a:t>
            </a:r>
            <a:r>
              <a:rPr lang="en-US" sz="1800" dirty="0"/>
              <a:t>SA2#175 </a:t>
            </a:r>
            <a:r>
              <a:rPr lang="en-GB" sz="1800" dirty="0"/>
              <a:t>(May 2026). We need to evaluate our progress and update this milestone.</a:t>
            </a:r>
          </a:p>
          <a:p>
            <a:pPr marL="457200" lvl="1" indent="0">
              <a:buNone/>
            </a:pPr>
            <a:endParaRPr lang="en-DE" sz="2000" dirty="0"/>
          </a:p>
        </p:txBody>
      </p:sp>
    </p:spTree>
    <p:extLst>
      <p:ext uri="{BB962C8B-B14F-4D97-AF65-F5344CB8AC3E}">
        <p14:creationId xmlns:p14="http://schemas.microsoft.com/office/powerpoint/2010/main" val="429091620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33F30-BEAC-9A9E-DB87-F7BDFDEE8B01}"/>
              </a:ext>
            </a:extLst>
          </p:cNvPr>
          <p:cNvSpPr>
            <a:spLocks noGrp="1"/>
          </p:cNvSpPr>
          <p:nvPr>
            <p:ph type="title"/>
          </p:nvPr>
        </p:nvSpPr>
        <p:spPr>
          <a:xfrm>
            <a:off x="740665" y="421640"/>
            <a:ext cx="10515600" cy="1130301"/>
          </a:xfrm>
        </p:spPr>
        <p:txBody>
          <a:bodyPr/>
          <a:lstStyle/>
          <a:p>
            <a:r>
              <a:rPr lang="en-GB" dirty="0"/>
              <a:t>(Tentative) 6G SI work plan</a:t>
            </a:r>
            <a:endParaRPr lang="en-DE" dirty="0"/>
          </a:p>
        </p:txBody>
      </p:sp>
      <p:graphicFrame>
        <p:nvGraphicFramePr>
          <p:cNvPr id="4" name="Table 3">
            <a:extLst>
              <a:ext uri="{FF2B5EF4-FFF2-40B4-BE49-F238E27FC236}">
                <a16:creationId xmlns:a16="http://schemas.microsoft.com/office/drawing/2014/main" id="{7BC6018C-2820-1D62-D34C-BC60623ABE9E}"/>
              </a:ext>
            </a:extLst>
          </p:cNvPr>
          <p:cNvGraphicFramePr>
            <a:graphicFrameLocks noGrp="1"/>
          </p:cNvGraphicFramePr>
          <p:nvPr>
            <p:extLst>
              <p:ext uri="{D42A27DB-BD31-4B8C-83A1-F6EECF244321}">
                <p14:modId xmlns:p14="http://schemas.microsoft.com/office/powerpoint/2010/main" val="1669618272"/>
              </p:ext>
            </p:extLst>
          </p:nvPr>
        </p:nvGraphicFramePr>
        <p:xfrm>
          <a:off x="237741" y="1439647"/>
          <a:ext cx="11780523" cy="5382097"/>
        </p:xfrm>
        <a:graphic>
          <a:graphicData uri="http://schemas.openxmlformats.org/drawingml/2006/table">
            <a:tbl>
              <a:tblPr firstRow="1" bandRow="1">
                <a:tableStyleId>{5940675A-B579-460E-94D1-54222C63F5DA}</a:tableStyleId>
              </a:tblPr>
              <a:tblGrid>
                <a:gridCol w="877827">
                  <a:extLst>
                    <a:ext uri="{9D8B030D-6E8A-4147-A177-3AD203B41FA5}">
                      <a16:colId xmlns:a16="http://schemas.microsoft.com/office/drawing/2014/main" val="20000"/>
                    </a:ext>
                  </a:extLst>
                </a:gridCol>
                <a:gridCol w="731520">
                  <a:extLst>
                    <a:ext uri="{9D8B030D-6E8A-4147-A177-3AD203B41FA5}">
                      <a16:colId xmlns:a16="http://schemas.microsoft.com/office/drawing/2014/main" val="20001"/>
                    </a:ext>
                  </a:extLst>
                </a:gridCol>
                <a:gridCol w="841248">
                  <a:extLst>
                    <a:ext uri="{9D8B030D-6E8A-4147-A177-3AD203B41FA5}">
                      <a16:colId xmlns:a16="http://schemas.microsoft.com/office/drawing/2014/main" val="20002"/>
                    </a:ext>
                  </a:extLst>
                </a:gridCol>
                <a:gridCol w="749808">
                  <a:extLst>
                    <a:ext uri="{9D8B030D-6E8A-4147-A177-3AD203B41FA5}">
                      <a16:colId xmlns:a16="http://schemas.microsoft.com/office/drawing/2014/main" val="20003"/>
                    </a:ext>
                  </a:extLst>
                </a:gridCol>
                <a:gridCol w="3803904">
                  <a:extLst>
                    <a:ext uri="{9D8B030D-6E8A-4147-A177-3AD203B41FA5}">
                      <a16:colId xmlns:a16="http://schemas.microsoft.com/office/drawing/2014/main" val="20004"/>
                    </a:ext>
                  </a:extLst>
                </a:gridCol>
                <a:gridCol w="4776216">
                  <a:extLst>
                    <a:ext uri="{9D8B030D-6E8A-4147-A177-3AD203B41FA5}">
                      <a16:colId xmlns:a16="http://schemas.microsoft.com/office/drawing/2014/main" val="1908367693"/>
                    </a:ext>
                  </a:extLst>
                </a:gridCol>
              </a:tblGrid>
              <a:tr h="503570">
                <a:tc>
                  <a:txBody>
                    <a:bodyPr/>
                    <a:lstStyle/>
                    <a:p>
                      <a:r>
                        <a:rPr lang="en-US" sz="1400" b="1" dirty="0">
                          <a:solidFill>
                            <a:schemeClr val="tx1"/>
                          </a:solidFill>
                        </a:rPr>
                        <a:t>Meeting</a:t>
                      </a:r>
                    </a:p>
                  </a:txBody>
                  <a:tcPr anchor="ctr">
                    <a:solidFill>
                      <a:schemeClr val="bg1">
                        <a:lumMod val="65000"/>
                      </a:schemeClr>
                    </a:solidFill>
                  </a:tcPr>
                </a:tc>
                <a:tc>
                  <a:txBody>
                    <a:bodyPr/>
                    <a:lstStyle/>
                    <a:p>
                      <a:r>
                        <a:rPr lang="en-US" sz="1400" b="1" dirty="0">
                          <a:solidFill>
                            <a:schemeClr val="tx1"/>
                          </a:solidFill>
                        </a:rPr>
                        <a:t>Date</a:t>
                      </a:r>
                    </a:p>
                  </a:txBody>
                  <a:tcPr anchor="ctr">
                    <a:solidFill>
                      <a:schemeClr val="bg1">
                        <a:lumMod val="65000"/>
                      </a:schemeClr>
                    </a:solidFill>
                  </a:tcPr>
                </a:tc>
                <a:tc>
                  <a:txBody>
                    <a:bodyPr/>
                    <a:lstStyle/>
                    <a:p>
                      <a:pPr algn="ctr"/>
                      <a:r>
                        <a:rPr lang="en-US" sz="1400" b="1">
                          <a:solidFill>
                            <a:schemeClr val="tx1"/>
                          </a:solidFill>
                        </a:rPr>
                        <a:t>Planned</a:t>
                      </a:r>
                      <a:r>
                        <a:rPr lang="en-US" sz="1400" b="1" baseline="0">
                          <a:solidFill>
                            <a:schemeClr val="tx1"/>
                          </a:solidFill>
                        </a:rPr>
                        <a:t> TU’s</a:t>
                      </a:r>
                      <a:endParaRPr lang="en-US" sz="1400" b="1" dirty="0">
                        <a:solidFill>
                          <a:schemeClr val="tx1"/>
                        </a:solidFill>
                      </a:endParaRPr>
                    </a:p>
                  </a:txBody>
                  <a:tcPr anchor="ctr">
                    <a:solidFill>
                      <a:schemeClr val="bg1">
                        <a:lumMod val="65000"/>
                      </a:schemeClr>
                    </a:solidFill>
                  </a:tcPr>
                </a:tc>
                <a:tc>
                  <a:txBody>
                    <a:bodyPr/>
                    <a:lstStyle/>
                    <a:p>
                      <a:pPr algn="ctr"/>
                      <a:r>
                        <a:rPr lang="en-US" sz="1400" b="1" dirty="0">
                          <a:solidFill>
                            <a:schemeClr val="tx1"/>
                          </a:solidFill>
                        </a:rPr>
                        <a:t>Actual TU’s</a:t>
                      </a:r>
                    </a:p>
                  </a:txBody>
                  <a:tcPr anchor="ctr">
                    <a:solidFill>
                      <a:schemeClr val="bg1">
                        <a:lumMod val="65000"/>
                      </a:schemeClr>
                    </a:solidFill>
                  </a:tcPr>
                </a:tc>
                <a:tc>
                  <a:txBody>
                    <a:bodyPr/>
                    <a:lstStyle/>
                    <a:p>
                      <a:pPr algn="ctr"/>
                      <a:r>
                        <a:rPr lang="en-US" sz="1400" b="1" dirty="0">
                          <a:solidFill>
                            <a:schemeClr val="tx1"/>
                          </a:solidFill>
                        </a:rPr>
                        <a:t>Action plan</a:t>
                      </a:r>
                    </a:p>
                  </a:txBody>
                  <a:tcPr anchor="ctr">
                    <a:solidFill>
                      <a:schemeClr val="bg1">
                        <a:lumMod val="65000"/>
                      </a:schemeClr>
                    </a:solidFill>
                  </a:tcPr>
                </a:tc>
                <a:tc>
                  <a:txBody>
                    <a:bodyPr/>
                    <a:lstStyle/>
                    <a:p>
                      <a:pPr algn="ctr"/>
                      <a:r>
                        <a:rPr lang="en-US" sz="1400" b="1" dirty="0">
                          <a:solidFill>
                            <a:schemeClr val="tx1"/>
                          </a:solidFill>
                        </a:rPr>
                        <a:t>Comment</a:t>
                      </a:r>
                    </a:p>
                  </a:txBody>
                  <a:tcPr anchor="ctr">
                    <a:solidFill>
                      <a:schemeClr val="bg1">
                        <a:lumMod val="65000"/>
                      </a:schemeClr>
                    </a:solidFill>
                  </a:tcPr>
                </a:tc>
                <a:extLst>
                  <a:ext uri="{0D108BD9-81ED-4DB2-BD59-A6C34878D82A}">
                    <a16:rowId xmlns:a16="http://schemas.microsoft.com/office/drawing/2014/main" val="10000"/>
                  </a:ext>
                </a:extLst>
              </a:tr>
              <a:tr h="466512">
                <a:tc>
                  <a:txBody>
                    <a:bodyPr/>
                    <a:lstStyle/>
                    <a:p>
                      <a:r>
                        <a:rPr lang="en-US" sz="1000" b="0" dirty="0">
                          <a:solidFill>
                            <a:schemeClr val="tx1"/>
                          </a:solidFill>
                        </a:rPr>
                        <a:t>SA2#170</a:t>
                      </a:r>
                    </a:p>
                  </a:txBody>
                  <a:tcPr marL="68569" marR="68569" marT="34290" marB="34290">
                    <a:solidFill>
                      <a:schemeClr val="bg1"/>
                    </a:solidFill>
                  </a:tcPr>
                </a:tc>
                <a:tc>
                  <a:txBody>
                    <a:bodyPr/>
                    <a:lstStyle/>
                    <a:p>
                      <a:r>
                        <a:rPr lang="en-US" sz="1000" b="0" dirty="0">
                          <a:solidFill>
                            <a:schemeClr val="tx1"/>
                          </a:solidFill>
                        </a:rPr>
                        <a:t>Aug 2025</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solidFill>
                        </a:rPr>
                        <a:t>-</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algn="l" defTabSz="914400" rtl="0" eaLnBrk="1" latinLnBrk="0" hangingPunct="1">
                        <a:buNone/>
                      </a:pPr>
                      <a:r>
                        <a:rPr lang="en-GB" sz="1000" dirty="0">
                          <a:solidFill>
                            <a:schemeClr val="tx1"/>
                          </a:solidFill>
                        </a:rPr>
                        <a:t>TR skeleton, invite companies for WT scope and justification discussion including potential WTs/KI, </a:t>
                      </a:r>
                      <a:r>
                        <a:rPr lang="en-GB" sz="1000" kern="1200" dirty="0">
                          <a:solidFill>
                            <a:schemeClr val="tx1"/>
                          </a:solidFill>
                          <a:latin typeface="+mn-lt"/>
                          <a:ea typeface="+mn-ea"/>
                          <a:cs typeface="+mn-cs"/>
                        </a:rPr>
                        <a:t>potential TU, dependencies, </a:t>
                      </a:r>
                      <a:r>
                        <a:rPr lang="en-DE" sz="1000" kern="1200" dirty="0">
                          <a:solidFill>
                            <a:schemeClr val="tx1"/>
                          </a:solidFill>
                          <a:latin typeface="+mn-lt"/>
                          <a:ea typeface="+mn-ea"/>
                          <a:cs typeface="+mn-cs"/>
                        </a:rPr>
                        <a:t>architectural </a:t>
                      </a:r>
                      <a:r>
                        <a:rPr lang="en-GB" sz="1000" kern="1200" dirty="0">
                          <a:solidFill>
                            <a:schemeClr val="tx1"/>
                          </a:solidFill>
                          <a:latin typeface="+mn-lt"/>
                          <a:ea typeface="+mn-ea"/>
                          <a:cs typeface="+mn-cs"/>
                        </a:rPr>
                        <a:t>principles, </a:t>
                      </a:r>
                      <a:r>
                        <a:rPr lang="en-DE" sz="1000" kern="1200" dirty="0">
                          <a:solidFill>
                            <a:schemeClr val="tx1"/>
                          </a:solidFill>
                          <a:latin typeface="+mn-lt"/>
                          <a:ea typeface="+mn-ea"/>
                          <a:cs typeface="+mn-cs"/>
                        </a:rPr>
                        <a:t>assumptions</a:t>
                      </a:r>
                      <a:r>
                        <a:rPr lang="en-GB" sz="1000" kern="1200" dirty="0">
                          <a:solidFill>
                            <a:schemeClr val="tx1"/>
                          </a:solidFill>
                          <a:latin typeface="+mn-lt"/>
                          <a:ea typeface="+mn-ea"/>
                          <a:cs typeface="+mn-cs"/>
                        </a:rPr>
                        <a:t> and requirements. </a:t>
                      </a:r>
                      <a:endParaRPr lang="en-DE" sz="1000" kern="1200" dirty="0">
                        <a:solidFill>
                          <a:schemeClr val="tx1"/>
                        </a:solidFill>
                        <a:latin typeface="+mn-lt"/>
                        <a:ea typeface="+mn-ea"/>
                        <a:cs typeface="+mn-cs"/>
                      </a:endParaRPr>
                    </a:p>
                  </a:txBody>
                  <a:tcPr marL="68580" marR="68580" marT="0" marB="0">
                    <a:solidFill>
                      <a:schemeClr val="bg1"/>
                    </a:solidFill>
                  </a:tcPr>
                </a:tc>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dirty="0">
                          <a:solidFill>
                            <a:schemeClr val="tx1"/>
                          </a:solidFill>
                        </a:rPr>
                        <a:t>As endorsed in S2-2505648, the completion of Key Issues, architectural assumptions, and principles is generally targeted for the end of </a:t>
                      </a:r>
                      <a:r>
                        <a:rPr lang="en-US" sz="1000" b="0" dirty="0">
                          <a:solidFill>
                            <a:schemeClr val="tx1"/>
                          </a:solidFill>
                        </a:rPr>
                        <a:t>SA2#172</a:t>
                      </a:r>
                      <a:r>
                        <a:rPr lang="en-GB" sz="1000" dirty="0">
                          <a:solidFill>
                            <a:schemeClr val="tx1"/>
                          </a:solidFill>
                        </a:rPr>
                        <a:t> meeting, unless there are dependencies on other WGs. Identify other 5G features that will be supported and/or adapted in 6G.</a:t>
                      </a:r>
                    </a:p>
                    <a:p>
                      <a:r>
                        <a:rPr lang="en-GB" sz="1000" dirty="0">
                          <a:solidFill>
                            <a:schemeClr val="tx1"/>
                          </a:solidFill>
                        </a:rPr>
                        <a:t>The Study Item Description (SID) should be updated with:</a:t>
                      </a:r>
                    </a:p>
                    <a:p>
                      <a:pPr marL="171450" indent="-171450">
                        <a:buFont typeface="Arial" panose="020B0604020202020204" pitchFamily="34" charset="0"/>
                        <a:buChar char="•"/>
                      </a:pPr>
                      <a:r>
                        <a:rPr lang="en-GB" sz="1000" dirty="0">
                          <a:solidFill>
                            <a:schemeClr val="tx1"/>
                          </a:solidFill>
                        </a:rPr>
                        <a:t>Revised Work Task descriptions from the TR annex</a:t>
                      </a:r>
                    </a:p>
                    <a:p>
                      <a:pPr marL="171450" indent="-171450">
                        <a:buFont typeface="Arial" panose="020B0604020202020204" pitchFamily="34" charset="0"/>
                        <a:buChar char="•"/>
                      </a:pPr>
                      <a:r>
                        <a:rPr lang="en-GB" sz="1000" dirty="0">
                          <a:solidFill>
                            <a:schemeClr val="tx1"/>
                          </a:solidFill>
                        </a:rPr>
                        <a:t>TU estimates</a:t>
                      </a:r>
                    </a:p>
                    <a:p>
                      <a:pPr marL="171450" indent="-171450">
                        <a:buFont typeface="Arial" panose="020B0604020202020204" pitchFamily="34" charset="0"/>
                        <a:buChar char="•"/>
                      </a:pPr>
                      <a:r>
                        <a:rPr lang="en-GB" sz="1000" dirty="0">
                          <a:solidFill>
                            <a:schemeClr val="tx1"/>
                          </a:solidFill>
                        </a:rPr>
                        <a:t>Target completion date for the SID</a:t>
                      </a:r>
                    </a:p>
                    <a:p>
                      <a:r>
                        <a:rPr lang="en-GB" sz="1000" dirty="0">
                          <a:solidFill>
                            <a:schemeClr val="tx1"/>
                          </a:solidFill>
                        </a:rPr>
                        <a:t>Agree on 2nd Phase planning (including parallel streams).</a:t>
                      </a:r>
                    </a:p>
                    <a:p>
                      <a:r>
                        <a:rPr lang="en-GB" sz="1000" b="1" dirty="0">
                          <a:solidFill>
                            <a:schemeClr val="tx1"/>
                          </a:solidFill>
                        </a:rPr>
                        <a:t>Checkpoint#1 (SA2#172): </a:t>
                      </a:r>
                      <a:r>
                        <a:rPr lang="en-US" sz="1000" dirty="0">
                          <a:solidFill>
                            <a:schemeClr val="tx1"/>
                          </a:solidFill>
                        </a:rPr>
                        <a:t>Stability check on WTs (and, based on those, potential KIs). </a:t>
                      </a:r>
                      <a:endParaRPr lang="en-US" sz="1000" strike="sngStrike"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10004"/>
                  </a:ext>
                </a:extLst>
              </a:tr>
              <a:tr h="265553">
                <a:tc>
                  <a:txBody>
                    <a:bodyPr/>
                    <a:lstStyle/>
                    <a:p>
                      <a:r>
                        <a:rPr lang="en-US" sz="1000" b="0" dirty="0">
                          <a:solidFill>
                            <a:schemeClr val="tx1"/>
                          </a:solidFill>
                        </a:rPr>
                        <a:t>SA2#171</a:t>
                      </a:r>
                    </a:p>
                  </a:txBody>
                  <a:tcPr marL="68569" marR="68569" marT="34290" marB="34290">
                    <a:solidFill>
                      <a:schemeClr val="bg1"/>
                    </a:solidFill>
                  </a:tcPr>
                </a:tc>
                <a:tc>
                  <a:txBody>
                    <a:bodyPr/>
                    <a:lstStyle/>
                    <a:p>
                      <a:r>
                        <a:rPr lang="en-US" sz="1000" b="0" dirty="0">
                          <a:solidFill>
                            <a:schemeClr val="tx1"/>
                          </a:solidFill>
                        </a:rPr>
                        <a:t>Oct 2025</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a:buNone/>
                      </a:pPr>
                      <a:r>
                        <a:rPr lang="en-GB" sz="1000" kern="1200" dirty="0">
                          <a:solidFill>
                            <a:schemeClr val="tx1"/>
                          </a:solidFill>
                          <a:latin typeface="+mn-lt"/>
                          <a:ea typeface="+mn-ea"/>
                          <a:cs typeface="+mn-cs"/>
                        </a:rPr>
                        <a:t>Continue WT/KI and assumptions discussions</a:t>
                      </a:r>
                      <a:r>
                        <a:rPr lang="en-DE" sz="1000" kern="1200" dirty="0">
                          <a:solidFill>
                            <a:schemeClr val="tx1"/>
                          </a:solidFill>
                          <a:latin typeface="+mn-lt"/>
                          <a:ea typeface="+mn-ea"/>
                          <a:cs typeface="+mn-cs"/>
                        </a:rPr>
                        <a:t> including dependencies</a:t>
                      </a:r>
                    </a:p>
                  </a:txBody>
                  <a:tcPr marL="68580" marR="68580" marT="0" marB="0">
                    <a:solidFill>
                      <a:schemeClr val="bg1"/>
                    </a:solidFill>
                  </a:tcPr>
                </a:tc>
                <a:tc vMerge="1">
                  <a:txBody>
                    <a:bodyPr/>
                    <a:lstStyle/>
                    <a:p>
                      <a:endParaRPr lang="en-US" sz="1400" dirty="0"/>
                    </a:p>
                  </a:txBody>
                  <a:tcPr marL="68569" marR="68569" marT="34290" marB="34290">
                    <a:solidFill>
                      <a:schemeClr val="bg1"/>
                    </a:solidFill>
                  </a:tcPr>
                </a:tc>
                <a:extLst>
                  <a:ext uri="{0D108BD9-81ED-4DB2-BD59-A6C34878D82A}">
                    <a16:rowId xmlns:a16="http://schemas.microsoft.com/office/drawing/2014/main" val="10005"/>
                  </a:ext>
                </a:extLst>
              </a:tr>
              <a:tr h="466512">
                <a:tc>
                  <a:txBody>
                    <a:bodyPr/>
                    <a:lstStyle/>
                    <a:p>
                      <a:r>
                        <a:rPr lang="en-US" sz="1000" b="0" dirty="0">
                          <a:solidFill>
                            <a:schemeClr val="tx1"/>
                          </a:solidFill>
                        </a:rPr>
                        <a:t>SA2#172</a:t>
                      </a:r>
                    </a:p>
                  </a:txBody>
                  <a:tcPr marL="68569" marR="68569" marT="34290" marB="34290">
                    <a:solidFill>
                      <a:schemeClr val="bg1"/>
                    </a:solidFill>
                  </a:tcPr>
                </a:tc>
                <a:tc>
                  <a:txBody>
                    <a:bodyPr/>
                    <a:lstStyle/>
                    <a:p>
                      <a:r>
                        <a:rPr lang="en-US" sz="1000" b="0" dirty="0">
                          <a:solidFill>
                            <a:schemeClr val="tx1"/>
                          </a:solidFill>
                        </a:rPr>
                        <a:t>Nov 2025</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dirty="0">
                          <a:solidFill>
                            <a:schemeClr val="tx1"/>
                          </a:solidFill>
                          <a:latin typeface="+mn-lt"/>
                          <a:ea typeface="+mn-ea"/>
                          <a:cs typeface="+mn-cs"/>
                        </a:rPr>
                        <a:t>Complete KIs</a:t>
                      </a:r>
                      <a:r>
                        <a:rPr lang="en-GB" sz="1000" dirty="0">
                          <a:solidFill>
                            <a:schemeClr val="tx1"/>
                          </a:solidFill>
                        </a:rPr>
                        <a:t>, SID update with WT scope dependencies and TU. Aim to complete the </a:t>
                      </a:r>
                      <a:r>
                        <a:rPr lang="en-GB" sz="1000" kern="1200" dirty="0">
                          <a:solidFill>
                            <a:schemeClr val="tx1"/>
                          </a:solidFill>
                          <a:latin typeface="+mn-lt"/>
                          <a:ea typeface="+mn-ea"/>
                          <a:cs typeface="+mn-cs"/>
                        </a:rPr>
                        <a:t>architecture requirements &amp; assumptions.</a:t>
                      </a:r>
                      <a:endParaRPr lang="en-GB" sz="10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strike="sngStrike" dirty="0">
                          <a:solidFill>
                            <a:schemeClr val="tx1"/>
                          </a:solidFill>
                          <a:highlight>
                            <a:srgbClr val="FFFF00"/>
                          </a:highlight>
                        </a:rPr>
                        <a:t>Last meeting for Key Issue proposals. </a:t>
                      </a:r>
                    </a:p>
                  </a:txBody>
                  <a:tcPr marL="68580" marR="68580" marT="0" marB="0">
                    <a:solidFill>
                      <a:schemeClr val="bg1"/>
                    </a:solidFill>
                  </a:tcPr>
                </a:tc>
                <a:tc vMerge="1">
                  <a:txBody>
                    <a:bodyPr/>
                    <a:lstStyle/>
                    <a:p>
                      <a:endParaRPr lang="en-US" sz="1400" dirty="0"/>
                    </a:p>
                  </a:txBody>
                  <a:tcPr marL="68569" marR="68569" marT="34290" marB="34290">
                    <a:solidFill>
                      <a:schemeClr val="bg1"/>
                    </a:solidFill>
                  </a:tcPr>
                </a:tc>
                <a:extLst>
                  <a:ext uri="{0D108BD9-81ED-4DB2-BD59-A6C34878D82A}">
                    <a16:rowId xmlns:a16="http://schemas.microsoft.com/office/drawing/2014/main" val="2273759181"/>
                  </a:ext>
                </a:extLst>
              </a:tr>
              <a:tr h="143211">
                <a:tc>
                  <a:txBody>
                    <a:bodyPr/>
                    <a:lstStyle/>
                    <a:p>
                      <a:r>
                        <a:rPr lang="en-US" sz="1000" b="0" dirty="0">
                          <a:solidFill>
                            <a:schemeClr val="tx1"/>
                          </a:solidFill>
                        </a:rPr>
                        <a:t>SA2#173</a:t>
                      </a:r>
                    </a:p>
                  </a:txBody>
                  <a:tcPr marL="68569" marR="68569" marT="34290" marB="34290">
                    <a:solidFill>
                      <a:schemeClr val="bg1"/>
                    </a:solidFill>
                  </a:tcPr>
                </a:tc>
                <a:tc>
                  <a:txBody>
                    <a:bodyPr/>
                    <a:lstStyle/>
                    <a:p>
                      <a:r>
                        <a:rPr lang="en-US" sz="1000" b="0" dirty="0">
                          <a:solidFill>
                            <a:schemeClr val="tx1"/>
                          </a:solidFill>
                        </a:rPr>
                        <a:t>Feb 2026</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r>
                        <a:rPr lang="en-GB" sz="1000" b="1" strike="sngStrike" dirty="0">
                          <a:solidFill>
                            <a:schemeClr val="tx1"/>
                          </a:solidFill>
                          <a:highlight>
                            <a:srgbClr val="FFFF00"/>
                          </a:highlight>
                        </a:rPr>
                        <a:t>Last meeting for Key Issue updates</a:t>
                      </a:r>
                      <a:r>
                        <a:rPr lang="en-US" sz="1000" b="1" strike="sngStrike" dirty="0">
                          <a:solidFill>
                            <a:schemeClr val="tx1"/>
                          </a:solidFill>
                          <a:highlight>
                            <a:srgbClr val="FFFF00"/>
                          </a:highlight>
                        </a:rPr>
                        <a:t>. </a:t>
                      </a:r>
                      <a:r>
                        <a:rPr lang="en-US" sz="1000" dirty="0">
                          <a:solidFill>
                            <a:schemeClr val="tx1"/>
                          </a:solidFill>
                        </a:rPr>
                        <a:t>Start documentation of solutions.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strike="sngStrike" dirty="0">
                          <a:solidFill>
                            <a:schemeClr val="tx1"/>
                          </a:solidFill>
                          <a:highlight>
                            <a:srgbClr val="FFFF00"/>
                          </a:highlight>
                        </a:rPr>
                        <a:t>Last meeting for additional new Key Issues which are dependent on other TSGs/WGs.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strike="noStrike" dirty="0">
                          <a:solidFill>
                            <a:schemeClr val="tx1"/>
                          </a:solidFill>
                          <a:highlight>
                            <a:srgbClr val="00FF00"/>
                          </a:highlight>
                        </a:rPr>
                        <a:t>Last meeting for Key Issue proposals (FIRM DEADLINE).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strike="sngStrike" dirty="0">
                        <a:solidFill>
                          <a:schemeClr val="tx1"/>
                        </a:solidFill>
                        <a:highlight>
                          <a:srgbClr val="FFFF00"/>
                        </a:highlight>
                      </a:endParaRPr>
                    </a:p>
                  </a:txBody>
                  <a:tcPr marL="68569" marR="68569" marT="34290" marB="3429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Checkpoint#2</a:t>
                      </a:r>
                      <a:r>
                        <a:rPr lang="en-US" sz="1000" b="1" dirty="0">
                          <a:solidFill>
                            <a:schemeClr val="tx1"/>
                          </a:solidFill>
                        </a:rPr>
                        <a:t>:</a:t>
                      </a:r>
                      <a:r>
                        <a:rPr lang="en-US" sz="1000" dirty="0">
                          <a:solidFill>
                            <a:schemeClr val="tx1"/>
                          </a:solidFill>
                        </a:rPr>
                        <a:t> Stability check on KIs. </a:t>
                      </a:r>
                      <a:r>
                        <a:rPr lang="en-GB" sz="1000" dirty="0">
                          <a:solidFill>
                            <a:schemeClr val="tx1"/>
                          </a:solidFill>
                        </a:rPr>
                        <a:t>Evaluate whether any exceptions (e.g., for KI updates) are needed for another one meeting (for SA2#174) due to dependencies on other WGs.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dirty="0">
                          <a:solidFill>
                            <a:schemeClr val="tx1"/>
                          </a:solidFill>
                        </a:rPr>
                        <a:t>Re-evaluate the deadline for accepting new solution proposals, i.e., to determine whether SA2#176 remains appropriate or whether to shift to SA2#177, for instance, based on the status of KIs.</a:t>
                      </a:r>
                      <a:endParaRPr lang="en-US" sz="1000"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1015887532"/>
                  </a:ext>
                </a:extLst>
              </a:tr>
              <a:tr h="290074">
                <a:tc>
                  <a:txBody>
                    <a:bodyPr/>
                    <a:lstStyle/>
                    <a:p>
                      <a:r>
                        <a:rPr lang="en-US" sz="1000" b="0" dirty="0">
                          <a:solidFill>
                            <a:schemeClr val="tx1"/>
                          </a:solidFill>
                        </a:rPr>
                        <a:t>SA2#174</a:t>
                      </a:r>
                    </a:p>
                  </a:txBody>
                  <a:tcPr marL="68569" marR="68569" marT="34290" marB="34290">
                    <a:solidFill>
                      <a:schemeClr val="bg1"/>
                    </a:solidFill>
                  </a:tcPr>
                </a:tc>
                <a:tc>
                  <a:txBody>
                    <a:bodyPr/>
                    <a:lstStyle/>
                    <a:p>
                      <a:r>
                        <a:rPr lang="en-US" sz="1000" b="0" dirty="0">
                          <a:solidFill>
                            <a:schemeClr val="tx1"/>
                          </a:solidFill>
                        </a:rPr>
                        <a:t>Apr 2026</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r>
                        <a:rPr lang="en-US" altLang="ko-KR" sz="1000" dirty="0">
                          <a:solidFill>
                            <a:schemeClr val="tx1"/>
                          </a:solidFill>
                          <a:sym typeface="+mn-ea"/>
                        </a:rPr>
                        <a:t>Continue solution discussion, coordination with other WGs.</a:t>
                      </a:r>
                      <a:endParaRPr lang="en-US" sz="1000" dirty="0">
                        <a:solidFill>
                          <a:schemeClr val="tx1"/>
                        </a:solidFill>
                      </a:endParaRPr>
                    </a:p>
                  </a:txBody>
                  <a:tcPr marL="68569" marR="68569" marT="34290" marB="34290">
                    <a:solidFill>
                      <a:schemeClr val="bg1"/>
                    </a:solidFill>
                  </a:tcPr>
                </a:tc>
                <a:tc>
                  <a:txBody>
                    <a:bodyPr/>
                    <a:lstStyle/>
                    <a:p>
                      <a:endParaRPr lang="en-US" sz="1000"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3539835267"/>
                  </a:ext>
                </a:extLst>
              </a:tr>
              <a:tr h="422110">
                <a:tc>
                  <a:txBody>
                    <a:bodyPr/>
                    <a:lstStyle/>
                    <a:p>
                      <a:r>
                        <a:rPr lang="en-US" sz="1000" b="0" dirty="0">
                          <a:solidFill>
                            <a:schemeClr val="tx1"/>
                          </a:solidFill>
                        </a:rPr>
                        <a:t>SA2#175</a:t>
                      </a:r>
                    </a:p>
                  </a:txBody>
                  <a:tcPr marL="68569" marR="68569" marT="34290" marB="34290">
                    <a:solidFill>
                      <a:schemeClr val="bg1"/>
                    </a:solidFill>
                  </a:tcPr>
                </a:tc>
                <a:tc>
                  <a:txBody>
                    <a:bodyPr/>
                    <a:lstStyle/>
                    <a:p>
                      <a:r>
                        <a:rPr lang="en-US" sz="1000" b="0" dirty="0">
                          <a:solidFill>
                            <a:schemeClr val="tx1"/>
                          </a:solidFill>
                        </a:rPr>
                        <a:t>May 2026</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r>
                        <a:rPr lang="en-US" altLang="ko-KR" sz="1000" dirty="0">
                          <a:solidFill>
                            <a:schemeClr val="tx1"/>
                          </a:solidFill>
                          <a:sym typeface="+mn-ea"/>
                        </a:rPr>
                        <a:t>Continue solution discussion, coordination with other WGs.</a:t>
                      </a:r>
                      <a:endParaRPr lang="en-US" sz="1000" dirty="0">
                        <a:solidFill>
                          <a:schemeClr val="tx1"/>
                        </a:solidFill>
                      </a:endParaRPr>
                    </a:p>
                  </a:txBody>
                  <a:tcPr marL="68569" marR="68569" marT="34290" marB="3429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Checkpoint#3:</a:t>
                      </a:r>
                      <a:r>
                        <a:rPr lang="en-GB" sz="1000" dirty="0">
                          <a:solidFill>
                            <a:schemeClr val="tx1"/>
                          </a:solidFill>
                        </a:rPr>
                        <a:t> Stability check (per WT) and coordination on dependencies. Cross-TSGs/WGs coordination.</a:t>
                      </a:r>
                      <a:endParaRPr lang="en-US" sz="1000"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2074841624"/>
                  </a:ext>
                </a:extLst>
              </a:tr>
              <a:tr h="466512">
                <a:tc>
                  <a:txBody>
                    <a:bodyPr/>
                    <a:lstStyle/>
                    <a:p>
                      <a:r>
                        <a:rPr lang="en-US" sz="1000" b="0" dirty="0">
                          <a:solidFill>
                            <a:schemeClr val="tx1"/>
                          </a:solidFill>
                        </a:rPr>
                        <a:t>SA2#176</a:t>
                      </a:r>
                    </a:p>
                  </a:txBody>
                  <a:tcPr marL="68569" marR="68569" marT="34290" marB="34290">
                    <a:solidFill>
                      <a:schemeClr val="bg1"/>
                    </a:solidFill>
                  </a:tcPr>
                </a:tc>
                <a:tc>
                  <a:txBody>
                    <a:bodyPr/>
                    <a:lstStyle/>
                    <a:p>
                      <a:r>
                        <a:rPr lang="en-US" sz="1000" b="0" dirty="0">
                          <a:solidFill>
                            <a:schemeClr val="tx1"/>
                          </a:solidFill>
                        </a:rPr>
                        <a:t>Aug 2026</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r>
                        <a:rPr lang="en-US" altLang="ko-KR" sz="1000" b="1" dirty="0">
                          <a:solidFill>
                            <a:schemeClr val="tx1"/>
                          </a:solidFill>
                          <a:sym typeface="+mn-ea"/>
                        </a:rPr>
                        <a:t>Last meeting for new solution proposals</a:t>
                      </a:r>
                      <a:r>
                        <a:rPr lang="en-US" altLang="ko-KR" sz="1000" dirty="0">
                          <a:solidFill>
                            <a:schemeClr val="tx1"/>
                          </a:solidFill>
                        </a:rPr>
                        <a:t>, start discussion on solution principles and interim conclusion. </a:t>
                      </a:r>
                      <a:endParaRPr lang="en-US" sz="1000" dirty="0">
                        <a:solidFill>
                          <a:schemeClr val="tx1"/>
                        </a:solidFill>
                      </a:endParaRPr>
                    </a:p>
                  </a:txBody>
                  <a:tcPr marL="68569" marR="68569" marT="34290" marB="3429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Checkpoint#4:</a:t>
                      </a:r>
                      <a:r>
                        <a:rPr lang="en-GB" sz="1000" dirty="0">
                          <a:solidFill>
                            <a:schemeClr val="tx1"/>
                          </a:solidFill>
                        </a:rPr>
                        <a:t> some aspects of Architecture conclusion and notification to other WGs. Cross-TSGs/WGs coordination. Decide whether to allow new solution(s) for SA2#177 meeting.</a:t>
                      </a:r>
                      <a:endParaRPr lang="en-US" sz="1000"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1996612347"/>
                  </a:ext>
                </a:extLst>
              </a:tr>
              <a:tr h="3173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kern="1200" dirty="0">
                          <a:solidFill>
                            <a:schemeClr val="tx1"/>
                          </a:solidFill>
                          <a:latin typeface="+mn-lt"/>
                          <a:ea typeface="+mn-ea"/>
                          <a:cs typeface="+mn-cs"/>
                        </a:rPr>
                        <a:t>SA2#177</a:t>
                      </a:r>
                    </a:p>
                    <a:p>
                      <a:endParaRPr lang="en-US" sz="1000" b="0" dirty="0">
                        <a:solidFill>
                          <a:schemeClr val="tx1"/>
                        </a:solidFill>
                      </a:endParaRPr>
                    </a:p>
                  </a:txBody>
                  <a:tcPr marL="68569" marR="68569" marT="34290" marB="34290">
                    <a:solidFill>
                      <a:schemeClr val="bg1"/>
                    </a:solidFill>
                  </a:tcPr>
                </a:tc>
                <a:tc>
                  <a:txBody>
                    <a:bodyPr/>
                    <a:lstStyle/>
                    <a:p>
                      <a:r>
                        <a:rPr lang="en-US" sz="1000" b="0" dirty="0">
                          <a:solidFill>
                            <a:schemeClr val="tx1"/>
                          </a:solidFill>
                        </a:rPr>
                        <a:t>Oct 2026</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solidFill>
                            <a:schemeClr val="tx1"/>
                          </a:solidFill>
                        </a:rPr>
                        <a:t>Complete conclusions on KIs and overall architecture.</a:t>
                      </a:r>
                    </a:p>
                    <a:p>
                      <a:endParaRPr lang="en-US" sz="1000" dirty="0">
                        <a:solidFill>
                          <a:schemeClr val="tx1"/>
                        </a:solidFill>
                      </a:endParaRPr>
                    </a:p>
                  </a:txBody>
                  <a:tcPr marL="68569" marR="68569" marT="34290" marB="34290">
                    <a:solidFill>
                      <a:schemeClr val="bg1"/>
                    </a:solidFill>
                  </a:tcPr>
                </a:tc>
                <a:tc>
                  <a:txBody>
                    <a:bodyPr/>
                    <a:lstStyle/>
                    <a:p>
                      <a:endParaRPr lang="en-US" sz="1000"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892138363"/>
                  </a:ext>
                </a:extLst>
              </a:tr>
              <a:tr h="2655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kern="1200" dirty="0">
                          <a:solidFill>
                            <a:schemeClr val="tx1"/>
                          </a:solidFill>
                          <a:latin typeface="+mn-lt"/>
                          <a:ea typeface="+mn-ea"/>
                          <a:cs typeface="+mn-cs"/>
                        </a:rPr>
                        <a:t>SA2#178</a:t>
                      </a:r>
                    </a:p>
                  </a:txBody>
                  <a:tcPr marL="68569" marR="68569" marT="34290" marB="34290">
                    <a:solidFill>
                      <a:schemeClr val="bg1"/>
                    </a:solidFill>
                  </a:tcPr>
                </a:tc>
                <a:tc>
                  <a:txBody>
                    <a:bodyPr/>
                    <a:lstStyle/>
                    <a:p>
                      <a:r>
                        <a:rPr lang="en-US" sz="1000" b="0" dirty="0">
                          <a:solidFill>
                            <a:schemeClr val="tx1"/>
                          </a:solidFill>
                        </a:rPr>
                        <a:t>Nov 2026</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solidFill>
                            <a:schemeClr val="tx1"/>
                          </a:solidFill>
                        </a:rPr>
                        <a:t>Complete conclusions on KIs and overall architecture.</a:t>
                      </a:r>
                    </a:p>
                  </a:txBody>
                  <a:tcPr marL="68569" marR="68569" marT="34290" marB="34290">
                    <a:solidFill>
                      <a:schemeClr val="bg1"/>
                    </a:solidFill>
                  </a:tcPr>
                </a:tc>
                <a:tc>
                  <a:txBody>
                    <a:bodyPr/>
                    <a:lstStyle/>
                    <a:p>
                      <a:r>
                        <a:rPr lang="en-GB" sz="1000" b="1" dirty="0">
                          <a:solidFill>
                            <a:schemeClr val="tx1"/>
                          </a:solidFill>
                        </a:rPr>
                        <a:t>Checkpoint#5: </a:t>
                      </a:r>
                      <a:r>
                        <a:rPr lang="en-GB" sz="1000" dirty="0">
                          <a:solidFill>
                            <a:schemeClr val="tx1"/>
                          </a:solidFill>
                        </a:rPr>
                        <a:t>Architecture conclusion and WID approval</a:t>
                      </a:r>
                      <a:endParaRPr lang="en-US" sz="1000"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372283913"/>
                  </a:ext>
                </a:extLst>
              </a:tr>
              <a:tr h="362956">
                <a:tc>
                  <a:txBody>
                    <a:bodyPr/>
                    <a:lstStyle/>
                    <a:p>
                      <a:r>
                        <a:rPr lang="en-US" sz="1000" b="0" kern="1200" dirty="0">
                          <a:solidFill>
                            <a:schemeClr val="tx1"/>
                          </a:solidFill>
                          <a:latin typeface="+mn-lt"/>
                          <a:ea typeface="+mn-ea"/>
                          <a:cs typeface="+mn-cs"/>
                        </a:rPr>
                        <a:t>SA2#179</a:t>
                      </a:r>
                    </a:p>
                    <a:p>
                      <a:endParaRPr lang="en-US" sz="1100" dirty="0">
                        <a:solidFill>
                          <a:schemeClr val="tx1"/>
                        </a:solidFill>
                      </a:endParaRPr>
                    </a:p>
                  </a:txBody>
                  <a:tcPr>
                    <a:solidFill>
                      <a:schemeClr val="bg2"/>
                    </a:solidFill>
                  </a:tcPr>
                </a:tc>
                <a:tc>
                  <a:txBody>
                    <a:bodyPr/>
                    <a:lstStyle/>
                    <a:p>
                      <a:r>
                        <a:rPr lang="en-US" sz="1000" dirty="0">
                          <a:solidFill>
                            <a:schemeClr val="tx1"/>
                          </a:solidFill>
                        </a:rPr>
                        <a:t>Feb 2027</a:t>
                      </a:r>
                    </a:p>
                  </a:txBody>
                  <a:tcPr>
                    <a:solidFill>
                      <a:schemeClr val="bg2"/>
                    </a:solidFill>
                  </a:tcPr>
                </a:tc>
                <a:tc>
                  <a:txBody>
                    <a:bodyPr/>
                    <a:lstStyle/>
                    <a:p>
                      <a:pPr algn="ctr"/>
                      <a:endParaRPr lang="en-US" sz="1000" dirty="0">
                        <a:solidFill>
                          <a:schemeClr val="tx1"/>
                        </a:solidFill>
                      </a:endParaRPr>
                    </a:p>
                  </a:txBody>
                  <a:tcP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ko-KR" sz="1000" dirty="0">
                        <a:solidFill>
                          <a:schemeClr val="tx1"/>
                        </a:solidFill>
                      </a:endParaRPr>
                    </a:p>
                  </a:txBody>
                  <a:tcPr>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solidFill>
                            <a:schemeClr val="tx1"/>
                          </a:solidFill>
                        </a:rPr>
                        <a:t>Complete conclusions on KIs and overall architecture.</a:t>
                      </a:r>
                    </a:p>
                  </a:txBody>
                  <a:tcPr>
                    <a:solidFill>
                      <a:schemeClr val="bg2"/>
                    </a:solidFill>
                  </a:tcPr>
                </a:tc>
                <a:tc>
                  <a:txBody>
                    <a:bodyPr/>
                    <a:lstStyle/>
                    <a:p>
                      <a:r>
                        <a:rPr lang="en-US" sz="1000" dirty="0">
                          <a:solidFill>
                            <a:schemeClr val="tx1"/>
                          </a:solidFill>
                        </a:rPr>
                        <a:t>If the SI completion is Mar’27, checkpoint#5 can be moved to Q1’27.</a:t>
                      </a:r>
                    </a:p>
                  </a:txBody>
                  <a:tcPr>
                    <a:solidFill>
                      <a:schemeClr val="bg2"/>
                    </a:solidFill>
                  </a:tcPr>
                </a:tc>
                <a:extLst>
                  <a:ext uri="{0D108BD9-81ED-4DB2-BD59-A6C34878D82A}">
                    <a16:rowId xmlns:a16="http://schemas.microsoft.com/office/drawing/2014/main" val="10007"/>
                  </a:ext>
                </a:extLst>
              </a:tr>
            </a:tbl>
          </a:graphicData>
        </a:graphic>
      </p:graphicFrame>
      <p:sp>
        <p:nvSpPr>
          <p:cNvPr id="3" name="Title 1">
            <a:extLst>
              <a:ext uri="{FF2B5EF4-FFF2-40B4-BE49-F238E27FC236}">
                <a16:creationId xmlns:a16="http://schemas.microsoft.com/office/drawing/2014/main" id="{F8B84308-D6CA-73C9-5FEC-CAF703E027AE}"/>
              </a:ext>
            </a:extLst>
          </p:cNvPr>
          <p:cNvSpPr txBox="1">
            <a:spLocks/>
          </p:cNvSpPr>
          <p:nvPr/>
        </p:nvSpPr>
        <p:spPr bwMode="auto">
          <a:xfrm>
            <a:off x="4892040" y="100584"/>
            <a:ext cx="7126224" cy="459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sz="2000" b="1" dirty="0"/>
              <a:t>NOTE</a:t>
            </a:r>
            <a:r>
              <a:rPr lang="en-GB" sz="2000" dirty="0"/>
              <a:t>: This is an ongoing timeline. We need to evaluate our progress and make changes if we're falling behind.</a:t>
            </a:r>
            <a:endParaRPr lang="en-DE" sz="2000" dirty="0"/>
          </a:p>
        </p:txBody>
      </p:sp>
    </p:spTree>
    <p:extLst>
      <p:ext uri="{BB962C8B-B14F-4D97-AF65-F5344CB8AC3E}">
        <p14:creationId xmlns:p14="http://schemas.microsoft.com/office/powerpoint/2010/main" val="319658865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8E69A3-B147-FC67-AE72-5998DE70F1D5}"/>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B812C4DB-DDEC-F4F1-E850-C066B1E6E75E}"/>
              </a:ext>
            </a:extLst>
          </p:cNvPr>
          <p:cNvSpPr>
            <a:spLocks noGrp="1"/>
          </p:cNvSpPr>
          <p:nvPr>
            <p:ph type="title"/>
          </p:nvPr>
        </p:nvSpPr>
        <p:spPr>
          <a:xfrm>
            <a:off x="2326931" y="243176"/>
            <a:ext cx="6975177" cy="929308"/>
          </a:xfrm>
        </p:spPr>
        <p:txBody>
          <a:bodyPr wrap="square" anchor="ctr">
            <a:normAutofit fontScale="90000"/>
          </a:bodyPr>
          <a:lstStyle/>
          <a:p>
            <a:r>
              <a:rPr lang="en-US" dirty="0">
                <a:solidFill>
                  <a:schemeClr val="tx1"/>
                </a:solidFill>
              </a:rPr>
              <a:t>Rel-20 6G study planning for Q3/Q4 2025</a:t>
            </a:r>
          </a:p>
        </p:txBody>
      </p:sp>
      <p:sp>
        <p:nvSpPr>
          <p:cNvPr id="5" name="Content Placeholder 2">
            <a:extLst>
              <a:ext uri="{FF2B5EF4-FFF2-40B4-BE49-F238E27FC236}">
                <a16:creationId xmlns:a16="http://schemas.microsoft.com/office/drawing/2014/main" id="{258B5BE3-F8CF-2F6A-D4BF-0461AB8FA410}"/>
              </a:ext>
            </a:extLst>
          </p:cNvPr>
          <p:cNvSpPr>
            <a:spLocks noGrp="1"/>
          </p:cNvSpPr>
          <p:nvPr>
            <p:ph idx="1"/>
          </p:nvPr>
        </p:nvSpPr>
        <p:spPr>
          <a:xfrm>
            <a:off x="454619" y="1382347"/>
            <a:ext cx="11289846" cy="5063423"/>
          </a:xfrm>
        </p:spPr>
        <p:txBody>
          <a:bodyPr/>
          <a:lstStyle/>
          <a:p>
            <a:pPr>
              <a:lnSpc>
                <a:spcPct val="110000"/>
              </a:lnSpc>
              <a:defRPr/>
            </a:pPr>
            <a:r>
              <a:rPr lang="en-US" sz="1600" dirty="0"/>
              <a:t>SA2#170 August 2025</a:t>
            </a:r>
          </a:p>
          <a:p>
            <a:pPr marL="952777" lvl="1" indent="-457200">
              <a:lnSpc>
                <a:spcPct val="110000"/>
              </a:lnSpc>
              <a:buFont typeface="+mj-lt"/>
              <a:buAutoNum type="arabicPeriod"/>
              <a:defRPr/>
            </a:pPr>
            <a:r>
              <a:rPr lang="en-US" sz="1400" dirty="0"/>
              <a:t>Input papers to provide justification and clarification of Work Task scope</a:t>
            </a:r>
          </a:p>
          <a:p>
            <a:pPr marL="952777" lvl="1" indent="-457200">
              <a:lnSpc>
                <a:spcPct val="110000"/>
              </a:lnSpc>
              <a:buFont typeface="+mj-lt"/>
              <a:buAutoNum type="arabicPeriod"/>
              <a:defRPr/>
            </a:pPr>
            <a:r>
              <a:rPr lang="en-US" sz="1400" dirty="0"/>
              <a:t>During the meeting assess for each WT whether Key Issue submission can start in the next meeting </a:t>
            </a:r>
          </a:p>
          <a:p>
            <a:pPr lvl="2">
              <a:lnSpc>
                <a:spcPct val="110000"/>
              </a:lnSpc>
              <a:defRPr/>
            </a:pPr>
            <a:r>
              <a:rPr lang="en-US" sz="1400" dirty="0"/>
              <a:t>(Drafting of Key Issues during the meeting is not precluded)</a:t>
            </a:r>
          </a:p>
          <a:p>
            <a:pPr marL="952777" lvl="1" indent="-457200">
              <a:lnSpc>
                <a:spcPct val="110000"/>
              </a:lnSpc>
              <a:buFont typeface="+mj-lt"/>
              <a:buAutoNum type="arabicPeriod"/>
              <a:defRPr/>
            </a:pPr>
            <a:r>
              <a:rPr lang="en-US" sz="1400" dirty="0"/>
              <a:t>Document agreed Work Task scope updates in an annex of the TR</a:t>
            </a:r>
          </a:p>
          <a:p>
            <a:pPr marL="952777" lvl="1" indent="-457200">
              <a:lnSpc>
                <a:spcPct val="110000"/>
              </a:lnSpc>
              <a:buFont typeface="+mj-lt"/>
              <a:buAutoNum type="arabicPeriod"/>
              <a:defRPr/>
            </a:pPr>
            <a:r>
              <a:rPr lang="en-US" sz="1400" dirty="0">
                <a:solidFill>
                  <a:srgbClr val="FF0000"/>
                </a:solidFill>
              </a:rPr>
              <a:t>Input papers on architectural assumptions and principles, with a focus on WT’s in August</a:t>
            </a:r>
          </a:p>
          <a:p>
            <a:pPr>
              <a:lnSpc>
                <a:spcPct val="110000"/>
              </a:lnSpc>
              <a:defRPr/>
            </a:pPr>
            <a:r>
              <a:rPr lang="en-US" sz="1600" dirty="0"/>
              <a:t>SA2#171 October 2025</a:t>
            </a:r>
          </a:p>
          <a:p>
            <a:pPr marL="952777" lvl="1" indent="-457200">
              <a:lnSpc>
                <a:spcPct val="110000"/>
              </a:lnSpc>
              <a:buFont typeface="+mj-lt"/>
              <a:buAutoNum type="arabicPeriod"/>
              <a:defRPr/>
            </a:pPr>
            <a:r>
              <a:rPr lang="en-US" sz="1400" dirty="0"/>
              <a:t>Start Key Issue discussions for Work Tasks identified in previous meeting</a:t>
            </a:r>
          </a:p>
          <a:p>
            <a:pPr marL="952777" lvl="1" indent="-457200">
              <a:lnSpc>
                <a:spcPct val="110000"/>
              </a:lnSpc>
              <a:buFont typeface="+mj-lt"/>
              <a:buAutoNum type="arabicPeriod"/>
              <a:defRPr/>
            </a:pPr>
            <a:r>
              <a:rPr lang="en-US" sz="1400" dirty="0"/>
              <a:t>For the </a:t>
            </a:r>
            <a:r>
              <a:rPr lang="en-US" sz="1400" dirty="0">
                <a:solidFill>
                  <a:srgbClr val="FF0000"/>
                </a:solidFill>
              </a:rPr>
              <a:t>Work Tasks not identified in previous meeting as ready for Key Issues</a:t>
            </a:r>
            <a:r>
              <a:rPr lang="en-US" sz="1400" dirty="0"/>
              <a:t>, continue </a:t>
            </a:r>
            <a:r>
              <a:rPr lang="en-US" sz="1400" dirty="0">
                <a:solidFill>
                  <a:srgbClr val="FF0000"/>
                </a:solidFill>
              </a:rPr>
              <a:t>1. 2. </a:t>
            </a:r>
            <a:r>
              <a:rPr lang="en-US" sz="1400" dirty="0"/>
              <a:t>and </a:t>
            </a:r>
            <a:r>
              <a:rPr lang="en-US" sz="1400" dirty="0">
                <a:solidFill>
                  <a:srgbClr val="FF0000"/>
                </a:solidFill>
              </a:rPr>
              <a:t>3. </a:t>
            </a:r>
            <a:r>
              <a:rPr lang="en-US" sz="1400" dirty="0"/>
              <a:t>above</a:t>
            </a:r>
          </a:p>
          <a:p>
            <a:pPr marL="952777" lvl="1" indent="-457200">
              <a:lnSpc>
                <a:spcPct val="110000"/>
              </a:lnSpc>
              <a:buFont typeface="+mj-lt"/>
              <a:buAutoNum type="arabicPeriod"/>
              <a:defRPr/>
            </a:pPr>
            <a:r>
              <a:rPr lang="en-US" sz="1400" dirty="0">
                <a:solidFill>
                  <a:srgbClr val="FF0000"/>
                </a:solidFill>
              </a:rPr>
              <a:t>Input papers on architectural assumptions and principles</a:t>
            </a:r>
            <a:endParaRPr lang="en-US" sz="1400" dirty="0"/>
          </a:p>
          <a:p>
            <a:pPr>
              <a:lnSpc>
                <a:spcPct val="110000"/>
              </a:lnSpc>
              <a:defRPr/>
            </a:pPr>
            <a:r>
              <a:rPr lang="en-US" sz="1600" dirty="0"/>
              <a:t>SA2#172 November 2025</a:t>
            </a:r>
          </a:p>
          <a:p>
            <a:pPr marL="838477" lvl="1" indent="-342900">
              <a:lnSpc>
                <a:spcPct val="110000"/>
              </a:lnSpc>
              <a:buFont typeface="+mj-lt"/>
              <a:buAutoNum type="arabicPeriod"/>
              <a:defRPr/>
            </a:pPr>
            <a:r>
              <a:rPr lang="en-US" sz="1400" dirty="0"/>
              <a:t>Continue as in SA2#171 for Work Tasks and Key Issues</a:t>
            </a:r>
          </a:p>
          <a:p>
            <a:pPr marL="838477" lvl="1" indent="-342900">
              <a:lnSpc>
                <a:spcPct val="110000"/>
              </a:lnSpc>
              <a:buFont typeface="+mj-lt"/>
              <a:buAutoNum type="arabicPeriod"/>
              <a:defRPr/>
            </a:pPr>
            <a:r>
              <a:rPr lang="en-US" sz="1400" dirty="0"/>
              <a:t>Completion of Key Issues,</a:t>
            </a:r>
            <a:r>
              <a:rPr lang="en-US" sz="1400" dirty="0">
                <a:solidFill>
                  <a:srgbClr val="FF0000"/>
                </a:solidFill>
              </a:rPr>
              <a:t> Arch assumptions and principles </a:t>
            </a:r>
            <a:r>
              <a:rPr lang="en-US" sz="1400" dirty="0"/>
              <a:t>is in general targeted for the end of this meeting </a:t>
            </a:r>
            <a:r>
              <a:rPr lang="en-US" sz="1400" dirty="0">
                <a:solidFill>
                  <a:srgbClr val="FF0000"/>
                </a:solidFill>
              </a:rPr>
              <a:t>unless there are dependencies on other WG’s</a:t>
            </a:r>
          </a:p>
          <a:p>
            <a:pPr marL="838477" lvl="1" indent="-342900">
              <a:lnSpc>
                <a:spcPct val="110000"/>
              </a:lnSpc>
              <a:buFont typeface="+mj-lt"/>
              <a:buAutoNum type="arabicPeriod"/>
              <a:defRPr/>
            </a:pPr>
            <a:r>
              <a:rPr lang="en-US" sz="1400" dirty="0"/>
              <a:t>Update Study Item Description with updated Work Task descriptions from the TR annex</a:t>
            </a:r>
          </a:p>
          <a:p>
            <a:pPr marL="838477" lvl="1" indent="-342900">
              <a:lnSpc>
                <a:spcPct val="110000"/>
              </a:lnSpc>
              <a:buFont typeface="+mj-lt"/>
              <a:buAutoNum type="arabicPeriod"/>
              <a:defRPr/>
            </a:pPr>
            <a:r>
              <a:rPr lang="en-US" sz="1400" dirty="0"/>
              <a:t>Add TU estimates and completion date to the SID</a:t>
            </a:r>
          </a:p>
          <a:p>
            <a:pPr marL="838477" lvl="1" indent="-342900">
              <a:lnSpc>
                <a:spcPct val="110000"/>
              </a:lnSpc>
              <a:buFont typeface="+mj-lt"/>
              <a:buAutoNum type="arabicPeriod"/>
              <a:defRPr/>
            </a:pPr>
            <a:r>
              <a:rPr lang="en-US" sz="1400" dirty="0">
                <a:solidFill>
                  <a:srgbClr val="FF0000"/>
                </a:solidFill>
              </a:rPr>
              <a:t>Input papers on architectural assumptions and principles</a:t>
            </a:r>
            <a:endParaRPr lang="en-US" sz="1400" dirty="0"/>
          </a:p>
          <a:p>
            <a:pPr marL="838477" lvl="1" indent="-342900">
              <a:lnSpc>
                <a:spcPct val="110000"/>
              </a:lnSpc>
              <a:buFont typeface="+mj-lt"/>
              <a:buAutoNum type="arabicPeriod"/>
              <a:defRPr/>
            </a:pPr>
            <a:endParaRPr lang="en-US" sz="1800" dirty="0"/>
          </a:p>
          <a:p>
            <a:pPr lvl="1">
              <a:lnSpc>
                <a:spcPct val="110000"/>
              </a:lnSpc>
              <a:defRPr/>
            </a:pPr>
            <a:endParaRPr lang="en-US" sz="1800" dirty="0"/>
          </a:p>
        </p:txBody>
      </p:sp>
      <p:sp>
        <p:nvSpPr>
          <p:cNvPr id="2" name="TextBox 1">
            <a:extLst>
              <a:ext uri="{FF2B5EF4-FFF2-40B4-BE49-F238E27FC236}">
                <a16:creationId xmlns:a16="http://schemas.microsoft.com/office/drawing/2014/main" id="{557FF511-B862-D464-6BA8-8767B9EFEAAE}"/>
              </a:ext>
            </a:extLst>
          </p:cNvPr>
          <p:cNvSpPr txBox="1"/>
          <p:nvPr/>
        </p:nvSpPr>
        <p:spPr>
          <a:xfrm rot="19907097">
            <a:off x="468481" y="532859"/>
            <a:ext cx="1236236" cy="369332"/>
          </a:xfrm>
          <a:prstGeom prst="rect">
            <a:avLst/>
          </a:prstGeom>
          <a:noFill/>
        </p:spPr>
        <p:txBody>
          <a:bodyPr wrap="none" rtlCol="0">
            <a:spAutoFit/>
          </a:bodyPr>
          <a:lstStyle/>
          <a:p>
            <a:r>
              <a:rPr lang="en-GB" dirty="0">
                <a:solidFill>
                  <a:srgbClr val="FF0000"/>
                </a:solidFill>
              </a:rPr>
              <a:t>Endorsed </a:t>
            </a:r>
            <a:endParaRPr lang="en-DE" dirty="0">
              <a:solidFill>
                <a:srgbClr val="FF0000"/>
              </a:solidFill>
            </a:endParaRPr>
          </a:p>
        </p:txBody>
      </p:sp>
    </p:spTree>
    <p:extLst>
      <p:ext uri="{BB962C8B-B14F-4D97-AF65-F5344CB8AC3E}">
        <p14:creationId xmlns:p14="http://schemas.microsoft.com/office/powerpoint/2010/main" val="422870960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5414D4-8560-344E-C4E3-7875632AE952}"/>
              </a:ext>
            </a:extLst>
          </p:cNvPr>
          <p:cNvSpPr>
            <a:spLocks noGrp="1"/>
          </p:cNvSpPr>
          <p:nvPr>
            <p:ph type="title"/>
          </p:nvPr>
        </p:nvSpPr>
        <p:spPr/>
        <p:txBody>
          <a:bodyPr/>
          <a:lstStyle/>
          <a:p>
            <a:r>
              <a:rPr lang="en-GB" dirty="0"/>
              <a:t>SA2#170 (Aug) Meeting planning</a:t>
            </a:r>
            <a:r>
              <a:rPr lang="en-GB" strike="sngStrike" dirty="0">
                <a:highlight>
                  <a:srgbClr val="00FF00"/>
                </a:highlight>
              </a:rPr>
              <a:t> </a:t>
            </a:r>
            <a:endParaRPr lang="en-DE" strike="sngStrike" dirty="0">
              <a:highlight>
                <a:srgbClr val="00FF00"/>
              </a:highlight>
            </a:endParaRPr>
          </a:p>
        </p:txBody>
      </p:sp>
      <p:sp>
        <p:nvSpPr>
          <p:cNvPr id="3" name="Content Placeholder 2">
            <a:extLst>
              <a:ext uri="{FF2B5EF4-FFF2-40B4-BE49-F238E27FC236}">
                <a16:creationId xmlns:a16="http://schemas.microsoft.com/office/drawing/2014/main" id="{F1ADA477-C806-88B8-5D3E-97220E9A2F0C}"/>
              </a:ext>
            </a:extLst>
          </p:cNvPr>
          <p:cNvSpPr>
            <a:spLocks noGrp="1"/>
          </p:cNvSpPr>
          <p:nvPr>
            <p:ph idx="1"/>
          </p:nvPr>
        </p:nvSpPr>
        <p:spPr>
          <a:xfrm>
            <a:off x="246888" y="1825625"/>
            <a:ext cx="11667744" cy="4471988"/>
          </a:xfrm>
        </p:spPr>
        <p:txBody>
          <a:bodyPr>
            <a:normAutofit fontScale="92500" lnSpcReduction="10000"/>
          </a:bodyPr>
          <a:lstStyle/>
          <a:p>
            <a:r>
              <a:rPr lang="en-GB" sz="1800" dirty="0"/>
              <a:t>Companies are invited to submit contributions addressing, Scope and justification of the Work Task (WT) e.g.:</a:t>
            </a:r>
          </a:p>
          <a:p>
            <a:pPr lvl="1"/>
            <a:r>
              <a:rPr lang="en-GB" sz="1600" dirty="0"/>
              <a:t>WT justifications, WT scope updates, possibility to divide the WT into sub-WTs, potential Key Issues (KIs) relevant to the WT, Identified dependencies and architecture principles, assumption and requirements. </a:t>
            </a:r>
          </a:p>
          <a:p>
            <a:r>
              <a:rPr lang="en-GB" sz="1800" dirty="0"/>
              <a:t>To ensure efficiency:</a:t>
            </a:r>
          </a:p>
          <a:p>
            <a:pPr lvl="1"/>
            <a:r>
              <a:rPr lang="en-GB" sz="1600" dirty="0"/>
              <a:t>Separate contribution(s) per WT.</a:t>
            </a:r>
            <a:endParaRPr lang="en-GB" sz="1600" strike="sngStrike" dirty="0">
              <a:highlight>
                <a:srgbClr val="FFFF00"/>
              </a:highlight>
            </a:endParaRPr>
          </a:p>
          <a:p>
            <a:pPr lvl="1"/>
            <a:r>
              <a:rPr lang="en-GB" sz="1600" dirty="0"/>
              <a:t>It may not be feasible to open each individual contribution in the meeting.</a:t>
            </a:r>
          </a:p>
          <a:p>
            <a:pPr lvl="1"/>
            <a:r>
              <a:rPr lang="en-GB" sz="1600" dirty="0"/>
              <a:t>Companies are encouraged to focus contributions on their areas (WTs) of interest. </a:t>
            </a:r>
          </a:p>
          <a:p>
            <a:pPr lvl="1"/>
            <a:r>
              <a:rPr lang="en-GB" sz="1600" dirty="0"/>
              <a:t>The detailed approach for handling contributions (e.g., rapporteur summary/grouping or identify the baseline </a:t>
            </a:r>
            <a:r>
              <a:rPr lang="en-GB" sz="1600" dirty="0" err="1"/>
              <a:t>tdoc</a:t>
            </a:r>
            <a:r>
              <a:rPr lang="en-GB" sz="1600" dirty="0"/>
              <a:t>(s) or potential need to assign pen-holders, etc) will be decided after the submission deadline, e.g., based on factors such as the number of contributions.</a:t>
            </a:r>
          </a:p>
          <a:p>
            <a:pPr lvl="2"/>
            <a:r>
              <a:rPr lang="en-GB" sz="1600" b="1" dirty="0"/>
              <a:t>Goal</a:t>
            </a:r>
            <a:r>
              <a:rPr lang="en-GB" sz="1600" dirty="0"/>
              <a:t>: Ensure efficient discussion and good coverage of topics during the meeting.</a:t>
            </a:r>
          </a:p>
          <a:p>
            <a:pPr marL="914400" lvl="2" indent="0">
              <a:buNone/>
            </a:pPr>
            <a:r>
              <a:rPr lang="en-GB" sz="1600" b="1" dirty="0"/>
              <a:t>NOTE</a:t>
            </a:r>
            <a:r>
              <a:rPr lang="en-GB" sz="1600" dirty="0"/>
              <a:t>: In case we assign any pen-holders, these assignments will be temporary and based on workload, not implying a long-term role.</a:t>
            </a:r>
          </a:p>
          <a:p>
            <a:r>
              <a:rPr lang="en-GB" sz="1800" dirty="0"/>
              <a:t>Meeting Objective:</a:t>
            </a:r>
          </a:p>
          <a:p>
            <a:pPr lvl="1"/>
            <a:r>
              <a:rPr lang="en-GB" sz="1600" dirty="0"/>
              <a:t>Agree on TR skeleton and scope</a:t>
            </a:r>
          </a:p>
          <a:p>
            <a:pPr lvl="1"/>
            <a:r>
              <a:rPr lang="en-GB" sz="1600" dirty="0"/>
              <a:t>Document agreed </a:t>
            </a:r>
            <a:r>
              <a:rPr lang="en-US" sz="1600" dirty="0"/>
              <a:t>architectural </a:t>
            </a:r>
            <a:r>
              <a:rPr lang="en-GB" sz="1600" dirty="0"/>
              <a:t>requirements &amp; </a:t>
            </a:r>
            <a:r>
              <a:rPr lang="en-US" sz="1600" dirty="0"/>
              <a:t>assumptions and principles in the TR, and </a:t>
            </a:r>
            <a:r>
              <a:rPr lang="en-GB" sz="1600" dirty="0"/>
              <a:t>Work Task scope updates in an annex of the TR.</a:t>
            </a:r>
          </a:p>
          <a:p>
            <a:pPr lvl="2"/>
            <a:r>
              <a:rPr lang="en-GB" sz="1500" dirty="0"/>
              <a:t>If there is consensus that a given WT/sub-WT is stable, the drafting of Key Issues during the meeting is not precluded.</a:t>
            </a:r>
            <a:endParaRPr lang="en-DE" sz="1500" dirty="0"/>
          </a:p>
          <a:p>
            <a:pPr lvl="1"/>
            <a:r>
              <a:rPr lang="en-GB" sz="1600" dirty="0"/>
              <a:t>For WT that are not agreed/endorsed, use baseline </a:t>
            </a:r>
            <a:r>
              <a:rPr lang="en-GB" sz="1600" dirty="0" err="1"/>
              <a:t>tdoc</a:t>
            </a:r>
            <a:r>
              <a:rPr lang="en-GB" sz="1600" dirty="0"/>
              <a:t>(s) for a WT (sub-WT, topic) scope, which will be further developed (considered for baseline) for the October meeting.</a:t>
            </a:r>
          </a:p>
        </p:txBody>
      </p:sp>
    </p:spTree>
    <p:extLst>
      <p:ext uri="{BB962C8B-B14F-4D97-AF65-F5344CB8AC3E}">
        <p14:creationId xmlns:p14="http://schemas.microsoft.com/office/powerpoint/2010/main" val="147928637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FEB1F-BA59-0224-A12F-7887BB27B6D7}"/>
              </a:ext>
            </a:extLst>
          </p:cNvPr>
          <p:cNvSpPr>
            <a:spLocks noGrp="1"/>
          </p:cNvSpPr>
          <p:nvPr>
            <p:ph type="title"/>
          </p:nvPr>
        </p:nvSpPr>
        <p:spPr/>
        <p:txBody>
          <a:bodyPr/>
          <a:lstStyle/>
          <a:p>
            <a:r>
              <a:rPr lang="en-GB" dirty="0"/>
              <a:t>SA2#170 (Aug) meeting guidance</a:t>
            </a:r>
            <a:endParaRPr lang="en-DE" dirty="0"/>
          </a:p>
        </p:txBody>
      </p:sp>
      <p:sp>
        <p:nvSpPr>
          <p:cNvPr id="3" name="Content Placeholder 2">
            <a:extLst>
              <a:ext uri="{FF2B5EF4-FFF2-40B4-BE49-F238E27FC236}">
                <a16:creationId xmlns:a16="http://schemas.microsoft.com/office/drawing/2014/main" id="{F5D2AC29-24FA-BE8B-C45A-E92DC22D2552}"/>
              </a:ext>
            </a:extLst>
          </p:cNvPr>
          <p:cNvSpPr>
            <a:spLocks noGrp="1"/>
          </p:cNvSpPr>
          <p:nvPr>
            <p:ph idx="1"/>
          </p:nvPr>
        </p:nvSpPr>
        <p:spPr>
          <a:xfrm>
            <a:off x="365760" y="1825624"/>
            <a:ext cx="11475720" cy="4471989"/>
          </a:xfrm>
        </p:spPr>
        <p:txBody>
          <a:bodyPr/>
          <a:lstStyle/>
          <a:p>
            <a:r>
              <a:rPr lang="en-GB" sz="1800" dirty="0"/>
              <a:t>Given the expected volume of contributions, we foresee that a large number of </a:t>
            </a:r>
            <a:r>
              <a:rPr lang="en-GB" sz="1800" dirty="0" err="1"/>
              <a:t>tdocs</a:t>
            </a:r>
            <a:r>
              <a:rPr lang="en-GB" sz="1800" dirty="0"/>
              <a:t> may be submitted for SA2#170. Therefore, we encourage companies to limit the number of contributions per WT/sub-WT. The interpretation of “limited” is left to each company’s delegation to assess, with the intent to avoid overwhelming the number of </a:t>
            </a:r>
            <a:r>
              <a:rPr lang="en-GB" sz="1800" dirty="0" err="1"/>
              <a:t>tdocs</a:t>
            </a:r>
            <a:r>
              <a:rPr lang="en-GB" sz="1800" dirty="0"/>
              <a:t> per company per WT/sub-WT.</a:t>
            </a:r>
          </a:p>
          <a:p>
            <a:r>
              <a:rPr lang="en-GB" sz="1800" dirty="0"/>
              <a:t> In this context, we as rapporteurs strongly recommend including </a:t>
            </a:r>
            <a:r>
              <a:rPr lang="en-GB" sz="1800" b="1" dirty="0">
                <a:solidFill>
                  <a:srgbClr val="FF0000"/>
                </a:solidFill>
              </a:rPr>
              <a:t>clear tags</a:t>
            </a:r>
            <a:r>
              <a:rPr lang="en-GB" sz="1800" dirty="0">
                <a:solidFill>
                  <a:srgbClr val="FF0000"/>
                </a:solidFill>
              </a:rPr>
              <a:t> </a:t>
            </a:r>
            <a:r>
              <a:rPr lang="en-GB" sz="1800" dirty="0"/>
              <a:t>in the contribution titles, for example:</a:t>
            </a:r>
          </a:p>
          <a:p>
            <a:pPr marL="0" indent="0">
              <a:buNone/>
            </a:pPr>
            <a:endParaRPr lang="en-GB" sz="1800" dirty="0"/>
          </a:p>
          <a:p>
            <a:pPr marL="0" indent="0">
              <a:buNone/>
            </a:pPr>
            <a:r>
              <a:rPr lang="en-GB" sz="1800" b="1" dirty="0"/>
              <a:t>		"[</a:t>
            </a:r>
            <a:r>
              <a:rPr lang="en-GB" sz="1800" b="1" dirty="0" err="1"/>
              <a:t>WT#x</a:t>
            </a:r>
            <a:r>
              <a:rPr lang="en-GB" sz="1800" b="1" dirty="0"/>
              <a:t>, Topic Name] Contribution Title..."</a:t>
            </a:r>
            <a:endParaRPr lang="en-GB" sz="1800" dirty="0"/>
          </a:p>
          <a:p>
            <a:pPr marL="0" indent="0">
              <a:buNone/>
            </a:pPr>
            <a:r>
              <a:rPr lang="en-GB" sz="1800" dirty="0"/>
              <a:t> 	E.g.:</a:t>
            </a:r>
          </a:p>
          <a:p>
            <a:pPr marL="0" indent="0">
              <a:buNone/>
            </a:pPr>
            <a:r>
              <a:rPr lang="en-GB" sz="1800" dirty="0"/>
              <a:t>		</a:t>
            </a:r>
            <a:r>
              <a:rPr lang="en-GB" sz="1800" b="1" dirty="0">
                <a:solidFill>
                  <a:schemeClr val="dk1"/>
                </a:solidFill>
              </a:rPr>
              <a:t> [WT#1.1, Control signalling for 6G] </a:t>
            </a:r>
            <a:r>
              <a:rPr lang="en-GB" sz="1800" b="1" dirty="0"/>
              <a:t>Contribution Title</a:t>
            </a:r>
            <a:endParaRPr lang="en-GB" sz="1800" dirty="0"/>
          </a:p>
          <a:p>
            <a:pPr marL="0" indent="0">
              <a:buNone/>
            </a:pPr>
            <a:r>
              <a:rPr lang="en-GB" sz="1800" b="1" dirty="0">
                <a:solidFill>
                  <a:schemeClr val="dk1"/>
                </a:solidFill>
              </a:rPr>
              <a:t>		[WT#1.2, SBA framework]</a:t>
            </a:r>
            <a:r>
              <a:rPr lang="en-GB" sz="1800" dirty="0">
                <a:solidFill>
                  <a:schemeClr val="dk1"/>
                </a:solidFill>
              </a:rPr>
              <a:t> </a:t>
            </a:r>
            <a:r>
              <a:rPr lang="en-GB" sz="1800" b="1" dirty="0"/>
              <a:t>Contribution Title</a:t>
            </a:r>
          </a:p>
          <a:p>
            <a:pPr marL="0" indent="0">
              <a:buNone/>
            </a:pPr>
            <a:r>
              <a:rPr lang="en-GB" sz="1800" dirty="0"/>
              <a:t>		</a:t>
            </a:r>
            <a:r>
              <a:rPr lang="en-GB" sz="1800" b="1" dirty="0">
                <a:solidFill>
                  <a:schemeClr val="dk1"/>
                </a:solidFill>
              </a:rPr>
              <a:t>[WT#2, Migration and Interworking] </a:t>
            </a:r>
            <a:r>
              <a:rPr lang="en-GB" sz="1800" b="1" dirty="0"/>
              <a:t>Contribution Title</a:t>
            </a:r>
            <a:endParaRPr lang="en-GB" sz="1800" dirty="0"/>
          </a:p>
          <a:p>
            <a:pPr marL="0" indent="0">
              <a:buNone/>
            </a:pPr>
            <a:r>
              <a:rPr lang="en-GB" sz="1800" dirty="0"/>
              <a:t>		</a:t>
            </a:r>
          </a:p>
          <a:p>
            <a:r>
              <a:rPr lang="en-GB" sz="1800" dirty="0"/>
              <a:t>Following this tagging convention will significantly help in filtering and organizing </a:t>
            </a:r>
            <a:r>
              <a:rPr lang="en-GB" sz="1800" dirty="0" err="1"/>
              <a:t>tdocs</a:t>
            </a:r>
            <a:r>
              <a:rPr lang="en-GB" sz="1800" dirty="0"/>
              <a:t> efficiently, and will support a more structured and productive discussion.</a:t>
            </a:r>
          </a:p>
          <a:p>
            <a:pPr marL="0" indent="0">
              <a:buNone/>
            </a:pPr>
            <a:r>
              <a:rPr lang="en-GB" sz="1800" dirty="0"/>
              <a:t> </a:t>
            </a:r>
          </a:p>
          <a:p>
            <a:endParaRPr lang="en-DE" sz="1800" dirty="0"/>
          </a:p>
        </p:txBody>
      </p:sp>
    </p:spTree>
    <p:extLst>
      <p:ext uri="{BB962C8B-B14F-4D97-AF65-F5344CB8AC3E}">
        <p14:creationId xmlns:p14="http://schemas.microsoft.com/office/powerpoint/2010/main" val="20265070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8" ma:contentTypeDescription="Create a new document." ma:contentTypeScope="" ma:versionID="5fcf8b0f609ffc618433019ad4b04ca0">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682e07ded1439f7fa7cf50a4656ea6e6"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element ref="ns2:MediaServiceSearchProperties"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CR" ma:index="23" nillable="true" ma:displayName="Extracted Text" ma:internalName="MediaServiceOCR" ma:readOnly="true">
      <xsd:simpleType>
        <xsd:restriction base="dms:Note">
          <xsd:maxLength value="255"/>
        </xsd:restriction>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a666cf78-39a2-4718-9e3a-c97e0f2e243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5F95C9B-1E14-4FAC-ADDA-20A74A398E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66cf78-39a2-4718-9e3a-c97e0f2e2430"/>
    <ds:schemaRef ds:uri="5febc012-5c62-464f-8fa7-270037d49f7f"/>
    <ds:schemaRef ds:uri="d8762117-8292-4133-b1c7-eab5c6487cf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openxmlformats.org/package/2006/metadata/core-properties"/>
    <ds:schemaRef ds:uri="http://purl.org/dc/terms/"/>
    <ds:schemaRef ds:uri="http://purl.org/dc/elements/1.1/"/>
    <ds:schemaRef ds:uri="a666cf78-39a2-4718-9e3a-c97e0f2e2430"/>
    <ds:schemaRef ds:uri="5febc012-5c62-464f-8fa7-270037d49f7f"/>
    <ds:schemaRef ds:uri="http://schemas.microsoft.com/office/2006/documentManagement/types"/>
    <ds:schemaRef ds:uri="http://purl.org/dc/dcmitype/"/>
    <ds:schemaRef ds:uri="http://schemas.microsoft.com/office/2006/metadata/properties"/>
    <ds:schemaRef ds:uri="http://schemas.microsoft.com/office/infopath/2007/PartnerControls"/>
    <ds:schemaRef ds:uri="d8762117-8292-4133-b1c7-eab5c6487cfd"/>
    <ds:schemaRef ds:uri="http://www.w3.org/XML/1998/namespace"/>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Office Theme</Template>
  <TotalTime>8846</TotalTime>
  <Words>1537</Words>
  <Application>Microsoft Office PowerPoint</Application>
  <PresentationFormat>Widescreen</PresentationFormat>
  <Paragraphs>144</Paragraphs>
  <Slides>7</Slides>
  <Notes>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7</vt:i4>
      </vt:variant>
    </vt:vector>
  </HeadingPairs>
  <TitlesOfParts>
    <vt:vector size="13" baseType="lpstr">
      <vt:lpstr>Arial</vt:lpstr>
      <vt:lpstr>Calibri</vt:lpstr>
      <vt:lpstr>Calibri Light</vt:lpstr>
      <vt:lpstr>Times New Roman</vt:lpstr>
      <vt:lpstr>Office Theme</vt:lpstr>
      <vt:lpstr>2_Office Theme</vt:lpstr>
      <vt:lpstr>SA2 6G Study Item Planning Overview</vt:lpstr>
      <vt:lpstr>6G SID Overview</vt:lpstr>
      <vt:lpstr>Key Milestones</vt:lpstr>
      <vt:lpstr>(Tentative) 6G SI work plan</vt:lpstr>
      <vt:lpstr>Rel-20 6G study planning for Q3/Q4 2025</vt:lpstr>
      <vt:lpstr>SA2#170 (Aug) Meeting planning </vt:lpstr>
      <vt:lpstr>SA2#170 (Aug) meeting guidance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DOCOMO1</cp:lastModifiedBy>
  <cp:revision>650</cp:revision>
  <dcterms:created xsi:type="dcterms:W3CDTF">2010-02-05T13:52:04Z</dcterms:created>
  <dcterms:modified xsi:type="dcterms:W3CDTF">2025-08-29T11:45:31Z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ediaServiceImageTags">
    <vt:lpwstr/>
  </property>
</Properties>
</file>