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5"/>
  </p:notesMasterIdLst>
  <p:handoutMasterIdLst>
    <p:handoutMasterId r:id="rId16"/>
  </p:handoutMasterIdLst>
  <p:sldIdLst>
    <p:sldId id="1163" r:id="rId6"/>
    <p:sldId id="1240" r:id="rId7"/>
    <p:sldId id="1247" r:id="rId8"/>
    <p:sldId id="1230" r:id="rId9"/>
    <p:sldId id="1234" r:id="rId10"/>
    <p:sldId id="1248" r:id="rId11"/>
    <p:sldId id="1250" r:id="rId12"/>
    <p:sldId id="1252" r:id="rId13"/>
    <p:sldId id="1251" r:id="rId14"/>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DC8821-1FC3-4894-88A8-28A53E1796FC}" v="3" dt="2025-09-08T14:38:50.016"/>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23" autoAdjust="0"/>
    <p:restoredTop sz="91922"/>
  </p:normalViewPr>
  <p:slideViewPr>
    <p:cSldViewPr snapToGrid="0">
      <p:cViewPr varScale="1">
        <p:scale>
          <a:sx n="98" d="100"/>
          <a:sy n="98" d="100"/>
        </p:scale>
        <p:origin x="356" y="6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ma, Malla Reddy" userId="f7a08217-848a-4361-9f6b-a22cc0d7391f" providerId="ADAL" clId="{B9059AD2-F8BC-475F-82F7-459C5D0BC5BF}"/>
    <pc:docChg chg="modSld modMainMaster">
      <pc:chgData name="Sama, Malla Reddy" userId="f7a08217-848a-4361-9f6b-a22cc0d7391f" providerId="ADAL" clId="{B9059AD2-F8BC-475F-82F7-459C5D0BC5BF}" dt="2025-09-08T14:41:13.869" v="10" actId="20577"/>
      <pc:docMkLst>
        <pc:docMk/>
      </pc:docMkLst>
      <pc:sldChg chg="modSp mod">
        <pc:chgData name="Sama, Malla Reddy" userId="f7a08217-848a-4361-9f6b-a22cc0d7391f" providerId="ADAL" clId="{B9059AD2-F8BC-475F-82F7-459C5D0BC5BF}" dt="2025-09-08T14:41:13.869" v="10" actId="20577"/>
        <pc:sldMkLst>
          <pc:docMk/>
          <pc:sldMk cId="3765920800" sldId="1251"/>
        </pc:sldMkLst>
        <pc:graphicFrameChg chg="modGraphic">
          <ac:chgData name="Sama, Malla Reddy" userId="f7a08217-848a-4361-9f6b-a22cc0d7391f" providerId="ADAL" clId="{B9059AD2-F8BC-475F-82F7-459C5D0BC5BF}" dt="2025-09-08T14:41:13.869" v="10" actId="20577"/>
          <ac:graphicFrameMkLst>
            <pc:docMk/>
            <pc:sldMk cId="3765920800" sldId="1251"/>
            <ac:graphicFrameMk id="3" creationId="{73D28D4F-BF99-B257-26EA-9FBA6D6AB4D3}"/>
          </ac:graphicFrameMkLst>
        </pc:graphicFrameChg>
      </pc:sldChg>
      <pc:sldMasterChg chg="modSldLayout">
        <pc:chgData name="Sama, Malla Reddy" userId="f7a08217-848a-4361-9f6b-a22cc0d7391f" providerId="ADAL" clId="{B9059AD2-F8BC-475F-82F7-459C5D0BC5BF}" dt="2025-09-08T14:38:55.297" v="8" actId="113"/>
        <pc:sldMasterMkLst>
          <pc:docMk/>
          <pc:sldMasterMk cId="0" sldId="2147483729"/>
        </pc:sldMasterMkLst>
        <pc:sldLayoutChg chg="addSp modSp mod">
          <pc:chgData name="Sama, Malla Reddy" userId="f7a08217-848a-4361-9f6b-a22cc0d7391f" providerId="ADAL" clId="{B9059AD2-F8BC-475F-82F7-459C5D0BC5BF}" dt="2025-09-08T14:38:55.297" v="8" actId="113"/>
          <pc:sldLayoutMkLst>
            <pc:docMk/>
            <pc:sldMasterMk cId="0" sldId="2147483729"/>
            <pc:sldLayoutMk cId="1015902602" sldId="2147485962"/>
          </pc:sldLayoutMkLst>
          <pc:spChg chg="add mod">
            <ac:chgData name="Sama, Malla Reddy" userId="f7a08217-848a-4361-9f6b-a22cc0d7391f" providerId="ADAL" clId="{B9059AD2-F8BC-475F-82F7-459C5D0BC5BF}" dt="2025-09-08T14:38:55.297" v="8" actId="113"/>
            <ac:spMkLst>
              <pc:docMk/>
              <pc:sldMasterMk cId="0" sldId="2147483729"/>
              <pc:sldLayoutMk cId="1015902602" sldId="2147485962"/>
              <ac:spMk id="4" creationId="{824809A4-BB86-CA25-05E6-56E2E8C3F2DF}"/>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9/8/2025</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9/8/2025</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08/09/2025</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08/09/2025</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08/09/2025</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08/09/2025</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08/09/2025</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08/09/2025</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
        <p:nvSpPr>
          <p:cNvPr id="4" name="TextBox 3">
            <a:extLst>
              <a:ext uri="{FF2B5EF4-FFF2-40B4-BE49-F238E27FC236}">
                <a16:creationId xmlns:a16="http://schemas.microsoft.com/office/drawing/2014/main" id="{824809A4-BB86-CA25-05E6-56E2E8C3F2DF}"/>
              </a:ext>
            </a:extLst>
          </p:cNvPr>
          <p:cNvSpPr txBox="1"/>
          <p:nvPr userDrawn="1"/>
        </p:nvSpPr>
        <p:spPr>
          <a:xfrm>
            <a:off x="6420119" y="367048"/>
            <a:ext cx="1018227" cy="276999"/>
          </a:xfrm>
          <a:prstGeom prst="rect">
            <a:avLst/>
          </a:prstGeom>
          <a:noFill/>
        </p:spPr>
        <p:txBody>
          <a:bodyPr wrap="none" rtlCol="0">
            <a:spAutoFit/>
          </a:bodyPr>
          <a:lstStyle/>
          <a:p>
            <a:r>
              <a:rPr lang="en-GB" sz="1200" b="1" dirty="0"/>
              <a:t>S2-2508087</a:t>
            </a:r>
            <a:endParaRPr lang="en-DE" sz="1200" b="1"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08/09/2025</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08/09/2025</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08/09/2025</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08/09/2025</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08/09/2025</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08/09/2025</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8_Prague_2025-06/Docs/SP-250806.zip" TargetMode="External"/><Relationship Id="rId1" Type="http://schemas.openxmlformats.org/officeDocument/2006/relationships/slideLayout" Target="../slideLayouts/slideLayout3.xml"/><Relationship Id="rId5" Type="http://schemas.openxmlformats.org/officeDocument/2006/relationships/hyperlink" Target="https://www.3gpp.org/ftp/tsg_sa/WG2_Arch/TSGS2_170_Goteborg_2025-08/Docs/S2-2508115.zip" TargetMode="External"/><Relationship Id="rId4" Type="http://schemas.openxmlformats.org/officeDocument/2006/relationships/hyperlink" Target="https://www.3gpp.org/ftp/tsg_sa/WG2_Arch/TSGS2_170_Goteborg_2025-08/Docs/S2-2508138.zi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8_Prague_2025-06/Docs/SP-250806.zip" TargetMode="External"/><Relationship Id="rId1" Type="http://schemas.openxmlformats.org/officeDocument/2006/relationships/slideLayout" Target="../slideLayouts/slideLayout3.xml"/><Relationship Id="rId5" Type="http://schemas.openxmlformats.org/officeDocument/2006/relationships/hyperlink" Target="https://www.3gpp.org/ftp/tsg_sa/WG2_Arch/TSGS2_170_Goteborg_2025-08/Docs/S2-2508115.zip" TargetMode="External"/><Relationship Id="rId4" Type="http://schemas.openxmlformats.org/officeDocument/2006/relationships/hyperlink" Target="https://www.3gpp.org/ftp/tsg_sa/WG2_Arch/TSGS2_170_Goteborg_2025-08/Docs/S2-2508138.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WG2_Arch/TSGS2_170_Goteborg_2025-08/Docs/S2-250813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sa/WG2_Arch/TSGS2_170_Goteborg_2025-08/Docs/S2-2508112.zip" TargetMode="External"/><Relationship Id="rId2" Type="http://schemas.openxmlformats.org/officeDocument/2006/relationships/hyperlink" Target="https://www.3gpp.org/ftp/tsg_sa/WG2_Arch/TSGS2_170_Goteborg_2025-08/Docs/S2-2508109.zip" TargetMode="External"/><Relationship Id="rId1" Type="http://schemas.openxmlformats.org/officeDocument/2006/relationships/slideLayout" Target="../slideLayouts/slideLayout3.xml"/><Relationship Id="rId6" Type="http://schemas.openxmlformats.org/officeDocument/2006/relationships/hyperlink" Target="https://www.3gpp.org/ftp/tsg_sa/WG2_Arch/TSGS2_170_Goteborg_2025-08/Docs/S2-2508122.zip" TargetMode="External"/><Relationship Id="rId5" Type="http://schemas.openxmlformats.org/officeDocument/2006/relationships/hyperlink" Target="https://www.3gpp.org/ftp/tsg_sa/WG2_Arch/TSGS2_170_Goteborg_2025-08/Docs/S2-2508121.zip" TargetMode="External"/><Relationship Id="rId4" Type="http://schemas.openxmlformats.org/officeDocument/2006/relationships/hyperlink" Target="https://www.3gpp.org/ftp/tsg_sa/WG2_Arch/TSGS2_170_Goteborg_2025-08/Docs/S2-2508113.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WG2_Arch/TSGS2_170_Goteborg_2025-08/Docs/S2-2508136.zip" TargetMode="External"/><Relationship Id="rId2" Type="http://schemas.openxmlformats.org/officeDocument/2006/relationships/hyperlink" Target="https://www.3gpp.org/ftp/tsg_sa/WG2_Arch/TSGS2_170_Goteborg_2025-08/Docs/S2-2508123.zip" TargetMode="External"/><Relationship Id="rId1" Type="http://schemas.openxmlformats.org/officeDocument/2006/relationships/slideLayout" Target="../slideLayouts/slideLayout3.xml"/><Relationship Id="rId6" Type="http://schemas.openxmlformats.org/officeDocument/2006/relationships/hyperlink" Target="https://www.3gpp.org/ftp/tsg_sa/WG2_Arch/TSGS2_170_Goteborg_2025-08/Docs/S2-2508126.zip" TargetMode="External"/><Relationship Id="rId5" Type="http://schemas.openxmlformats.org/officeDocument/2006/relationships/hyperlink" Target="https://www.3gpp.org/ftp/tsg_sa/WG2_Arch/TSGS2_170_Goteborg_2025-08/Docs/S2-2508125.zip" TargetMode="External"/><Relationship Id="rId4" Type="http://schemas.openxmlformats.org/officeDocument/2006/relationships/hyperlink" Target="https://www.3gpp.org/ftp/tsg_sa/WG2_Arch/TSGS2_170_Goteborg_2025-08/Docs/S2-2508034.zip"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www.3gpp.org/ftp/tsg_sa/WG2_Arch/TSGS2_170_Goteborg_2025-08/Docs/S2-2508132.zip" TargetMode="External"/><Relationship Id="rId3" Type="http://schemas.openxmlformats.org/officeDocument/2006/relationships/hyperlink" Target="https://www.3gpp.org/ftp/tsg_sa/WG2_Arch/TSGS2_170_Goteborg_2025-08/Docs/S2-2508128.zip" TargetMode="External"/><Relationship Id="rId7" Type="http://schemas.openxmlformats.org/officeDocument/2006/relationships/hyperlink" Target="https://www.3gpp.org/ftp/tsg_sa/WG2_Arch/TSGS2_170_Goteborg_2025-08/Docs/S2-2508043.zip" TargetMode="External"/><Relationship Id="rId2" Type="http://schemas.openxmlformats.org/officeDocument/2006/relationships/hyperlink" Target="https://www.3gpp.org/ftp/tsg_sa/WG2_Arch/TSGS2_170_Goteborg_2025-08/Docs/S2-2508127.zip" TargetMode="External"/><Relationship Id="rId1" Type="http://schemas.openxmlformats.org/officeDocument/2006/relationships/slideLayout" Target="../slideLayouts/slideLayout3.xml"/><Relationship Id="rId6" Type="http://schemas.openxmlformats.org/officeDocument/2006/relationships/hyperlink" Target="https://www.3gpp.org/ftp/tsg_sa/WG2_Arch/TSGS2_170_Goteborg_2025-08/Docs/S2-2508131.zip" TargetMode="External"/><Relationship Id="rId5" Type="http://schemas.openxmlformats.org/officeDocument/2006/relationships/hyperlink" Target="https://www.3gpp.org/ftp/tsg_sa/WG2_Arch/TSGS2_170_Goteborg_2025-08/Docs/S2-2508130.zip" TargetMode="External"/><Relationship Id="rId4" Type="http://schemas.openxmlformats.org/officeDocument/2006/relationships/hyperlink" Target="https://www.3gpp.org/ftp/tsg_sa/WG2_Arch/TSGS2_170_Goteborg_2025-08/Docs/S2-2508129.zip"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WG2_Arch/TSGS2_170_Goteborg_2025-08/Docs/S2-2508134.zip" TargetMode="External"/><Relationship Id="rId2" Type="http://schemas.openxmlformats.org/officeDocument/2006/relationships/hyperlink" Target="https://www.3gpp.org/ftp/tsg_sa/WG2_Arch/TSGS2_170_Goteborg_2025-08/Docs/S2-2508133.zip" TargetMode="External"/><Relationship Id="rId1" Type="http://schemas.openxmlformats.org/officeDocument/2006/relationships/slideLayout" Target="../slideLayouts/slideLayout3.xml"/><Relationship Id="rId6" Type="http://schemas.openxmlformats.org/officeDocument/2006/relationships/hyperlink" Target="https://www.3gpp.org/ftp/tsg_sa/WG2_Arch/TSGS2_170_Goteborg_2025-08/Docs/S2-2508111.zip" TargetMode="External"/><Relationship Id="rId5" Type="http://schemas.openxmlformats.org/officeDocument/2006/relationships/hyperlink" Target="https://www.3gpp.org/ftp/tsg_sa/WG2_Arch/TSGS2_170_Goteborg_2025-08/Docs/S2-2508110.zip" TargetMode="External"/><Relationship Id="rId4" Type="http://schemas.openxmlformats.org/officeDocument/2006/relationships/hyperlink" Target="https://www.3gpp.org/ftp/tsg_sa/WG2_Arch/TSGS2_170_Goteborg_2025-08/Docs/S2-2508135.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685800" y="1453383"/>
            <a:ext cx="7772400" cy="1295400"/>
          </a:xfrm>
          <a:prstGeom prst="rect">
            <a:avLst/>
          </a:prstGeom>
          <a:noFill/>
          <a:ln>
            <a:noFill/>
          </a:ln>
        </p:spPr>
        <p:txBody>
          <a:bodyPr lIns="91430" tIns="45715" rIns="91430" bIns="45715" anchor="ctr">
            <a:normAutofit lnSpcReduction="10000"/>
          </a:bodyPr>
          <a:lstStyle/>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FS_6G_ARC </a:t>
            </a:r>
          </a:p>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Status Report</a:t>
            </a: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186656"/>
            <a:ext cx="6400800" cy="907497"/>
          </a:xfrm>
        </p:spPr>
        <p:txBody>
          <a:bodyPr/>
          <a:lstStyle/>
          <a:p>
            <a:pPr>
              <a:lnSpc>
                <a:spcPct val="80000"/>
              </a:lnSpc>
            </a:pPr>
            <a:r>
              <a:rPr lang="sv-SE" altLang="en-US" sz="2000" b="1" dirty="0">
                <a:latin typeface="Calibri" panose="020F0502020204030204" pitchFamily="34" charset="0"/>
                <a:cs typeface="Calibri" panose="020F0502020204030204" pitchFamily="34" charset="0"/>
              </a:rPr>
              <a:t>Rapporteurs</a:t>
            </a:r>
            <a:r>
              <a:rPr lang="sv-SE" altLang="en-US" sz="2000" dirty="0">
                <a:latin typeface="Calibri" panose="020F0502020204030204" pitchFamily="34" charset="0"/>
                <a:cs typeface="Calibri" panose="020F0502020204030204" pitchFamily="34" charset="0"/>
              </a:rPr>
              <a:t>:</a:t>
            </a:r>
          </a:p>
          <a:p>
            <a:pPr>
              <a:lnSpc>
                <a:spcPct val="80000"/>
              </a:lnSpc>
            </a:pPr>
            <a:r>
              <a:rPr lang="sv-SE" altLang="en-US" sz="2000" dirty="0">
                <a:latin typeface="Calibri" panose="020F0502020204030204" pitchFamily="34" charset="0"/>
                <a:cs typeface="Calibri" panose="020F0502020204030204" pitchFamily="34" charset="0"/>
              </a:rPr>
              <a:t>Malla Reddy Sama (NTT DOCOMO)</a:t>
            </a:r>
          </a:p>
          <a:p>
            <a:pPr>
              <a:lnSpc>
                <a:spcPct val="80000"/>
              </a:lnSpc>
            </a:pPr>
            <a:r>
              <a:rPr lang="sv-SE" altLang="en-US" sz="2000" dirty="0">
                <a:latin typeface="Calibri" panose="020F0502020204030204" pitchFamily="34" charset="0"/>
                <a:cs typeface="Calibri" panose="020F0502020204030204" pitchFamily="34" charset="0"/>
              </a:rPr>
              <a:t>Stefan Rommer (Ericsson)</a:t>
            </a: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7939" y="4773147"/>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S2-250xxxx- 3GPP SA2 #170, </a:t>
            </a:r>
            <a:r>
              <a:rPr lang="en-US" altLang="en-US" sz="1000" dirty="0">
                <a:solidFill>
                  <a:schemeClr val="bg1"/>
                </a:solidFill>
                <a:latin typeface="Arial" panose="020B0604020202020204" pitchFamily="34" charset="0"/>
              </a:rPr>
              <a:t>August 26 - 29, 2025, Goteborg, Sweden</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2025</a:t>
            </a:r>
          </a:p>
        </p:txBody>
      </p:sp>
      <p:pic>
        <p:nvPicPr>
          <p:cNvPr id="2" name="Picture 2">
            <a:extLst>
              <a:ext uri="{FF2B5EF4-FFF2-40B4-BE49-F238E27FC236}">
                <a16:creationId xmlns:a16="http://schemas.microsoft.com/office/drawing/2014/main" id="{1C43FF5E-8302-375E-0E1E-46D73C7DC2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32" y="52199"/>
            <a:ext cx="1444597" cy="11235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B3C46CB-C82C-6269-F24A-0EFE14376EEE}"/>
              </a:ext>
            </a:extLst>
          </p:cNvPr>
          <p:cNvSpPr>
            <a:spLocks noGrp="1"/>
          </p:cNvSpPr>
          <p:nvPr>
            <p:ph type="title"/>
          </p:nvPr>
        </p:nvSpPr>
        <p:spPr>
          <a:xfrm>
            <a:off x="143693" y="92495"/>
            <a:ext cx="7387892" cy="857250"/>
          </a:xfrm>
        </p:spPr>
        <p:txBody>
          <a:bodyPr/>
          <a:lstStyle/>
          <a:p>
            <a:pPr algn="l"/>
            <a:r>
              <a:rPr lang="en-GB" altLang="en-US" sz="2400" b="1" dirty="0"/>
              <a:t>FS_6G_ARC Status at SA#109</a:t>
            </a:r>
          </a:p>
        </p:txBody>
      </p:sp>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extLst>
              <p:ext uri="{D42A27DB-BD31-4B8C-83A1-F6EECF244321}">
                <p14:modId xmlns:p14="http://schemas.microsoft.com/office/powerpoint/2010/main" val="930091886"/>
              </p:ext>
            </p:extLst>
          </p:nvPr>
        </p:nvGraphicFramePr>
        <p:xfrm>
          <a:off x="120461" y="949745"/>
          <a:ext cx="8879847" cy="4845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1080057</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Study on Architecture for 6G System</a:t>
                      </a:r>
                      <a:endParaRPr lang="en-US"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FS_6G_ARC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TBD</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SP-250806</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5%</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6" y="1581028"/>
            <a:ext cx="8761412" cy="3271824"/>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Progress since SA #108:</a:t>
            </a:r>
          </a:p>
          <a:p>
            <a:pPr marL="538163" lvl="1">
              <a:spcBef>
                <a:spcPct val="0"/>
              </a:spcBef>
            </a:pPr>
            <a:r>
              <a:rPr lang="de-DE" altLang="de-DE" sz="1100" dirty="0"/>
              <a:t> 290+ documents were submitted to SA2 #170. </a:t>
            </a:r>
          </a:p>
          <a:p>
            <a:pPr marL="538163" lvl="1">
              <a:spcBef>
                <a:spcPct val="0"/>
              </a:spcBef>
            </a:pPr>
            <a:r>
              <a:rPr lang="de-DE" altLang="de-DE" sz="1100" dirty="0"/>
              <a:t> TR 23.801-01 TR skeleton and TR scope were agreed</a:t>
            </a:r>
          </a:p>
          <a:p>
            <a:pPr marL="538163" lvl="1">
              <a:spcBef>
                <a:spcPct val="0"/>
              </a:spcBef>
            </a:pPr>
            <a:r>
              <a:rPr lang="de-DE" altLang="de-DE" sz="1100" dirty="0"/>
              <a:t> One p-CR for WT#1.2 on “</a:t>
            </a:r>
            <a:r>
              <a:rPr lang="en-GB" altLang="de-DE" sz="1100" dirty="0"/>
              <a:t>Network Sharing in the 6G system” scope approved for inclusion in the TR annex.</a:t>
            </a:r>
          </a:p>
          <a:p>
            <a:pPr marL="538163" lvl="1">
              <a:spcBef>
                <a:spcPct val="0"/>
              </a:spcBef>
            </a:pPr>
            <a:r>
              <a:rPr lang="en-GB" altLang="de-DE" sz="1100" dirty="0"/>
              <a:t> 6G work plan (</a:t>
            </a:r>
            <a:r>
              <a:rPr lang="en-GB" altLang="de-DE" sz="1100" dirty="0">
                <a:hlinkClick r:id="rId4"/>
              </a:rPr>
              <a:t>S2-2508138</a:t>
            </a:r>
            <a:r>
              <a:rPr lang="en-GB" altLang="de-DE" sz="1100" dirty="0"/>
              <a:t>) endorsed.</a:t>
            </a:r>
          </a:p>
          <a:p>
            <a:pPr marL="538163" lvl="1">
              <a:spcBef>
                <a:spcPct val="0"/>
              </a:spcBef>
            </a:pPr>
            <a:r>
              <a:rPr lang="en-GB" altLang="de-DE" sz="1100" dirty="0"/>
              <a:t> Process for discussing adoption of 5G features for 6G day-1 (</a:t>
            </a:r>
            <a:r>
              <a:rPr lang="en-GB" altLang="de-DE" sz="1100" dirty="0">
                <a:hlinkClick r:id="rId5"/>
              </a:rPr>
              <a:t>S2-2508115</a:t>
            </a:r>
            <a:r>
              <a:rPr lang="en-GB" altLang="de-DE" sz="1100" dirty="0"/>
              <a:t>) endorsed. </a:t>
            </a:r>
          </a:p>
          <a:p>
            <a:pPr marL="538163" lvl="1">
              <a:spcBef>
                <a:spcPct val="0"/>
              </a:spcBef>
            </a:pPr>
            <a:r>
              <a:rPr lang="en-GB" altLang="de-DE" sz="1100" dirty="0"/>
              <a:t> Almost all of the </a:t>
            </a:r>
            <a:r>
              <a:rPr lang="en-GB" altLang="de-DE" sz="1100" dirty="0" err="1"/>
              <a:t>tdocs</a:t>
            </a:r>
            <a:r>
              <a:rPr lang="en-GB" altLang="de-DE" sz="1100" dirty="0"/>
              <a:t> have been postponed, as consensus among the companies has not yet been reached. </a:t>
            </a:r>
          </a:p>
          <a:p>
            <a:pPr marL="538163" lvl="1" indent="0">
              <a:spcBef>
                <a:spcPct val="0"/>
              </a:spcBef>
              <a:buNone/>
            </a:pPr>
            <a:r>
              <a:rPr lang="en-GB" altLang="de-DE" sz="1100" dirty="0"/>
              <a:t> </a:t>
            </a:r>
            <a:endParaRPr lang="de-DE" altLang="de-DE" sz="1100" dirty="0"/>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a:t>
            </a:r>
            <a:r>
              <a:rPr lang="en-GB" altLang="de-DE" sz="1100" dirty="0"/>
              <a:t>Most WTs have impacts and dependencies involving both RAN WGs and other SA WGs</a:t>
            </a:r>
            <a:r>
              <a:rPr lang="de-DE" altLang="de-DE" sz="1100" dirty="0"/>
              <a:t>.</a:t>
            </a:r>
          </a:p>
          <a:p>
            <a:pPr marL="538163" lvl="1">
              <a:spcBef>
                <a:spcPct val="0"/>
              </a:spcBef>
            </a:pPr>
            <a:r>
              <a:rPr lang="en-GB" altLang="de-DE" sz="1100" dirty="0"/>
              <a:t> As per SA2 SID, for WT#5, t</a:t>
            </a:r>
            <a:r>
              <a:rPr lang="en-US" altLang="de-DE" sz="1100" dirty="0"/>
              <a:t>he work split with SA3, SA5 and RAN WGs will require TSG coordination</a:t>
            </a:r>
            <a:endParaRPr lang="de-DE" altLang="de-DE" sz="1100" dirty="0"/>
          </a:p>
          <a:p>
            <a:pPr marL="538163" lvl="1">
              <a:spcBef>
                <a:spcPct val="0"/>
              </a:spcBef>
            </a:pP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a:t>
            </a:r>
            <a:r>
              <a:rPr lang="en-GB" altLang="de-DE" sz="1100" dirty="0"/>
              <a:t>Consensus still needed on: defining the </a:t>
            </a:r>
            <a:r>
              <a:rPr lang="de-DE" altLang="de-DE" sz="1100" dirty="0"/>
              <a:t>WT(s) scope and KI(s) descriptions</a:t>
            </a:r>
            <a:r>
              <a:rPr lang="en-GB" altLang="de-DE" sz="1100" dirty="0"/>
              <a:t>. </a:t>
            </a:r>
            <a:endParaRPr lang="de-DE" altLang="de-DE" sz="1100" dirty="0"/>
          </a:p>
          <a:p>
            <a:pPr marL="538163" lvl="1" indent="0">
              <a:spcBef>
                <a:spcPct val="0"/>
              </a:spcBef>
              <a:buNone/>
            </a:pPr>
            <a:endParaRPr lang="en-US" altLang="en-US" sz="1100" dirty="0"/>
          </a:p>
          <a:p>
            <a:pPr>
              <a:spcBef>
                <a:spcPct val="0"/>
              </a:spcBef>
            </a:pPr>
            <a:r>
              <a:rPr lang="de-DE" altLang="en-US" sz="1600" dirty="0"/>
              <a:t>Next Steps:</a:t>
            </a:r>
          </a:p>
          <a:p>
            <a:pPr marL="538163" lvl="1">
              <a:spcBef>
                <a:spcPct val="0"/>
              </a:spcBef>
            </a:pPr>
            <a:r>
              <a:rPr lang="de-DE" altLang="de-DE" sz="1100" dirty="0"/>
              <a:t> Continue work on WT(s) scope and KI(s) descriptions.</a:t>
            </a:r>
            <a:endParaRPr lang="en-US" altLang="en-US" sz="1100" dirty="0"/>
          </a:p>
        </p:txBody>
      </p:sp>
    </p:spTree>
    <p:extLst>
      <p:ext uri="{BB962C8B-B14F-4D97-AF65-F5344CB8AC3E}">
        <p14:creationId xmlns:p14="http://schemas.microsoft.com/office/powerpoint/2010/main" val="40759994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5BB55-A9F8-9F9F-AEA1-C55D18F8C0E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D2CE4E5B-7507-B6F5-24A5-7BCC56471C34}"/>
              </a:ext>
            </a:extLst>
          </p:cNvPr>
          <p:cNvSpPr>
            <a:spLocks noGrp="1"/>
          </p:cNvSpPr>
          <p:nvPr>
            <p:ph type="title"/>
          </p:nvPr>
        </p:nvSpPr>
        <p:spPr>
          <a:xfrm>
            <a:off x="143693" y="92495"/>
            <a:ext cx="7387892" cy="857250"/>
          </a:xfrm>
        </p:spPr>
        <p:txBody>
          <a:bodyPr/>
          <a:lstStyle/>
          <a:p>
            <a:pPr algn="l"/>
            <a:r>
              <a:rPr lang="en-GB" altLang="en-US" sz="2400" b="1" dirty="0"/>
              <a:t>FS_6G_ARC Status after SA2 #170</a:t>
            </a:r>
          </a:p>
        </p:txBody>
      </p:sp>
      <p:graphicFrame>
        <p:nvGraphicFramePr>
          <p:cNvPr id="2" name="Table 1">
            <a:extLst>
              <a:ext uri="{FF2B5EF4-FFF2-40B4-BE49-F238E27FC236}">
                <a16:creationId xmlns:a16="http://schemas.microsoft.com/office/drawing/2014/main" id="{D921A258-1979-56FF-E7D9-6A4E77AFEEDC}"/>
              </a:ext>
            </a:extLst>
          </p:cNvPr>
          <p:cNvGraphicFramePr>
            <a:graphicFrameLocks noGrp="1"/>
          </p:cNvGraphicFramePr>
          <p:nvPr/>
        </p:nvGraphicFramePr>
        <p:xfrm>
          <a:off x="120461" y="949745"/>
          <a:ext cx="8879847" cy="4845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1080057</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Study on Architecture for 6G System</a:t>
                      </a:r>
                      <a:endParaRPr lang="en-US"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FS_6G_ARC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TBD</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SP-250806</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5%</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bl>
          </a:graphicData>
        </a:graphic>
      </p:graphicFrame>
      <p:sp>
        <p:nvSpPr>
          <p:cNvPr id="3" name="Content Placeholder 7">
            <a:extLst>
              <a:ext uri="{FF2B5EF4-FFF2-40B4-BE49-F238E27FC236}">
                <a16:creationId xmlns:a16="http://schemas.microsoft.com/office/drawing/2014/main" id="{690F8196-BAEB-9D0B-1A9C-3652B4B1D248}"/>
              </a:ext>
            </a:extLst>
          </p:cNvPr>
          <p:cNvSpPr txBox="1">
            <a:spLocks/>
          </p:cNvSpPr>
          <p:nvPr/>
        </p:nvSpPr>
        <p:spPr>
          <a:xfrm>
            <a:off x="238896" y="1581028"/>
            <a:ext cx="8761412" cy="3271824"/>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Progress at SA2#170:</a:t>
            </a:r>
          </a:p>
          <a:p>
            <a:pPr marL="538163" lvl="1">
              <a:spcBef>
                <a:spcPct val="0"/>
              </a:spcBef>
            </a:pPr>
            <a:r>
              <a:rPr lang="de-DE" altLang="de-DE" sz="1100" dirty="0"/>
              <a:t> 290+ documents were submitted to SA2 #170. </a:t>
            </a:r>
          </a:p>
          <a:p>
            <a:pPr marL="538163" lvl="1">
              <a:spcBef>
                <a:spcPct val="0"/>
              </a:spcBef>
            </a:pPr>
            <a:r>
              <a:rPr lang="de-DE" altLang="de-DE" sz="1100" dirty="0"/>
              <a:t> TR 23.801-01 TR skeleton and TR scope were agreed</a:t>
            </a:r>
          </a:p>
          <a:p>
            <a:pPr marL="538163" lvl="1">
              <a:spcBef>
                <a:spcPct val="0"/>
              </a:spcBef>
            </a:pPr>
            <a:r>
              <a:rPr lang="de-DE" altLang="de-DE" sz="1100" dirty="0"/>
              <a:t> One p-CR for WT#1.2 on “</a:t>
            </a:r>
            <a:r>
              <a:rPr lang="en-GB" altLang="de-DE" sz="1100" dirty="0"/>
              <a:t>Network Sharing in the 6G system” scope approved for inclusion in the TR annex.</a:t>
            </a:r>
          </a:p>
          <a:p>
            <a:pPr marL="538163" lvl="1">
              <a:spcBef>
                <a:spcPct val="0"/>
              </a:spcBef>
            </a:pPr>
            <a:r>
              <a:rPr lang="en-GB" altLang="de-DE" sz="1100" dirty="0"/>
              <a:t> 6G work plan (</a:t>
            </a:r>
            <a:r>
              <a:rPr lang="en-GB" altLang="de-DE" sz="1100" dirty="0">
                <a:hlinkClick r:id="rId4"/>
              </a:rPr>
              <a:t>S2-2508138</a:t>
            </a:r>
            <a:r>
              <a:rPr lang="en-GB" altLang="de-DE" sz="1100" dirty="0"/>
              <a:t>) endorsed.</a:t>
            </a:r>
          </a:p>
          <a:p>
            <a:pPr marL="538163" lvl="1">
              <a:spcBef>
                <a:spcPct val="0"/>
              </a:spcBef>
            </a:pPr>
            <a:r>
              <a:rPr lang="en-GB" altLang="de-DE" sz="1100" dirty="0"/>
              <a:t> Process for discussing adoption of 5G features for 6G day-1 (</a:t>
            </a:r>
            <a:r>
              <a:rPr lang="en-GB" altLang="de-DE" sz="1100" dirty="0">
                <a:hlinkClick r:id="rId5"/>
              </a:rPr>
              <a:t>S2-2508115</a:t>
            </a:r>
            <a:r>
              <a:rPr lang="en-GB" altLang="de-DE" sz="1100" dirty="0"/>
              <a:t>) endorsed.</a:t>
            </a:r>
          </a:p>
          <a:p>
            <a:pPr marL="538163" lvl="1">
              <a:spcBef>
                <a:spcPct val="0"/>
              </a:spcBef>
            </a:pPr>
            <a:r>
              <a:rPr lang="en-GB" altLang="de-DE" sz="1100" dirty="0"/>
              <a:t> Almost all of the </a:t>
            </a:r>
            <a:r>
              <a:rPr lang="en-GB" altLang="de-DE" sz="1100" dirty="0" err="1"/>
              <a:t>tdocs</a:t>
            </a:r>
            <a:r>
              <a:rPr lang="en-GB" altLang="de-DE" sz="1100" dirty="0"/>
              <a:t> have been postponed, as consensus among the companies has not yet been reached.  </a:t>
            </a:r>
          </a:p>
          <a:p>
            <a:pPr marL="538163" lvl="1" indent="0">
              <a:spcBef>
                <a:spcPct val="0"/>
              </a:spcBef>
              <a:buNone/>
            </a:pPr>
            <a:r>
              <a:rPr lang="en-GB" altLang="de-DE" sz="1100" dirty="0"/>
              <a:t> </a:t>
            </a:r>
            <a:endParaRPr lang="de-DE" altLang="de-DE" sz="1100" dirty="0"/>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a:t>
            </a:r>
            <a:r>
              <a:rPr lang="en-GB" altLang="de-DE" sz="1100" dirty="0"/>
              <a:t>Most WTs have impacts and dependencies involving both RAN WGs and other SA WGs</a:t>
            </a:r>
            <a:r>
              <a:rPr lang="de-DE" altLang="de-DE" sz="1100" dirty="0"/>
              <a:t>.</a:t>
            </a:r>
          </a:p>
          <a:p>
            <a:pPr marL="538163" lvl="1">
              <a:spcBef>
                <a:spcPct val="0"/>
              </a:spcBef>
            </a:pPr>
            <a:r>
              <a:rPr lang="en-GB" altLang="de-DE" sz="1100" dirty="0"/>
              <a:t> As per SA2 SID, for WT#5, t</a:t>
            </a:r>
            <a:r>
              <a:rPr lang="en-US" altLang="de-DE" sz="1100" dirty="0"/>
              <a:t>he work split with SA3, SA5 and RAN WGs will require TSG coordination</a:t>
            </a:r>
          </a:p>
          <a:p>
            <a:pPr marL="538163" lvl="1">
              <a:spcBef>
                <a:spcPct val="0"/>
              </a:spcBef>
            </a:pP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a:t>
            </a:r>
            <a:r>
              <a:rPr lang="en-GB" altLang="de-DE" sz="1100" dirty="0"/>
              <a:t>Consensus still needed on: defining the </a:t>
            </a:r>
            <a:r>
              <a:rPr lang="de-DE" altLang="de-DE" sz="1100" dirty="0"/>
              <a:t>WT(s) scope and KI(s) descriptions</a:t>
            </a:r>
            <a:r>
              <a:rPr lang="en-GB" altLang="de-DE" sz="1100" dirty="0"/>
              <a:t>. </a:t>
            </a:r>
            <a:endParaRPr lang="de-DE" altLang="de-DE" sz="1100" dirty="0"/>
          </a:p>
          <a:p>
            <a:pPr marL="538163" lvl="1" indent="0">
              <a:spcBef>
                <a:spcPct val="0"/>
              </a:spcBef>
              <a:buNone/>
            </a:pPr>
            <a:endParaRPr lang="en-US" altLang="en-US" sz="1100" dirty="0"/>
          </a:p>
          <a:p>
            <a:pPr>
              <a:spcBef>
                <a:spcPct val="0"/>
              </a:spcBef>
            </a:pPr>
            <a:r>
              <a:rPr lang="de-DE" altLang="en-US" sz="1600" dirty="0"/>
              <a:t>Next Steps:</a:t>
            </a:r>
          </a:p>
          <a:p>
            <a:pPr marL="538163" lvl="1">
              <a:spcBef>
                <a:spcPct val="0"/>
              </a:spcBef>
            </a:pPr>
            <a:r>
              <a:rPr lang="de-DE" altLang="de-DE" sz="1100" dirty="0"/>
              <a:t> Continue work on WT(s) scope and KI(s) descriptions.</a:t>
            </a:r>
            <a:endParaRPr lang="en-US" altLang="en-US" sz="1100" dirty="0"/>
          </a:p>
        </p:txBody>
      </p:sp>
    </p:spTree>
    <p:extLst>
      <p:ext uri="{BB962C8B-B14F-4D97-AF65-F5344CB8AC3E}">
        <p14:creationId xmlns:p14="http://schemas.microsoft.com/office/powerpoint/2010/main" val="203415941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FS_6G_ARC Work Plan</a:t>
            </a:r>
          </a:p>
        </p:txBody>
      </p:sp>
      <p:sp>
        <p:nvSpPr>
          <p:cNvPr id="2" name="TextBox 1">
            <a:extLst>
              <a:ext uri="{FF2B5EF4-FFF2-40B4-BE49-F238E27FC236}">
                <a16:creationId xmlns:a16="http://schemas.microsoft.com/office/drawing/2014/main" id="{63F8A788-BFB8-4382-55D9-E1E0FCFF63F2}"/>
              </a:ext>
            </a:extLst>
          </p:cNvPr>
          <p:cNvSpPr txBox="1"/>
          <p:nvPr/>
        </p:nvSpPr>
        <p:spPr>
          <a:xfrm>
            <a:off x="613533" y="1551531"/>
            <a:ext cx="2627964" cy="338554"/>
          </a:xfrm>
          <a:prstGeom prst="rect">
            <a:avLst/>
          </a:prstGeom>
          <a:noFill/>
        </p:spPr>
        <p:txBody>
          <a:bodyPr wrap="none" rtlCol="0">
            <a:spAutoFit/>
          </a:bodyPr>
          <a:lstStyle/>
          <a:p>
            <a:pPr marL="341313" indent="-341313">
              <a:buBlip>
                <a:blip r:embed="rId2"/>
              </a:buBlip>
            </a:pPr>
            <a:r>
              <a:rPr lang="en-GB" altLang="en-US" sz="1600" dirty="0">
                <a:latin typeface="Calibri" panose="020F0502020204030204" pitchFamily="34" charset="0"/>
              </a:rPr>
              <a:t>See </a:t>
            </a:r>
            <a:r>
              <a:rPr lang="en-GB" altLang="en-US" sz="1600" dirty="0">
                <a:latin typeface="Calibri" panose="020F0502020204030204" pitchFamily="34" charset="0"/>
                <a:hlinkClick r:id="rId3"/>
              </a:rPr>
              <a:t>S2-2508138</a:t>
            </a:r>
            <a:r>
              <a:rPr lang="en-GB" altLang="en-US" sz="1600" dirty="0">
                <a:latin typeface="Calibri" panose="020F0502020204030204" pitchFamily="34" charset="0"/>
              </a:rPr>
              <a:t> (slide#4)</a:t>
            </a:r>
            <a:endParaRPr lang="en-DE" sz="1600" dirty="0">
              <a:latin typeface="Calibri" panose="020F0502020204030204" pitchFamily="34" charset="0"/>
            </a:endParaRPr>
          </a:p>
        </p:txBody>
      </p:sp>
    </p:spTree>
    <p:extLst>
      <p:ext uri="{BB962C8B-B14F-4D97-AF65-F5344CB8AC3E}">
        <p14:creationId xmlns:p14="http://schemas.microsoft.com/office/powerpoint/2010/main" val="259783849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048FE-E3CE-6BFF-DCED-FC806FC87619}"/>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CBFE1D37-3250-0454-5546-C270FB5AA971}"/>
              </a:ext>
            </a:extLst>
          </p:cNvPr>
          <p:cNvSpPr>
            <a:spLocks noGrp="1"/>
          </p:cNvSpPr>
          <p:nvPr>
            <p:ph type="title"/>
          </p:nvPr>
        </p:nvSpPr>
        <p:spPr>
          <a:xfrm>
            <a:off x="557487" y="1999065"/>
            <a:ext cx="8167657" cy="857250"/>
          </a:xfrm>
        </p:spPr>
        <p:txBody>
          <a:bodyPr/>
          <a:lstStyle/>
          <a:p>
            <a:r>
              <a:rPr lang="en-GB" altLang="en-US" b="1" dirty="0"/>
              <a:t>Annex – Comments on status per WT/sub-WT</a:t>
            </a:r>
            <a:br>
              <a:rPr lang="en-GB" altLang="en-US" b="1" dirty="0"/>
            </a:br>
            <a:r>
              <a:rPr lang="en-GB" altLang="en-US" b="1" dirty="0"/>
              <a:t>(For information only)</a:t>
            </a:r>
          </a:p>
        </p:txBody>
      </p:sp>
      <p:sp>
        <p:nvSpPr>
          <p:cNvPr id="2" name="TextBox 1">
            <a:extLst>
              <a:ext uri="{FF2B5EF4-FFF2-40B4-BE49-F238E27FC236}">
                <a16:creationId xmlns:a16="http://schemas.microsoft.com/office/drawing/2014/main" id="{7D5DC7C3-818F-1544-B145-EA2C80829A0E}"/>
              </a:ext>
            </a:extLst>
          </p:cNvPr>
          <p:cNvSpPr txBox="1"/>
          <p:nvPr/>
        </p:nvSpPr>
        <p:spPr>
          <a:xfrm>
            <a:off x="557488" y="3763788"/>
            <a:ext cx="8167657" cy="461665"/>
          </a:xfrm>
          <a:prstGeom prst="rect">
            <a:avLst/>
          </a:prstGeom>
          <a:noFill/>
        </p:spPr>
        <p:txBody>
          <a:bodyPr wrap="square" rtlCol="0">
            <a:spAutoFit/>
          </a:bodyPr>
          <a:lstStyle/>
          <a:p>
            <a:pPr algn="ctr"/>
            <a:r>
              <a:rPr lang="en-GB" sz="1200" b="1" dirty="0">
                <a:solidFill>
                  <a:srgbClr val="FF0000"/>
                </a:solidFill>
              </a:rPr>
              <a:t>NOTE</a:t>
            </a:r>
            <a:r>
              <a:rPr lang="en-GB" sz="1200" dirty="0">
                <a:solidFill>
                  <a:srgbClr val="FF0000"/>
                </a:solidFill>
              </a:rPr>
              <a:t>: The status "per WT/sub-WT" on the subsequent slides is provided by each “pen-holders“. It has neither been agreed upon nor endorsed by the FS_6G_ARC rapporteurs or SA2.</a:t>
            </a:r>
            <a:endParaRPr lang="en-DE" sz="1200" dirty="0">
              <a:solidFill>
                <a:srgbClr val="FF0000"/>
              </a:solidFill>
            </a:endParaRPr>
          </a:p>
        </p:txBody>
      </p:sp>
    </p:spTree>
    <p:extLst>
      <p:ext uri="{BB962C8B-B14F-4D97-AF65-F5344CB8AC3E}">
        <p14:creationId xmlns:p14="http://schemas.microsoft.com/office/powerpoint/2010/main" val="210758816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8DBED5-7F32-6F1B-C7EA-CA58900CB376}"/>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DB7727E0-77CC-A1AF-30F4-80CE665ED880}"/>
              </a:ext>
            </a:extLst>
          </p:cNvPr>
          <p:cNvSpPr>
            <a:spLocks noGrp="1"/>
          </p:cNvSpPr>
          <p:nvPr>
            <p:ph type="title"/>
          </p:nvPr>
        </p:nvSpPr>
        <p:spPr>
          <a:xfrm>
            <a:off x="382588" y="72272"/>
            <a:ext cx="6827838" cy="720208"/>
          </a:xfrm>
        </p:spPr>
        <p:txBody>
          <a:bodyPr/>
          <a:lstStyle/>
          <a:p>
            <a:pPr algn="l"/>
            <a:r>
              <a:rPr kumimoji="0" lang="en-GB" altLang="en-US" sz="2400" b="1" i="0" u="none" strike="noStrike" kern="0" cap="none" spc="0" normalizeH="0" baseline="0" noProof="0" dirty="0">
                <a:ln>
                  <a:noFill/>
                </a:ln>
                <a:solidFill>
                  <a:srgbClr val="FF0000"/>
                </a:solidFill>
                <a:effectLst/>
                <a:uLnTx/>
                <a:uFillTx/>
                <a:latin typeface="Calibri"/>
                <a:ea typeface="MS PGothic" panose="020B0600070205080204" pitchFamily="34" charset="-128"/>
              </a:rPr>
              <a:t>FS_6G_ARC Status per WT/sub-WT.</a:t>
            </a:r>
            <a:br>
              <a:rPr kumimoji="0" lang="en-GB" altLang="en-US" sz="2400" b="1" i="0" u="none" strike="noStrike" kern="0" cap="none" spc="0" normalizeH="0" baseline="0" noProof="0" dirty="0">
                <a:ln>
                  <a:noFill/>
                </a:ln>
                <a:solidFill>
                  <a:srgbClr val="FF0000"/>
                </a:solidFill>
                <a:effectLst/>
                <a:uLnTx/>
                <a:uFillTx/>
                <a:latin typeface="Calibri"/>
                <a:ea typeface="MS PGothic" panose="020B0600070205080204" pitchFamily="34" charset="-128"/>
              </a:rPr>
            </a:br>
            <a:r>
              <a:rPr lang="en-GB" altLang="en-US" sz="1800" b="1" dirty="0">
                <a:latin typeface="Calibri"/>
              </a:rPr>
              <a:t>(Notes </a:t>
            </a:r>
            <a:r>
              <a:rPr kumimoji="0" lang="en-GB" altLang="en-US" sz="1800" b="1" i="0" u="none" strike="noStrike" kern="0" cap="none" spc="0" normalizeH="0" baseline="0" noProof="0" dirty="0">
                <a:ln>
                  <a:noFill/>
                </a:ln>
                <a:solidFill>
                  <a:srgbClr val="FF0000"/>
                </a:solidFill>
                <a:effectLst/>
                <a:uLnTx/>
                <a:uFillTx/>
                <a:latin typeface="Calibri"/>
                <a:ea typeface="MS PGothic" panose="020B0600070205080204" pitchFamily="34" charset="-128"/>
              </a:rPr>
              <a:t>from “pen-holders”)</a:t>
            </a:r>
            <a:endParaRPr lang="en-GB" altLang="en-US" b="1" dirty="0"/>
          </a:p>
        </p:txBody>
      </p:sp>
      <p:graphicFrame>
        <p:nvGraphicFramePr>
          <p:cNvPr id="3" name="Table 2">
            <a:extLst>
              <a:ext uri="{FF2B5EF4-FFF2-40B4-BE49-F238E27FC236}">
                <a16:creationId xmlns:a16="http://schemas.microsoft.com/office/drawing/2014/main" id="{F475D2ED-B420-BC11-2737-24F183B8908A}"/>
              </a:ext>
            </a:extLst>
          </p:cNvPr>
          <p:cNvGraphicFramePr>
            <a:graphicFrameLocks noGrp="1"/>
          </p:cNvGraphicFramePr>
          <p:nvPr>
            <p:extLst>
              <p:ext uri="{D42A27DB-BD31-4B8C-83A1-F6EECF244321}">
                <p14:modId xmlns:p14="http://schemas.microsoft.com/office/powerpoint/2010/main" val="2743402317"/>
              </p:ext>
            </p:extLst>
          </p:nvPr>
        </p:nvGraphicFramePr>
        <p:xfrm>
          <a:off x="231371" y="874876"/>
          <a:ext cx="8681258" cy="4162189"/>
        </p:xfrm>
        <a:graphic>
          <a:graphicData uri="http://schemas.openxmlformats.org/drawingml/2006/table">
            <a:tbl>
              <a:tblPr firstRow="1" bandRow="1">
                <a:tableStyleId>{073A0DAA-6AF3-43AB-8588-CEC1D06C72B9}</a:tableStyleId>
              </a:tblPr>
              <a:tblGrid>
                <a:gridCol w="563746">
                  <a:extLst>
                    <a:ext uri="{9D8B030D-6E8A-4147-A177-3AD203B41FA5}">
                      <a16:colId xmlns:a16="http://schemas.microsoft.com/office/drawing/2014/main" val="4258594283"/>
                    </a:ext>
                  </a:extLst>
                </a:gridCol>
                <a:gridCol w="1008790">
                  <a:extLst>
                    <a:ext uri="{9D8B030D-6E8A-4147-A177-3AD203B41FA5}">
                      <a16:colId xmlns:a16="http://schemas.microsoft.com/office/drawing/2014/main" val="2979679316"/>
                    </a:ext>
                  </a:extLst>
                </a:gridCol>
                <a:gridCol w="1551530">
                  <a:extLst>
                    <a:ext uri="{9D8B030D-6E8A-4147-A177-3AD203B41FA5}">
                      <a16:colId xmlns:a16="http://schemas.microsoft.com/office/drawing/2014/main" val="1619795429"/>
                    </a:ext>
                  </a:extLst>
                </a:gridCol>
                <a:gridCol w="5557192">
                  <a:extLst>
                    <a:ext uri="{9D8B030D-6E8A-4147-A177-3AD203B41FA5}">
                      <a16:colId xmlns:a16="http://schemas.microsoft.com/office/drawing/2014/main" val="878809625"/>
                    </a:ext>
                  </a:extLst>
                </a:gridCol>
              </a:tblGrid>
              <a:tr h="352189">
                <a:tc gridSpan="3">
                  <a:txBody>
                    <a:bodyPr/>
                    <a:lstStyle/>
                    <a:p>
                      <a:pPr marL="0" indent="0" algn="ctr" rtl="0" eaLnBrk="0" fontAlgn="base" hangingPunct="0">
                        <a:spcBef>
                          <a:spcPct val="0"/>
                        </a:spcBef>
                        <a:spcAft>
                          <a:spcPct val="0"/>
                        </a:spcAft>
                        <a:buNone/>
                      </a:pPr>
                      <a:r>
                        <a:rPr lang="en-GB" sz="1200" kern="1200" dirty="0">
                          <a:solidFill>
                            <a:schemeClr val="tx1"/>
                          </a:solidFill>
                          <a:latin typeface="Calibri" panose="020F0502020204030204" pitchFamily="34" charset="0"/>
                          <a:ea typeface="MS PGothic" panose="020B0600070205080204" pitchFamily="34" charset="-128"/>
                          <a:cs typeface="+mn-cs"/>
                        </a:rPr>
                        <a:t> WT/sub-WT number (as per SP-250806)</a:t>
                      </a:r>
                      <a:endParaRPr lang="en-DE" sz="1200" kern="1200" dirty="0">
                        <a:solidFill>
                          <a:schemeClr val="tx1"/>
                        </a:solidFill>
                        <a:latin typeface="Calibri" panose="020F0502020204030204" pitchFamily="34" charset="0"/>
                        <a:ea typeface="MS PGothic" panose="020B0600070205080204" pitchFamily="34"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a:p>
                  </a:txBody>
                  <a:tcPr/>
                </a:tc>
                <a:tc>
                  <a:txBody>
                    <a:bodyPr/>
                    <a:lstStyle/>
                    <a:p>
                      <a:pPr algn="ctr"/>
                      <a:r>
                        <a:rPr lang="en-GB" sz="1400" dirty="0">
                          <a:solidFill>
                            <a:schemeClr val="tx1"/>
                          </a:solidFill>
                        </a:rPr>
                        <a:t>Notes (view of the pen-holder company)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10356090"/>
                  </a:ext>
                </a:extLst>
              </a:tr>
              <a:tr h="423684">
                <a:tc rowSpan="5">
                  <a:txBody>
                    <a:bodyPr/>
                    <a:lstStyle/>
                    <a:p>
                      <a:endParaRPr lang="en-GB" sz="1400" dirty="0">
                        <a:solidFill>
                          <a:schemeClr val="tx1"/>
                        </a:solidFill>
                      </a:endParaRPr>
                    </a:p>
                    <a:p>
                      <a:pPr marL="0" indent="0" algn="l" rtl="0" eaLnBrk="0" fontAlgn="base"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rtl="0" eaLnBrk="0" fontAlgn="base"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rtl="0" eaLnBrk="0" fontAlgn="base"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rtl="0" eaLnBrk="0" fontAlgn="base"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rtl="0" eaLnBrk="0" fontAlgn="base"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rtl="0" eaLnBrk="0" fontAlgn="base"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rtl="0" eaLnBrk="0" fontAlgn="base"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rtl="0" eaLnBrk="0" fontAlgn="base"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rtl="0" eaLnBrk="0" fontAlgn="base"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rtl="0" eaLnBrk="0" fontAlgn="base"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rtl="0" eaLnBrk="0" fontAlgn="base" hangingPunct="0">
                        <a:spcBef>
                          <a:spcPct val="0"/>
                        </a:spcBef>
                        <a:spcAft>
                          <a:spcPct val="0"/>
                        </a:spcAft>
                        <a:buNone/>
                      </a:pPr>
                      <a:r>
                        <a:rPr lang="en-GB" sz="1200" kern="1200" dirty="0">
                          <a:solidFill>
                            <a:schemeClr val="tx1"/>
                          </a:solidFill>
                          <a:latin typeface="Calibri" panose="020F0502020204030204" pitchFamily="34" charset="0"/>
                          <a:ea typeface="MS PGothic" panose="020B0600070205080204" pitchFamily="34" charset="-128"/>
                          <a:cs typeface="+mn-cs"/>
                        </a:rPr>
                        <a:t>WT#1</a:t>
                      </a:r>
                      <a:endParaRPr lang="en-DE" sz="1200" kern="1200" dirty="0">
                        <a:solidFill>
                          <a:schemeClr val="tx1"/>
                        </a:solidFill>
                        <a:latin typeface="Calibri" panose="020F0502020204030204" pitchFamily="34" charset="0"/>
                        <a:ea typeface="MS PGothic" panose="020B0600070205080204" pitchFamily="34"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endParaRPr lang="en-GB" sz="1000" kern="1200" dirty="0">
                        <a:solidFill>
                          <a:schemeClr val="tx1"/>
                        </a:solidFill>
                        <a:latin typeface="+mn-lt"/>
                        <a:ea typeface="+mn-ea"/>
                        <a:cs typeface="+mn-cs"/>
                      </a:endParaRPr>
                    </a:p>
                    <a:p>
                      <a:pPr algn="ctr"/>
                      <a:r>
                        <a:rPr lang="en-GB" sz="1000" b="1" kern="1200" dirty="0">
                          <a:solidFill>
                            <a:schemeClr val="tx1"/>
                          </a:solidFill>
                          <a:latin typeface="+mn-lt"/>
                          <a:ea typeface="+mn-ea"/>
                          <a:cs typeface="+mn-cs"/>
                        </a:rPr>
                        <a:t>WT#1.1 (NAS) </a:t>
                      </a:r>
                      <a:r>
                        <a:rPr lang="en-GB" sz="1000" kern="1200" dirty="0">
                          <a:solidFill>
                            <a:schemeClr val="tx1"/>
                          </a:solidFill>
                          <a:latin typeface="+mn-lt"/>
                          <a:ea typeface="+mn-ea"/>
                          <a:cs typeface="+mn-cs"/>
                        </a:rPr>
                        <a:t>(baseline </a:t>
                      </a:r>
                      <a:r>
                        <a:rPr lang="en-GB" sz="1000" kern="1200" dirty="0" err="1">
                          <a:solidFill>
                            <a:schemeClr val="tx1"/>
                          </a:solidFill>
                          <a:latin typeface="+mn-lt"/>
                          <a:ea typeface="+mn-ea"/>
                          <a:cs typeface="+mn-cs"/>
                        </a:rPr>
                        <a:t>tdoc</a:t>
                      </a:r>
                      <a:r>
                        <a:rPr lang="en-GB" sz="1000" kern="1200" dirty="0">
                          <a:solidFill>
                            <a:schemeClr val="tx1"/>
                          </a:solidFill>
                          <a:latin typeface="+mn-lt"/>
                          <a:ea typeface="+mn-ea"/>
                          <a:cs typeface="+mn-cs"/>
                        </a:rPr>
                        <a:t> </a:t>
                      </a:r>
                      <a:r>
                        <a:rPr lang="en-GB" sz="1000" kern="1200" dirty="0">
                          <a:solidFill>
                            <a:schemeClr val="tx1"/>
                          </a:solidFill>
                          <a:latin typeface="+mn-lt"/>
                          <a:ea typeface="+mn-ea"/>
                          <a:cs typeface="+mn-cs"/>
                          <a:hlinkClick r:id="rId2"/>
                        </a:rPr>
                        <a:t>S2-2508109</a:t>
                      </a:r>
                      <a:r>
                        <a:rPr lang="en-GB" sz="1000" kern="1200" dirty="0">
                          <a:solidFill>
                            <a:schemeClr val="tx1"/>
                          </a:solidFill>
                          <a:latin typeface="+mn-lt"/>
                          <a:ea typeface="+mn-ea"/>
                          <a:cs typeface="+mn-cs"/>
                        </a:rPr>
                        <a:t>)</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a:p>
                  </a:txBody>
                  <a:tcPr/>
                </a:tc>
                <a:tc>
                  <a:txBody>
                    <a:bodyPr/>
                    <a:lstStyle/>
                    <a:p>
                      <a:pPr marL="0" indent="0">
                        <a:buFont typeface="Arial" panose="020B0604020202020204" pitchFamily="34" charset="0"/>
                        <a:buNone/>
                      </a:pPr>
                      <a:r>
                        <a:rPr lang="en-GB" sz="1000" b="1" kern="1200" dirty="0">
                          <a:solidFill>
                            <a:schemeClr val="tx1"/>
                          </a:solidFill>
                          <a:latin typeface="+mn-lt"/>
                          <a:ea typeface="+mn-ea"/>
                          <a:cs typeface="+mn-cs"/>
                        </a:rPr>
                        <a:t>(Nokia) </a:t>
                      </a:r>
                      <a:r>
                        <a:rPr lang="en-GB" sz="1000" kern="1200" dirty="0">
                          <a:solidFill>
                            <a:schemeClr val="tx1"/>
                          </a:solidFill>
                          <a:latin typeface="+mn-lt"/>
                          <a:ea typeface="+mn-ea"/>
                          <a:cs typeface="+mn-cs"/>
                        </a:rPr>
                        <a:t>Agreement could not be reached due to lack of consensus. Most of the WT#1.1 content has remained stable, with the main open issue concerning terminology. Specifically, whether the terms “connectivity services” and “beyond connectivity services” should be replaced by “NAS functionality” and “operator services” in the main description to better reflect the sub-tasks.</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38071937"/>
                  </a:ext>
                </a:extLst>
              </a:tr>
              <a:tr h="299731">
                <a:tc vMerge="1">
                  <a:txBody>
                    <a:bodyPr/>
                    <a:lstStyle/>
                    <a:p>
                      <a:endParaRPr lang="en-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r>
                        <a:rPr lang="en-GB" sz="1000" kern="1200" dirty="0">
                          <a:solidFill>
                            <a:schemeClr val="tx1"/>
                          </a:solidFill>
                          <a:latin typeface="+mn-lt"/>
                          <a:ea typeface="+mn-ea"/>
                          <a:cs typeface="+mn-cs"/>
                        </a:rPr>
                        <a:t>WT#1.2(MISC)</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296" rtl="0" eaLnBrk="1" latinLnBrk="0" hangingPunct="1"/>
                      <a:r>
                        <a:rPr lang="en-GB" sz="1000" b="1" kern="1200" dirty="0">
                          <a:solidFill>
                            <a:schemeClr val="tx1"/>
                          </a:solidFill>
                          <a:latin typeface="+mn-lt"/>
                          <a:ea typeface="+mn-ea"/>
                          <a:cs typeface="+mn-cs"/>
                        </a:rPr>
                        <a:t>SBA </a:t>
                      </a:r>
                      <a:r>
                        <a:rPr lang="en-GB" sz="1000" kern="1200" dirty="0">
                          <a:solidFill>
                            <a:schemeClr val="tx1"/>
                          </a:solidFill>
                          <a:latin typeface="+mn-lt"/>
                          <a:ea typeface="+mn-ea"/>
                          <a:cs typeface="+mn-cs"/>
                        </a:rPr>
                        <a:t>(baseline </a:t>
                      </a:r>
                      <a:r>
                        <a:rPr lang="en-GB" sz="1000" kern="1200" dirty="0" err="1">
                          <a:solidFill>
                            <a:schemeClr val="tx1"/>
                          </a:solidFill>
                          <a:latin typeface="+mn-lt"/>
                          <a:ea typeface="+mn-ea"/>
                          <a:cs typeface="+mn-cs"/>
                        </a:rPr>
                        <a:t>tdoc</a:t>
                      </a:r>
                      <a:r>
                        <a:rPr lang="en-GB" sz="1000" kern="1200" dirty="0">
                          <a:solidFill>
                            <a:schemeClr val="tx1"/>
                          </a:solidFill>
                          <a:latin typeface="+mn-lt"/>
                          <a:ea typeface="+mn-ea"/>
                          <a:cs typeface="+mn-cs"/>
                        </a:rPr>
                        <a:t> </a:t>
                      </a:r>
                      <a:r>
                        <a:rPr lang="en-GB" sz="1000" kern="1200" dirty="0">
                          <a:solidFill>
                            <a:schemeClr val="tx1"/>
                          </a:solidFill>
                          <a:latin typeface="+mn-lt"/>
                          <a:ea typeface="+mn-ea"/>
                          <a:cs typeface="+mn-cs"/>
                          <a:hlinkClick r:id="rId3"/>
                        </a:rPr>
                        <a:t>S2-2508112</a:t>
                      </a:r>
                      <a:r>
                        <a:rPr lang="en-GB" sz="1000" kern="1200" dirty="0">
                          <a:solidFill>
                            <a:schemeClr val="tx1"/>
                          </a:solidFill>
                          <a:latin typeface="+mn-lt"/>
                          <a:ea typeface="+mn-ea"/>
                          <a:cs typeface="+mn-cs"/>
                        </a:rPr>
                        <a:t>)</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b="1" kern="1200" dirty="0">
                          <a:solidFill>
                            <a:schemeClr val="tx1"/>
                          </a:solidFill>
                          <a:latin typeface="+mn-lt"/>
                          <a:ea typeface="+mn-ea"/>
                          <a:cs typeface="+mn-cs"/>
                        </a:rPr>
                        <a:t>(ZTE) </a:t>
                      </a:r>
                      <a:r>
                        <a:rPr lang="en-GB" sz="1000" kern="1200" dirty="0">
                          <a:solidFill>
                            <a:schemeClr val="tx1"/>
                          </a:solidFill>
                          <a:latin typeface="+mn-lt"/>
                          <a:ea typeface="+mn-ea"/>
                          <a:cs typeface="+mn-cs"/>
                        </a:rPr>
                        <a:t>The content is largely stable. The only remaining issue is whether to include a note stating that </a:t>
                      </a:r>
                      <a:r>
                        <a:rPr lang="en-GB" sz="1000" i="1" kern="1200" dirty="0">
                          <a:solidFill>
                            <a:schemeClr val="tx1"/>
                          </a:solidFill>
                          <a:latin typeface="+mn-lt"/>
                          <a:ea typeface="+mn-ea"/>
                          <a:cs typeface="+mn-cs"/>
                        </a:rPr>
                        <a:t>impacts on SBA and applicability can be studied in other WTs</a:t>
                      </a:r>
                      <a:r>
                        <a:rPr lang="en-GB" sz="1000" kern="1200" dirty="0">
                          <a:solidFill>
                            <a:schemeClr val="tx1"/>
                          </a:solidFill>
                          <a:latin typeface="+mn-lt"/>
                          <a:ea typeface="+mn-ea"/>
                          <a:cs typeface="+mn-cs"/>
                        </a:rPr>
                        <a:t>. In addition, the N2/N4 aspects have been moved to other WTs, and progress on those items may also influence this WT.</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2575693"/>
                  </a:ext>
                </a:extLst>
              </a:tr>
              <a:tr h="299731">
                <a:tc vMerge="1">
                  <a:txBody>
                    <a:bodyPr/>
                    <a:lstStyle/>
                    <a:p>
                      <a:endParaRPr lang="en-DE"/>
                    </a:p>
                  </a:txBody>
                  <a:tcPr/>
                </a:tc>
                <a:tc vMerge="1">
                  <a:txBody>
                    <a:bodyPr/>
                    <a:lstStyle/>
                    <a:p>
                      <a:endParaRPr lang="en-DE"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296" rtl="0" eaLnBrk="1" latinLnBrk="0" hangingPunct="1"/>
                      <a:r>
                        <a:rPr lang="en-GB" sz="1000" b="1" kern="1200" dirty="0">
                          <a:solidFill>
                            <a:schemeClr val="tx1"/>
                          </a:solidFill>
                          <a:latin typeface="+mn-lt"/>
                          <a:ea typeface="+mn-ea"/>
                          <a:cs typeface="+mn-cs"/>
                        </a:rPr>
                        <a:t>Slicing</a:t>
                      </a:r>
                    </a:p>
                    <a:p>
                      <a:pPr marL="0" algn="ctr" defTabSz="914296" rtl="0" eaLnBrk="1" latinLnBrk="0" hangingPunct="1"/>
                      <a:r>
                        <a:rPr lang="en-GB" sz="1000" kern="1200" dirty="0">
                          <a:solidFill>
                            <a:schemeClr val="tx1"/>
                          </a:solidFill>
                          <a:latin typeface="+mn-lt"/>
                          <a:ea typeface="+mn-ea"/>
                          <a:cs typeface="+mn-cs"/>
                        </a:rPr>
                        <a:t>(baseline </a:t>
                      </a:r>
                      <a:r>
                        <a:rPr lang="en-GB" sz="1000" kern="1200" dirty="0" err="1">
                          <a:solidFill>
                            <a:schemeClr val="tx1"/>
                          </a:solidFill>
                          <a:latin typeface="+mn-lt"/>
                          <a:ea typeface="+mn-ea"/>
                          <a:cs typeface="+mn-cs"/>
                        </a:rPr>
                        <a:t>tdoc</a:t>
                      </a:r>
                      <a:r>
                        <a:rPr lang="en-GB" sz="1000" kern="1200" dirty="0">
                          <a:solidFill>
                            <a:schemeClr val="tx1"/>
                          </a:solidFill>
                          <a:latin typeface="+mn-lt"/>
                          <a:ea typeface="+mn-ea"/>
                          <a:cs typeface="+mn-cs"/>
                        </a:rPr>
                        <a:t> </a:t>
                      </a:r>
                      <a:r>
                        <a:rPr lang="en-GB" sz="1000" kern="1200" dirty="0">
                          <a:solidFill>
                            <a:schemeClr val="tx1"/>
                          </a:solidFill>
                          <a:latin typeface="+mn-lt"/>
                          <a:ea typeface="+mn-ea"/>
                          <a:cs typeface="+mn-cs"/>
                          <a:hlinkClick r:id="rId4"/>
                        </a:rPr>
                        <a:t>S2-2508113</a:t>
                      </a:r>
                      <a:r>
                        <a:rPr lang="en-GB" sz="1000" kern="1200" dirty="0">
                          <a:solidFill>
                            <a:schemeClr val="tx1"/>
                          </a:solidFill>
                          <a:latin typeface="+mn-lt"/>
                          <a:ea typeface="+mn-ea"/>
                          <a:cs typeface="+mn-cs"/>
                        </a:rPr>
                        <a:t>)</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b="1" kern="1200" dirty="0">
                          <a:solidFill>
                            <a:schemeClr val="tx1"/>
                          </a:solidFill>
                          <a:latin typeface="+mn-lt"/>
                          <a:ea typeface="+mn-ea"/>
                          <a:cs typeface="+mn-cs"/>
                        </a:rPr>
                        <a:t>(Lenovo) </a:t>
                      </a:r>
                      <a:r>
                        <a:rPr lang="en-GB" sz="1000" kern="1200" dirty="0">
                          <a:solidFill>
                            <a:schemeClr val="tx1"/>
                          </a:solidFill>
                          <a:latin typeface="+mn-lt"/>
                          <a:ea typeface="+mn-ea"/>
                          <a:cs typeface="+mn-cs"/>
                        </a:rPr>
                        <a:t>Good progress on WT scope (e.g., improvements to existing slicing, application–slice mapping, IWK &amp; migration). </a:t>
                      </a:r>
                      <a:r>
                        <a:rPr lang="en-GB" sz="1000" b="1" kern="1200" dirty="0">
                          <a:solidFill>
                            <a:schemeClr val="tx1"/>
                          </a:solidFill>
                          <a:latin typeface="+mn-lt"/>
                          <a:ea typeface="+mn-ea"/>
                          <a:cs typeface="+mn-cs"/>
                        </a:rPr>
                        <a:t>Open issue</a:t>
                      </a:r>
                      <a:r>
                        <a:rPr lang="en-GB" sz="1000" kern="1200" dirty="0">
                          <a:solidFill>
                            <a:schemeClr val="tx1"/>
                          </a:solidFill>
                          <a:latin typeface="+mn-lt"/>
                          <a:ea typeface="+mn-ea"/>
                          <a:cs typeface="+mn-cs"/>
                        </a:rPr>
                        <a:t>: whether identifying applications requesting connectivity in the UE raises privacy concerns, and if this should be explicitly captured in the WT scope.</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5203348"/>
                  </a:ext>
                </a:extLst>
              </a:tr>
              <a:tr h="299731">
                <a:tc vMerge="1">
                  <a:txBody>
                    <a:bodyPr/>
                    <a:lstStyle/>
                    <a:p>
                      <a:endParaRPr lang="en-DE"/>
                    </a:p>
                  </a:txBody>
                  <a:tcPr/>
                </a:tc>
                <a:tc vMerge="1">
                  <a:txBody>
                    <a:bodyPr/>
                    <a:lstStyle/>
                    <a:p>
                      <a:endParaRPr lang="en-DE"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r>
                        <a:rPr lang="en-GB" sz="1000" b="1" kern="1200" dirty="0">
                          <a:solidFill>
                            <a:schemeClr val="tx1"/>
                          </a:solidFill>
                          <a:latin typeface="+mn-lt"/>
                          <a:ea typeface="+mn-ea"/>
                          <a:cs typeface="+mn-cs"/>
                        </a:rPr>
                        <a:t>UP Arch. </a:t>
                      </a:r>
                      <a:r>
                        <a:rPr lang="en-GB" sz="1000" kern="1200" dirty="0">
                          <a:solidFill>
                            <a:schemeClr val="tx1"/>
                          </a:solidFill>
                          <a:latin typeface="+mn-lt"/>
                          <a:ea typeface="+mn-ea"/>
                          <a:cs typeface="+mn-cs"/>
                        </a:rPr>
                        <a:t>(baseline </a:t>
                      </a:r>
                      <a:r>
                        <a:rPr lang="en-GB" sz="1000" kern="1200" dirty="0" err="1">
                          <a:solidFill>
                            <a:schemeClr val="tx1"/>
                          </a:solidFill>
                          <a:latin typeface="+mn-lt"/>
                          <a:ea typeface="+mn-ea"/>
                          <a:cs typeface="+mn-cs"/>
                        </a:rPr>
                        <a:t>tdoc</a:t>
                      </a:r>
                      <a:r>
                        <a:rPr lang="en-GB" sz="1000" kern="1200" dirty="0">
                          <a:solidFill>
                            <a:schemeClr val="tx1"/>
                          </a:solidFill>
                          <a:latin typeface="+mn-lt"/>
                          <a:ea typeface="+mn-ea"/>
                          <a:cs typeface="+mn-cs"/>
                        </a:rPr>
                        <a:t> </a:t>
                      </a:r>
                      <a:r>
                        <a:rPr lang="en-GB" sz="1000" kern="1200" dirty="0">
                          <a:solidFill>
                            <a:schemeClr val="tx1"/>
                          </a:solidFill>
                          <a:latin typeface="+mn-lt"/>
                          <a:ea typeface="+mn-ea"/>
                          <a:cs typeface="+mn-cs"/>
                          <a:hlinkClick r:id="rId5"/>
                        </a:rPr>
                        <a:t>S2-2508121</a:t>
                      </a:r>
                      <a:r>
                        <a:rPr lang="en-GB" sz="1000" kern="1200" dirty="0">
                          <a:solidFill>
                            <a:schemeClr val="tx1"/>
                          </a:solidFill>
                          <a:latin typeface="+mn-lt"/>
                          <a:ea typeface="+mn-ea"/>
                          <a:cs typeface="+mn-cs"/>
                        </a:rPr>
                        <a:t>)</a:t>
                      </a:r>
                      <a:endParaRPr lang="en-DE" sz="1000" kern="1200" dirty="0">
                        <a:solidFill>
                          <a:schemeClr val="tx1"/>
                        </a:solidFill>
                        <a:latin typeface="+mn-lt"/>
                        <a:ea typeface="+mn-ea"/>
                        <a:cs typeface="+mn-cs"/>
                      </a:endParaRPr>
                    </a:p>
                    <a:p>
                      <a:pPr marL="0" algn="ctr" defTabSz="914296" rtl="0" eaLnBrk="1" latinLnBrk="0" hangingPunct="1"/>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GB" sz="1000" b="1" kern="1200" dirty="0">
                          <a:solidFill>
                            <a:schemeClr val="tx1"/>
                          </a:solidFill>
                          <a:latin typeface="+mn-lt"/>
                          <a:ea typeface="+mn-ea"/>
                          <a:cs typeface="+mn-cs"/>
                        </a:rPr>
                        <a:t>(</a:t>
                      </a:r>
                      <a:r>
                        <a:rPr lang="en-GB" sz="1000" b="1" kern="1200" dirty="0" err="1">
                          <a:solidFill>
                            <a:schemeClr val="tx1"/>
                          </a:solidFill>
                          <a:latin typeface="+mn-lt"/>
                          <a:ea typeface="+mn-ea"/>
                          <a:cs typeface="+mn-cs"/>
                        </a:rPr>
                        <a:t>Futurewei</a:t>
                      </a:r>
                      <a:r>
                        <a:rPr lang="en-GB" sz="1000" b="1" kern="1200" dirty="0">
                          <a:solidFill>
                            <a:schemeClr val="tx1"/>
                          </a:solidFill>
                          <a:latin typeface="+mn-lt"/>
                          <a:ea typeface="+mn-ea"/>
                          <a:cs typeface="+mn-cs"/>
                        </a:rPr>
                        <a:t>) </a:t>
                      </a:r>
                      <a:r>
                        <a:rPr lang="en-GB" sz="1000" kern="1200" dirty="0">
                          <a:solidFill>
                            <a:schemeClr val="tx1"/>
                          </a:solidFill>
                          <a:latin typeface="+mn-lt"/>
                          <a:ea typeface="+mn-ea"/>
                          <a:cs typeface="+mn-cs"/>
                        </a:rPr>
                        <a:t>Good progress, but some concerns remain, particularly around bullet 1 (app–network collaboration) where application stakeholders see a need to classify QUIC flows, while some raised concerns about handling per-packet collaboration signals. Bullets 2 and 3 (N4 aspects) received reasonable support: optimization (point 2) was largely uncontroversial, while N4 SBA (point 3) raised some concerns. For bullets 4 and 5 (UP path), the final revision appears to have addressed concerns on narrowing the scope for UP flexibility, although it was not presented. There are still multiple views on UP transport protocols; the current understanding is that SA2 will focus on the architectural aspects of UP transport.</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00924990"/>
                  </a:ext>
                </a:extLst>
              </a:tr>
              <a:tr h="299731">
                <a:tc vMerge="1">
                  <a:txBody>
                    <a:bodyPr/>
                    <a:lstStyle/>
                    <a:p>
                      <a:endParaRPr lang="en-DE"/>
                    </a:p>
                  </a:txBody>
                  <a:tcPr/>
                </a:tc>
                <a:tc vMerge="1">
                  <a:txBody>
                    <a:bodyPr/>
                    <a:lstStyle/>
                    <a:p>
                      <a:endParaRPr lang="en-DE"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296" rtl="0" eaLnBrk="1" latinLnBrk="0" hangingPunct="1"/>
                      <a:r>
                        <a:rPr lang="en-GB" sz="1000" b="1" kern="1200" dirty="0">
                          <a:solidFill>
                            <a:schemeClr val="tx1"/>
                          </a:solidFill>
                          <a:latin typeface="+mn-lt"/>
                          <a:ea typeface="+mn-ea"/>
                          <a:cs typeface="+mn-cs"/>
                        </a:rPr>
                        <a:t>QoS </a:t>
                      </a:r>
                      <a:r>
                        <a:rPr lang="en-GB" sz="1000" kern="1200" dirty="0">
                          <a:solidFill>
                            <a:schemeClr val="tx1"/>
                          </a:solidFill>
                          <a:latin typeface="+mn-lt"/>
                          <a:ea typeface="+mn-ea"/>
                          <a:cs typeface="+mn-cs"/>
                        </a:rPr>
                        <a:t>(baseline </a:t>
                      </a:r>
                      <a:r>
                        <a:rPr lang="en-GB" sz="1000" kern="1200" dirty="0" err="1">
                          <a:solidFill>
                            <a:schemeClr val="tx1"/>
                          </a:solidFill>
                          <a:latin typeface="+mn-lt"/>
                          <a:ea typeface="+mn-ea"/>
                          <a:cs typeface="+mn-cs"/>
                        </a:rPr>
                        <a:t>tdoc</a:t>
                      </a:r>
                      <a:r>
                        <a:rPr lang="en-GB" sz="1000" kern="1200" dirty="0">
                          <a:solidFill>
                            <a:schemeClr val="tx1"/>
                          </a:solidFill>
                          <a:latin typeface="+mn-lt"/>
                          <a:ea typeface="+mn-ea"/>
                          <a:cs typeface="+mn-cs"/>
                        </a:rPr>
                        <a:t> </a:t>
                      </a:r>
                      <a:r>
                        <a:rPr lang="en-GB" sz="1000" kern="1200" dirty="0">
                          <a:solidFill>
                            <a:schemeClr val="tx1"/>
                          </a:solidFill>
                          <a:latin typeface="+mn-lt"/>
                          <a:ea typeface="+mn-ea"/>
                          <a:cs typeface="+mn-cs"/>
                          <a:hlinkClick r:id="rId6"/>
                        </a:rPr>
                        <a:t>S2-2508122</a:t>
                      </a:r>
                      <a:r>
                        <a:rPr lang="en-GB" sz="1000" kern="1200" dirty="0">
                          <a:solidFill>
                            <a:schemeClr val="tx1"/>
                          </a:solidFill>
                          <a:latin typeface="+mn-lt"/>
                          <a:ea typeface="+mn-ea"/>
                          <a:cs typeface="+mn-cs"/>
                        </a:rPr>
                        <a:t>)</a:t>
                      </a:r>
                      <a:endParaRPr lang="en-DE" sz="1000" kern="1200" dirty="0">
                        <a:solidFill>
                          <a:schemeClr val="tx1"/>
                        </a:solidFill>
                        <a:latin typeface="+mn-lt"/>
                        <a:ea typeface="+mn-ea"/>
                        <a:cs typeface="+mn-cs"/>
                      </a:endParaRPr>
                    </a:p>
                    <a:p>
                      <a:pPr marL="0" algn="ctr" defTabSz="914296" rtl="0" eaLnBrk="1" latinLnBrk="0" hangingPunct="1"/>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b="1" kern="1200" dirty="0">
                          <a:solidFill>
                            <a:schemeClr val="tx1"/>
                          </a:solidFill>
                          <a:latin typeface="+mn-lt"/>
                          <a:ea typeface="+mn-ea"/>
                          <a:cs typeface="+mn-cs"/>
                        </a:rPr>
                        <a:t>(Ericsson) </a:t>
                      </a:r>
                      <a:r>
                        <a:rPr lang="en-GB" sz="1000" kern="1200" dirty="0">
                          <a:solidFill>
                            <a:schemeClr val="tx1"/>
                          </a:solidFill>
                          <a:latin typeface="+mn-lt"/>
                          <a:ea typeface="+mn-ea"/>
                          <a:cs typeface="+mn-cs"/>
                        </a:rPr>
                        <a:t>No agreement was reached on the latest presented revision. However, offline feedback from actively commenting companies on the uploaded “revision for clean-up” was largely positive. During discussions, aspects of network–application collaboration (already included in WT#1.2 User Plane Architecture) were also raised in relation to QoS and may require further clarification.</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07165902"/>
                  </a:ext>
                </a:extLst>
              </a:tr>
            </a:tbl>
          </a:graphicData>
        </a:graphic>
      </p:graphicFrame>
    </p:spTree>
    <p:extLst>
      <p:ext uri="{BB962C8B-B14F-4D97-AF65-F5344CB8AC3E}">
        <p14:creationId xmlns:p14="http://schemas.microsoft.com/office/powerpoint/2010/main" val="384171349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BA1548-217F-430A-94F0-D334090BDA15}"/>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9CF95A05-BD3C-D3D8-3A11-A2467F084DDC}"/>
              </a:ext>
            </a:extLst>
          </p:cNvPr>
          <p:cNvSpPr>
            <a:spLocks noGrp="1"/>
          </p:cNvSpPr>
          <p:nvPr>
            <p:ph type="title"/>
          </p:nvPr>
        </p:nvSpPr>
        <p:spPr>
          <a:xfrm>
            <a:off x="382588" y="72272"/>
            <a:ext cx="6827838" cy="668392"/>
          </a:xfrm>
        </p:spPr>
        <p:txBody>
          <a:bodyPr/>
          <a:lstStyle/>
          <a:p>
            <a:pPr algn="l"/>
            <a:r>
              <a:rPr kumimoji="0" lang="en-GB" altLang="en-US" sz="2400" b="1" i="0" u="none" strike="noStrike" kern="0" cap="none" spc="0" normalizeH="0" baseline="0" noProof="0" dirty="0">
                <a:ln>
                  <a:noFill/>
                </a:ln>
                <a:solidFill>
                  <a:srgbClr val="FF0000"/>
                </a:solidFill>
                <a:effectLst/>
                <a:uLnTx/>
                <a:uFillTx/>
                <a:latin typeface="Calibri"/>
              </a:rPr>
              <a:t>FS_6G_ARC Status per WT/sub-WT.</a:t>
            </a:r>
            <a:br>
              <a:rPr kumimoji="0" lang="en-GB" altLang="en-US" sz="2400" b="1" i="0" u="none" strike="noStrike" kern="0" cap="none" spc="0" normalizeH="0" baseline="0" noProof="0" dirty="0">
                <a:ln>
                  <a:noFill/>
                </a:ln>
                <a:solidFill>
                  <a:srgbClr val="FF0000"/>
                </a:solidFill>
                <a:effectLst/>
                <a:uLnTx/>
                <a:uFillTx/>
                <a:latin typeface="Calibri"/>
              </a:rPr>
            </a:br>
            <a:r>
              <a:rPr lang="en-GB" altLang="en-US" sz="1800" b="1" dirty="0"/>
              <a:t>(Notes from “pen-holders”))</a:t>
            </a:r>
            <a:endParaRPr lang="en-GB" altLang="en-US" b="1" dirty="0"/>
          </a:p>
        </p:txBody>
      </p:sp>
      <p:graphicFrame>
        <p:nvGraphicFramePr>
          <p:cNvPr id="3" name="Table 2">
            <a:extLst>
              <a:ext uri="{FF2B5EF4-FFF2-40B4-BE49-F238E27FC236}">
                <a16:creationId xmlns:a16="http://schemas.microsoft.com/office/drawing/2014/main" id="{F0A96565-4AA7-262A-CA08-2BED00E345A3}"/>
              </a:ext>
            </a:extLst>
          </p:cNvPr>
          <p:cNvGraphicFramePr>
            <a:graphicFrameLocks noGrp="1"/>
          </p:cNvGraphicFramePr>
          <p:nvPr>
            <p:extLst>
              <p:ext uri="{D42A27DB-BD31-4B8C-83A1-F6EECF244321}">
                <p14:modId xmlns:p14="http://schemas.microsoft.com/office/powerpoint/2010/main" val="2882041077"/>
              </p:ext>
            </p:extLst>
          </p:nvPr>
        </p:nvGraphicFramePr>
        <p:xfrm>
          <a:off x="144275" y="907913"/>
          <a:ext cx="8681258" cy="4185787"/>
        </p:xfrm>
        <a:graphic>
          <a:graphicData uri="http://schemas.openxmlformats.org/drawingml/2006/table">
            <a:tbl>
              <a:tblPr firstRow="1" bandRow="1">
                <a:tableStyleId>{073A0DAA-6AF3-43AB-8588-CEC1D06C72B9}</a:tableStyleId>
              </a:tblPr>
              <a:tblGrid>
                <a:gridCol w="563746">
                  <a:extLst>
                    <a:ext uri="{9D8B030D-6E8A-4147-A177-3AD203B41FA5}">
                      <a16:colId xmlns:a16="http://schemas.microsoft.com/office/drawing/2014/main" val="4258594283"/>
                    </a:ext>
                  </a:extLst>
                </a:gridCol>
                <a:gridCol w="1008790">
                  <a:extLst>
                    <a:ext uri="{9D8B030D-6E8A-4147-A177-3AD203B41FA5}">
                      <a16:colId xmlns:a16="http://schemas.microsoft.com/office/drawing/2014/main" val="2979679316"/>
                    </a:ext>
                  </a:extLst>
                </a:gridCol>
                <a:gridCol w="1551530">
                  <a:extLst>
                    <a:ext uri="{9D8B030D-6E8A-4147-A177-3AD203B41FA5}">
                      <a16:colId xmlns:a16="http://schemas.microsoft.com/office/drawing/2014/main" val="1619795429"/>
                    </a:ext>
                  </a:extLst>
                </a:gridCol>
                <a:gridCol w="5557192">
                  <a:extLst>
                    <a:ext uri="{9D8B030D-6E8A-4147-A177-3AD203B41FA5}">
                      <a16:colId xmlns:a16="http://schemas.microsoft.com/office/drawing/2014/main" val="878809625"/>
                    </a:ext>
                  </a:extLst>
                </a:gridCol>
              </a:tblGrid>
              <a:tr h="375787">
                <a:tc gridSpan="3">
                  <a:txBody>
                    <a:bodyPr/>
                    <a:lstStyle/>
                    <a:p>
                      <a:pPr marL="0" indent="0" algn="ctr" rtl="0" eaLnBrk="0" fontAlgn="base" hangingPunct="0">
                        <a:spcBef>
                          <a:spcPct val="0"/>
                        </a:spcBef>
                        <a:spcAft>
                          <a:spcPct val="0"/>
                        </a:spcAft>
                        <a:buNone/>
                      </a:pPr>
                      <a:r>
                        <a:rPr lang="en-GB" sz="1200" kern="1200" dirty="0">
                          <a:solidFill>
                            <a:schemeClr val="tx1"/>
                          </a:solidFill>
                          <a:latin typeface="Calibri" panose="020F0502020204030204" pitchFamily="34" charset="0"/>
                          <a:ea typeface="MS PGothic" panose="020B0600070205080204" pitchFamily="34" charset="-128"/>
                          <a:cs typeface="+mn-cs"/>
                        </a:rPr>
                        <a:t> WT/sub-WT number (as per SP-250806)</a:t>
                      </a:r>
                      <a:endParaRPr lang="en-DE" sz="1200" kern="1200" dirty="0">
                        <a:solidFill>
                          <a:schemeClr val="tx1"/>
                        </a:solidFill>
                        <a:latin typeface="Calibri" panose="020F0502020204030204" pitchFamily="34" charset="0"/>
                        <a:ea typeface="MS PGothic" panose="020B0600070205080204" pitchFamily="34"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a:p>
                  </a:txBody>
                  <a:tcPr/>
                </a:tc>
                <a:tc>
                  <a:txBody>
                    <a:bodyPr/>
                    <a:lstStyle/>
                    <a:p>
                      <a:pPr algn="ctr"/>
                      <a:r>
                        <a:rPr lang="en-GB" sz="1400" dirty="0">
                          <a:solidFill>
                            <a:schemeClr val="tx1"/>
                          </a:solidFill>
                        </a:rPr>
                        <a:t>Notes (view of the pen-holder company)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10356090"/>
                  </a:ext>
                </a:extLst>
              </a:tr>
              <a:tr h="299731">
                <a:tc rowSpan="5">
                  <a:txBody>
                    <a:bodyPr/>
                    <a:lstStyle/>
                    <a:p>
                      <a:endParaRPr lang="en-GB" dirty="0"/>
                    </a:p>
                    <a:p>
                      <a:endParaRPr lang="en-GB" dirty="0"/>
                    </a:p>
                    <a:p>
                      <a:pPr marL="0" indent="0" algn="l" defTabSz="914296" rtl="0" eaLnBrk="0" fontAlgn="base" latinLnBrk="0"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defTabSz="914296" rtl="0" eaLnBrk="0" fontAlgn="base" latinLnBrk="0"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defTabSz="914296" rtl="0" eaLnBrk="0" fontAlgn="base" latinLnBrk="0"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defTabSz="914296" rtl="0" eaLnBrk="0" fontAlgn="base" latinLnBrk="0"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defTabSz="914296" rtl="0" eaLnBrk="0" fontAlgn="base" latinLnBrk="0"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defTabSz="914296" rtl="0" eaLnBrk="0" fontAlgn="base" latinLnBrk="0"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l" defTabSz="914296" rtl="0" eaLnBrk="0" fontAlgn="base" latinLnBrk="0" hangingPunct="0">
                        <a:spcBef>
                          <a:spcPct val="0"/>
                        </a:spcBef>
                        <a:spcAft>
                          <a:spcPct val="0"/>
                        </a:spcAft>
                        <a:buNone/>
                      </a:pPr>
                      <a:r>
                        <a:rPr lang="en-GB" sz="1200" kern="1200" dirty="0">
                          <a:solidFill>
                            <a:schemeClr val="tx1"/>
                          </a:solidFill>
                          <a:latin typeface="Calibri" panose="020F0502020204030204" pitchFamily="34" charset="0"/>
                          <a:ea typeface="MS PGothic" panose="020B0600070205080204" pitchFamily="34" charset="-128"/>
                          <a:cs typeface="+mn-cs"/>
                        </a:rPr>
                        <a:t>WT#1</a:t>
                      </a:r>
                      <a:endParaRPr lang="en-DE" sz="1200" kern="1200" dirty="0">
                        <a:solidFill>
                          <a:schemeClr val="tx1"/>
                        </a:solidFill>
                        <a:latin typeface="Calibri" panose="020F0502020204030204" pitchFamily="34" charset="0"/>
                        <a:ea typeface="MS PGothic" panose="020B0600070205080204" pitchFamily="34"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5">
                  <a:txBody>
                    <a:bodyPr/>
                    <a:lstStyle/>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endParaRPr lang="en-GB" sz="1000" kern="1200" dirty="0">
                        <a:solidFill>
                          <a:schemeClr val="tx1"/>
                        </a:solidFill>
                        <a:latin typeface="+mn-lt"/>
                        <a:ea typeface="+mn-ea"/>
                        <a:cs typeface="+mn-cs"/>
                      </a:endParaRPr>
                    </a:p>
                    <a:p>
                      <a:pPr marL="0" algn="ctr" defTabSz="914296" rtl="0" eaLnBrk="1" latinLnBrk="0" hangingPunct="1"/>
                      <a:r>
                        <a:rPr lang="en-GB" sz="1000" kern="1200" dirty="0">
                          <a:solidFill>
                            <a:schemeClr val="tx1"/>
                          </a:solidFill>
                          <a:latin typeface="+mn-lt"/>
                          <a:ea typeface="+mn-ea"/>
                          <a:cs typeface="+mn-cs"/>
                        </a:rPr>
                        <a:t>WT#1.2(MISC)</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296" rtl="0" eaLnBrk="1" latinLnBrk="0" hangingPunct="1"/>
                      <a:r>
                        <a:rPr lang="en-GB" sz="1000" b="1" kern="1200" dirty="0">
                          <a:solidFill>
                            <a:schemeClr val="tx1"/>
                          </a:solidFill>
                          <a:latin typeface="+mn-lt"/>
                          <a:ea typeface="+mn-ea"/>
                          <a:cs typeface="+mn-cs"/>
                        </a:rPr>
                        <a:t>Policy</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1000" kern="1200" dirty="0">
                          <a:solidFill>
                            <a:schemeClr val="tx1"/>
                          </a:solidFill>
                          <a:latin typeface="+mn-lt"/>
                          <a:ea typeface="+mn-ea"/>
                          <a:cs typeface="+mn-cs"/>
                        </a:rPr>
                        <a:t>(baseline </a:t>
                      </a:r>
                      <a:r>
                        <a:rPr lang="en-GB" sz="1000" kern="1200" dirty="0" err="1">
                          <a:solidFill>
                            <a:schemeClr val="tx1"/>
                          </a:solidFill>
                          <a:latin typeface="+mn-lt"/>
                          <a:ea typeface="+mn-ea"/>
                          <a:cs typeface="+mn-cs"/>
                        </a:rPr>
                        <a:t>tdoc</a:t>
                      </a:r>
                      <a:r>
                        <a:rPr lang="en-GB" sz="1000" kern="1200" dirty="0">
                          <a:solidFill>
                            <a:schemeClr val="tx1"/>
                          </a:solidFill>
                          <a:latin typeface="+mn-lt"/>
                          <a:ea typeface="+mn-ea"/>
                          <a:cs typeface="+mn-cs"/>
                        </a:rPr>
                        <a:t> </a:t>
                      </a:r>
                      <a:r>
                        <a:rPr lang="en-GB" sz="1000" kern="1200" dirty="0">
                          <a:solidFill>
                            <a:schemeClr val="tx1"/>
                          </a:solidFill>
                          <a:latin typeface="+mn-lt"/>
                          <a:ea typeface="+mn-ea"/>
                          <a:cs typeface="+mn-cs"/>
                          <a:hlinkClick r:id="rId2"/>
                        </a:rPr>
                        <a:t>S2-2508123</a:t>
                      </a:r>
                      <a:r>
                        <a:rPr lang="en-GB" sz="1000" kern="1200" dirty="0">
                          <a:solidFill>
                            <a:schemeClr val="tx1"/>
                          </a:solidFill>
                          <a:latin typeface="+mn-lt"/>
                          <a:ea typeface="+mn-ea"/>
                          <a:cs typeface="+mn-cs"/>
                        </a:rPr>
                        <a:t>)</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a:t>
                      </a:r>
                      <a:r>
                        <a:rPr lang="en-GB" sz="1000" b="1" kern="1200" dirty="0">
                          <a:solidFill>
                            <a:schemeClr val="tx1"/>
                          </a:solidFill>
                          <a:latin typeface="+mn-lt"/>
                          <a:ea typeface="+mn-ea"/>
                          <a:cs typeface="+mn-cs"/>
                        </a:rPr>
                        <a:t>Ericsson</a:t>
                      </a:r>
                      <a:r>
                        <a:rPr lang="en-GB" sz="1000" kern="1200" dirty="0">
                          <a:solidFill>
                            <a:schemeClr val="tx1"/>
                          </a:solidFill>
                          <a:latin typeface="+mn-lt"/>
                          <a:ea typeface="+mn-ea"/>
                          <a:cs typeface="+mn-cs"/>
                        </a:rPr>
                        <a:t>) On stable topics, a note was added stating that this WT can study potential enhancements to the policy control framework for 6G services based on inputs from other WTs, meaning each WT/KI may include policy aspects. Open points still under discussion are whether and how to provide user preferences to the UE for policy enforcement, and whether AF-driven policy control (e.g., QoS, as in 5G) should be supported by the UE. Companies appear close to agreement on these issues, and overall the discussion has helped clarify expectations for this WT’s scope.</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2575693"/>
                  </a:ext>
                </a:extLst>
              </a:tr>
              <a:tr h="299731">
                <a:tc vMerge="1">
                  <a:txBody>
                    <a:bodyPr/>
                    <a:lstStyle/>
                    <a:p>
                      <a:endParaRPr lang="en-DE"/>
                    </a:p>
                  </a:txBody>
                  <a:tcPr>
                    <a:lnT w="12700" cap="flat" cmpd="sng" algn="ctr">
                      <a:solidFill>
                        <a:schemeClr val="tx1"/>
                      </a:solidFill>
                      <a:prstDash val="solid"/>
                      <a:round/>
                      <a:headEnd type="none" w="med" len="med"/>
                      <a:tailEnd type="none" w="med" len="med"/>
                    </a:lnT>
                  </a:tcPr>
                </a:tc>
                <a:tc vMerge="1">
                  <a:txBody>
                    <a:bodyPr/>
                    <a:lstStyle/>
                    <a:p>
                      <a:endParaRPr lang="en-DE" sz="14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296" rtl="0" eaLnBrk="1" latinLnBrk="0" hangingPunct="1"/>
                      <a:r>
                        <a:rPr lang="en-GB" sz="1000" b="1" kern="1200" dirty="0">
                          <a:solidFill>
                            <a:schemeClr val="tx1"/>
                          </a:solidFill>
                          <a:latin typeface="+mn-lt"/>
                          <a:ea typeface="+mn-ea"/>
                          <a:cs typeface="+mn-cs"/>
                        </a:rPr>
                        <a:t>Network Exposure</a:t>
                      </a:r>
                    </a:p>
                    <a:p>
                      <a:pPr marL="0" algn="ctr" defTabSz="914296" rtl="0" eaLnBrk="1" latinLnBrk="0" hangingPunct="1"/>
                      <a:r>
                        <a:rPr lang="en-GB" sz="1000" kern="1200" dirty="0">
                          <a:solidFill>
                            <a:schemeClr val="tx1"/>
                          </a:solidFill>
                          <a:latin typeface="+mn-lt"/>
                          <a:ea typeface="+mn-ea"/>
                          <a:cs typeface="+mn-cs"/>
                        </a:rPr>
                        <a:t>(baseline </a:t>
                      </a:r>
                      <a:r>
                        <a:rPr lang="en-GB" sz="1000" kern="1200" dirty="0" err="1">
                          <a:solidFill>
                            <a:schemeClr val="tx1"/>
                          </a:solidFill>
                          <a:latin typeface="+mn-lt"/>
                          <a:ea typeface="+mn-ea"/>
                          <a:cs typeface="+mn-cs"/>
                        </a:rPr>
                        <a:t>tdoc</a:t>
                      </a:r>
                      <a:r>
                        <a:rPr lang="en-GB" sz="1000" kern="1200" dirty="0">
                          <a:solidFill>
                            <a:schemeClr val="tx1"/>
                          </a:solidFill>
                          <a:latin typeface="+mn-lt"/>
                          <a:ea typeface="+mn-ea"/>
                          <a:cs typeface="+mn-cs"/>
                        </a:rPr>
                        <a:t> </a:t>
                      </a:r>
                      <a:r>
                        <a:rPr lang="en-GB" sz="1000" kern="1200" dirty="0">
                          <a:solidFill>
                            <a:schemeClr val="tx1"/>
                          </a:solidFill>
                          <a:latin typeface="+mn-lt"/>
                          <a:ea typeface="+mn-ea"/>
                          <a:cs typeface="+mn-cs"/>
                          <a:hlinkClick r:id="rId3"/>
                        </a:rPr>
                        <a:t>S2-2508136</a:t>
                      </a:r>
                      <a:r>
                        <a:rPr lang="en-GB" sz="1000" kern="1200" dirty="0">
                          <a:solidFill>
                            <a:schemeClr val="tx1"/>
                          </a:solidFill>
                          <a:latin typeface="+mn-lt"/>
                          <a:ea typeface="+mn-ea"/>
                          <a:cs typeface="+mn-cs"/>
                        </a:rPr>
                        <a:t>)</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a:t>
                      </a:r>
                      <a:r>
                        <a:rPr lang="en-GB" sz="1000" b="1" kern="1200" dirty="0" err="1">
                          <a:solidFill>
                            <a:schemeClr val="tx1"/>
                          </a:solidFill>
                          <a:latin typeface="+mn-lt"/>
                          <a:ea typeface="+mn-ea"/>
                          <a:cs typeface="+mn-cs"/>
                        </a:rPr>
                        <a:t>InterDigital</a:t>
                      </a:r>
                      <a:r>
                        <a:rPr lang="en-GB" sz="1000" kern="1200" dirty="0">
                          <a:solidFill>
                            <a:schemeClr val="tx1"/>
                          </a:solidFill>
                          <a:latin typeface="+mn-lt"/>
                          <a:ea typeface="+mn-ea"/>
                          <a:cs typeface="+mn-cs"/>
                        </a:rPr>
                        <a:t>) The discussion focused on four sub-topics: a common framework, exposure to the UE, in-band exposure, and intent-based exposure. Consensus appeared close on the wording of the common framework, while the other three sub-topics raised concerns about how to clearly distinguish this WT from related work such as WT#1.2 (e.g., user plane and QoS) and WT#3. Overall, good progress was made, and with further discussion the relationship of this topic to other WTs can be clarified.</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00703048"/>
                  </a:ext>
                </a:extLst>
              </a:tr>
              <a:tr h="279041">
                <a:tc vMerge="1">
                  <a:txBody>
                    <a:bodyPr/>
                    <a:lstStyle/>
                    <a:p>
                      <a:endParaRPr lang="en-DE"/>
                    </a:p>
                  </a:txBody>
                  <a:tcPr/>
                </a:tc>
                <a:tc vMerge="1">
                  <a:txBody>
                    <a:bodyPr/>
                    <a:lstStyle/>
                    <a:p>
                      <a:endParaRPr lang="en-DE"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296" rtl="0" eaLnBrk="1" latinLnBrk="0" hangingPunct="1"/>
                      <a:r>
                        <a:rPr lang="en-GB" sz="1000" b="1" kern="1200" dirty="0">
                          <a:solidFill>
                            <a:schemeClr val="tx1"/>
                          </a:solidFill>
                          <a:latin typeface="+mn-lt"/>
                          <a:ea typeface="+mn-ea"/>
                          <a:cs typeface="+mn-cs"/>
                        </a:rPr>
                        <a:t>Network Sharing</a:t>
                      </a:r>
                    </a:p>
                    <a:p>
                      <a:pPr marL="0" algn="ctr" defTabSz="914296" rtl="0" eaLnBrk="1" latinLnBrk="0" hangingPunct="1"/>
                      <a:r>
                        <a:rPr lang="en-GB" sz="1000" kern="1200" dirty="0">
                          <a:solidFill>
                            <a:schemeClr val="tx1"/>
                          </a:solidFill>
                          <a:latin typeface="+mn-lt"/>
                          <a:ea typeface="+mn-ea"/>
                          <a:cs typeface="+mn-cs"/>
                        </a:rPr>
                        <a:t>(</a:t>
                      </a:r>
                      <a:r>
                        <a:rPr lang="en-GB" sz="1000" kern="1200" dirty="0">
                          <a:solidFill>
                            <a:schemeClr val="tx1"/>
                          </a:solidFill>
                          <a:latin typeface="+mn-lt"/>
                          <a:ea typeface="+mn-ea"/>
                          <a:cs typeface="+mn-cs"/>
                          <a:hlinkClick r:id="rId4"/>
                        </a:rPr>
                        <a:t>S2-2508034</a:t>
                      </a:r>
                      <a:r>
                        <a:rPr lang="en-GB" sz="1000" kern="1200" dirty="0">
                          <a:solidFill>
                            <a:schemeClr val="tx1"/>
                          </a:solidFill>
                          <a:latin typeface="+mn-lt"/>
                          <a:ea typeface="+mn-ea"/>
                          <a:cs typeface="+mn-cs"/>
                        </a:rPr>
                        <a:t>)</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a:t>
                      </a:r>
                      <a:r>
                        <a:rPr lang="en-GB" sz="1000" b="1" kern="1200" dirty="0">
                          <a:solidFill>
                            <a:schemeClr val="tx1"/>
                          </a:solidFill>
                          <a:latin typeface="+mn-lt"/>
                          <a:ea typeface="+mn-ea"/>
                          <a:cs typeface="+mn-cs"/>
                        </a:rPr>
                        <a:t>China Unicom</a:t>
                      </a:r>
                      <a:r>
                        <a:rPr lang="en-GB" sz="1000" kern="1200" dirty="0">
                          <a:solidFill>
                            <a:schemeClr val="tx1"/>
                          </a:solidFill>
                          <a:latin typeface="+mn-lt"/>
                          <a:ea typeface="+mn-ea"/>
                          <a:cs typeface="+mn-cs"/>
                        </a:rPr>
                        <a:t>) The initial WT scope was agreed. An Editor’s Note was added stating: “It is FFS whether other aspects of network sharing in 6G can be added in this clause.” This reflects the need for consensus before including any additional network sharing aspects (e.g. extension of the scope and type of network sharing resources, the event triggered network sharing, non-3GPP aspect, etc).</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66396816"/>
                  </a:ext>
                </a:extLst>
              </a:tr>
              <a:tr h="301874">
                <a:tc vMerge="1">
                  <a:txBody>
                    <a:bodyPr/>
                    <a:lstStyle/>
                    <a:p>
                      <a:endParaRPr lang="en-DE"/>
                    </a:p>
                  </a:txBody>
                  <a:tcPr/>
                </a:tc>
                <a:tc vMerge="1">
                  <a:txBody>
                    <a:bodyPr/>
                    <a:lstStyle/>
                    <a:p>
                      <a:endParaRPr lang="en-DE"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296" rtl="0" eaLnBrk="1" latinLnBrk="0" hangingPunct="1"/>
                      <a:r>
                        <a:rPr lang="en-GB" sz="1000" b="1" kern="1200" dirty="0">
                          <a:solidFill>
                            <a:schemeClr val="tx1"/>
                          </a:solidFill>
                          <a:latin typeface="+mn-lt"/>
                          <a:ea typeface="+mn-ea"/>
                          <a:cs typeface="+mn-cs"/>
                        </a:rPr>
                        <a:t>Localized Network</a:t>
                      </a:r>
                    </a:p>
                    <a:p>
                      <a:pPr marL="0" algn="ctr" defTabSz="914296" rtl="0" eaLnBrk="1" latinLnBrk="0" hangingPunct="1"/>
                      <a:r>
                        <a:rPr lang="en-GB" sz="1000" kern="1200" dirty="0">
                          <a:solidFill>
                            <a:schemeClr val="tx1"/>
                          </a:solidFill>
                          <a:latin typeface="+mn-lt"/>
                          <a:ea typeface="+mn-ea"/>
                          <a:cs typeface="+mn-cs"/>
                        </a:rPr>
                        <a:t>(baseline </a:t>
                      </a:r>
                      <a:r>
                        <a:rPr lang="en-GB" sz="1000" kern="1200" dirty="0" err="1">
                          <a:solidFill>
                            <a:schemeClr val="tx1"/>
                          </a:solidFill>
                          <a:latin typeface="+mn-lt"/>
                          <a:ea typeface="+mn-ea"/>
                          <a:cs typeface="+mn-cs"/>
                        </a:rPr>
                        <a:t>tdoc</a:t>
                      </a:r>
                      <a:r>
                        <a:rPr lang="en-GB" sz="1000" kern="1200" dirty="0">
                          <a:solidFill>
                            <a:schemeClr val="tx1"/>
                          </a:solidFill>
                          <a:latin typeface="+mn-lt"/>
                          <a:ea typeface="+mn-ea"/>
                          <a:cs typeface="+mn-cs"/>
                        </a:rPr>
                        <a:t> </a:t>
                      </a:r>
                      <a:r>
                        <a:rPr lang="en-GB" sz="1000" kern="1200" dirty="0">
                          <a:solidFill>
                            <a:schemeClr val="tx1"/>
                          </a:solidFill>
                          <a:latin typeface="+mn-lt"/>
                          <a:ea typeface="+mn-ea"/>
                          <a:cs typeface="+mn-cs"/>
                          <a:hlinkClick r:id="rId5"/>
                        </a:rPr>
                        <a:t>S2-2508125</a:t>
                      </a:r>
                      <a:r>
                        <a:rPr lang="en-GB" sz="1000" kern="1200" dirty="0">
                          <a:solidFill>
                            <a:schemeClr val="tx1"/>
                          </a:solidFill>
                          <a:latin typeface="+mn-lt"/>
                          <a:ea typeface="+mn-ea"/>
                          <a:cs typeface="+mn-cs"/>
                        </a:rPr>
                        <a:t>)</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a:t>
                      </a:r>
                      <a:r>
                        <a:rPr lang="en-GB" sz="1000" b="1" kern="1200" dirty="0">
                          <a:solidFill>
                            <a:schemeClr val="tx1"/>
                          </a:solidFill>
                          <a:latin typeface="+mn-lt"/>
                          <a:ea typeface="+mn-ea"/>
                          <a:cs typeface="+mn-cs"/>
                        </a:rPr>
                        <a:t>China Telecom</a:t>
                      </a:r>
                      <a:r>
                        <a:rPr lang="en-GB" sz="1000" kern="1200" dirty="0">
                          <a:solidFill>
                            <a:schemeClr val="tx1"/>
                          </a:solidFill>
                          <a:latin typeface="+mn-lt"/>
                          <a:ea typeface="+mn-ea"/>
                          <a:cs typeface="+mn-cs"/>
                        </a:rPr>
                        <a:t>) Some companies prefer to study localized service access through optimization and enhancement of existing SNPN/PNI-NPN solutions, while others wish to explore new approaches to meet requirements from use cases in TR 22.870. Consensus is still required to determine the direction forward and ensure alignment with SA1 requirements.</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23245919"/>
                  </a:ext>
                </a:extLst>
              </a:tr>
              <a:tr h="327438">
                <a:tc vMerge="1">
                  <a:txBody>
                    <a:bodyPr/>
                    <a:lstStyle/>
                    <a:p>
                      <a:endParaRPr lang="en-DE"/>
                    </a:p>
                  </a:txBody>
                  <a:tcPr/>
                </a:tc>
                <a:tc vMerge="1">
                  <a:txBody>
                    <a:bodyPr/>
                    <a:lstStyle/>
                    <a:p>
                      <a:endParaRPr lang="en-DE"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296" rtl="0" eaLnBrk="1" latinLnBrk="0" hangingPunct="1"/>
                      <a:r>
                        <a:rPr lang="en-GB" sz="1000" b="1" kern="1200" dirty="0">
                          <a:solidFill>
                            <a:schemeClr val="tx1"/>
                          </a:solidFill>
                          <a:latin typeface="+mn-lt"/>
                          <a:ea typeface="+mn-ea"/>
                          <a:cs typeface="+mn-cs"/>
                        </a:rPr>
                        <a:t>FWA</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1000" kern="1200" dirty="0">
                          <a:solidFill>
                            <a:schemeClr val="tx1"/>
                          </a:solidFill>
                          <a:latin typeface="+mn-lt"/>
                          <a:ea typeface="+mn-ea"/>
                          <a:cs typeface="+mn-cs"/>
                        </a:rPr>
                        <a:t>(baseline </a:t>
                      </a:r>
                      <a:r>
                        <a:rPr lang="en-GB" sz="1000" kern="1200" dirty="0" err="1">
                          <a:solidFill>
                            <a:schemeClr val="tx1"/>
                          </a:solidFill>
                          <a:latin typeface="+mn-lt"/>
                          <a:ea typeface="+mn-ea"/>
                          <a:cs typeface="+mn-cs"/>
                        </a:rPr>
                        <a:t>tdoc</a:t>
                      </a:r>
                      <a:r>
                        <a:rPr lang="en-GB" sz="1000" kern="1200" dirty="0">
                          <a:solidFill>
                            <a:schemeClr val="tx1"/>
                          </a:solidFill>
                          <a:latin typeface="+mn-lt"/>
                          <a:ea typeface="+mn-ea"/>
                          <a:cs typeface="+mn-cs"/>
                        </a:rPr>
                        <a:t> </a:t>
                      </a:r>
                      <a:r>
                        <a:rPr lang="en-GB" sz="1000" kern="1200" dirty="0">
                          <a:solidFill>
                            <a:schemeClr val="tx1"/>
                          </a:solidFill>
                          <a:latin typeface="+mn-lt"/>
                          <a:ea typeface="+mn-ea"/>
                          <a:cs typeface="+mn-cs"/>
                          <a:hlinkClick r:id="rId6"/>
                        </a:rPr>
                        <a:t>S2-2508126</a:t>
                      </a:r>
                      <a:r>
                        <a:rPr lang="en-GB" sz="1000" kern="1200" dirty="0">
                          <a:solidFill>
                            <a:schemeClr val="tx1"/>
                          </a:solidFill>
                          <a:latin typeface="+mn-lt"/>
                          <a:ea typeface="+mn-ea"/>
                          <a:cs typeface="+mn-cs"/>
                        </a:rPr>
                        <a:t>)</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a:t>
                      </a:r>
                      <a:r>
                        <a:rPr lang="en-GB" sz="1000" b="1" kern="1200" dirty="0">
                          <a:solidFill>
                            <a:schemeClr val="tx1"/>
                          </a:solidFill>
                          <a:latin typeface="+mn-lt"/>
                          <a:ea typeface="+mn-ea"/>
                          <a:cs typeface="+mn-cs"/>
                        </a:rPr>
                        <a:t>Nokia</a:t>
                      </a:r>
                      <a:r>
                        <a:rPr lang="en-GB" sz="1000" kern="1200" dirty="0">
                          <a:solidFill>
                            <a:schemeClr val="tx1"/>
                          </a:solidFill>
                          <a:latin typeface="+mn-lt"/>
                          <a:ea typeface="+mn-ea"/>
                          <a:cs typeface="+mn-cs"/>
                        </a:rPr>
                        <a:t>) The potential FWA impacts to be studied appear to be broadly agreed. However, the WT itself could not be finalized, as it remains FFS how the work on these FWA impacts will be coordinated with the baseline activities in the corresponding WT.</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08833138"/>
                  </a:ext>
                </a:extLst>
              </a:tr>
            </a:tbl>
          </a:graphicData>
        </a:graphic>
      </p:graphicFrame>
    </p:spTree>
    <p:extLst>
      <p:ext uri="{BB962C8B-B14F-4D97-AF65-F5344CB8AC3E}">
        <p14:creationId xmlns:p14="http://schemas.microsoft.com/office/powerpoint/2010/main" val="226195734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71A00-B8C6-C3AB-F764-C43391C9EF25}"/>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CAAEB22C-A252-7FC8-0D4F-116E71352074}"/>
              </a:ext>
            </a:extLst>
          </p:cNvPr>
          <p:cNvSpPr>
            <a:spLocks noGrp="1"/>
          </p:cNvSpPr>
          <p:nvPr>
            <p:ph type="title"/>
          </p:nvPr>
        </p:nvSpPr>
        <p:spPr>
          <a:xfrm>
            <a:off x="342964" y="60080"/>
            <a:ext cx="6827838" cy="653793"/>
          </a:xfrm>
        </p:spPr>
        <p:txBody>
          <a:bodyPr/>
          <a:lstStyle/>
          <a:p>
            <a:pPr algn="l"/>
            <a:r>
              <a:rPr lang="en-GB" altLang="en-US" sz="2400" b="1" dirty="0"/>
              <a:t>FS_6G_ARC Status per WT/sub-WT.</a:t>
            </a:r>
            <a:br>
              <a:rPr lang="en-GB" altLang="en-US" sz="2400" b="1" dirty="0"/>
            </a:br>
            <a:r>
              <a:rPr lang="en-GB" altLang="en-US" sz="1800" b="1" dirty="0"/>
              <a:t>(Notes from “pen-holders”)</a:t>
            </a:r>
            <a:endParaRPr lang="en-GB" altLang="en-US" sz="2400" b="1" dirty="0"/>
          </a:p>
        </p:txBody>
      </p:sp>
      <p:graphicFrame>
        <p:nvGraphicFramePr>
          <p:cNvPr id="3" name="Table 2">
            <a:extLst>
              <a:ext uri="{FF2B5EF4-FFF2-40B4-BE49-F238E27FC236}">
                <a16:creationId xmlns:a16="http://schemas.microsoft.com/office/drawing/2014/main" id="{DC04C778-6A71-FF56-0973-4A935A547DA2}"/>
              </a:ext>
            </a:extLst>
          </p:cNvPr>
          <p:cNvGraphicFramePr>
            <a:graphicFrameLocks noGrp="1"/>
          </p:cNvGraphicFramePr>
          <p:nvPr>
            <p:extLst>
              <p:ext uri="{D42A27DB-BD31-4B8C-83A1-F6EECF244321}">
                <p14:modId xmlns:p14="http://schemas.microsoft.com/office/powerpoint/2010/main" val="1838996590"/>
              </p:ext>
            </p:extLst>
          </p:nvPr>
        </p:nvGraphicFramePr>
        <p:xfrm>
          <a:off x="85540" y="713873"/>
          <a:ext cx="8972919" cy="4015935"/>
        </p:xfrm>
        <a:graphic>
          <a:graphicData uri="http://schemas.openxmlformats.org/drawingml/2006/table">
            <a:tbl>
              <a:tblPr firstRow="1" bandRow="1">
                <a:tableStyleId>{073A0DAA-6AF3-43AB-8588-CEC1D06C72B9}</a:tableStyleId>
              </a:tblPr>
              <a:tblGrid>
                <a:gridCol w="582686">
                  <a:extLst>
                    <a:ext uri="{9D8B030D-6E8A-4147-A177-3AD203B41FA5}">
                      <a16:colId xmlns:a16="http://schemas.microsoft.com/office/drawing/2014/main" val="4258594283"/>
                    </a:ext>
                  </a:extLst>
                </a:gridCol>
                <a:gridCol w="1051436">
                  <a:extLst>
                    <a:ext uri="{9D8B030D-6E8A-4147-A177-3AD203B41FA5}">
                      <a16:colId xmlns:a16="http://schemas.microsoft.com/office/drawing/2014/main" val="2979679316"/>
                    </a:ext>
                  </a:extLst>
                </a:gridCol>
                <a:gridCol w="1176921">
                  <a:extLst>
                    <a:ext uri="{9D8B030D-6E8A-4147-A177-3AD203B41FA5}">
                      <a16:colId xmlns:a16="http://schemas.microsoft.com/office/drawing/2014/main" val="1000793255"/>
                    </a:ext>
                  </a:extLst>
                </a:gridCol>
                <a:gridCol w="6161876">
                  <a:extLst>
                    <a:ext uri="{9D8B030D-6E8A-4147-A177-3AD203B41FA5}">
                      <a16:colId xmlns:a16="http://schemas.microsoft.com/office/drawing/2014/main" val="878809625"/>
                    </a:ext>
                  </a:extLst>
                </a:gridCol>
              </a:tblGrid>
              <a:tr h="312615">
                <a:tc gridSpan="3">
                  <a:txBody>
                    <a:bodyPr/>
                    <a:lstStyle/>
                    <a:p>
                      <a:pPr marL="0" indent="0" algn="ctr" rtl="0" eaLnBrk="0" fontAlgn="base" hangingPunct="0">
                        <a:spcBef>
                          <a:spcPct val="0"/>
                        </a:spcBef>
                        <a:spcAft>
                          <a:spcPct val="0"/>
                        </a:spcAft>
                        <a:buNone/>
                      </a:pPr>
                      <a:r>
                        <a:rPr lang="en-GB" sz="1100" kern="1200" dirty="0">
                          <a:solidFill>
                            <a:schemeClr val="tx1"/>
                          </a:solidFill>
                          <a:latin typeface="Calibri" panose="020F0502020204030204" pitchFamily="34" charset="0"/>
                          <a:ea typeface="MS PGothic" panose="020B0600070205080204" pitchFamily="34" charset="-128"/>
                          <a:cs typeface="+mn-cs"/>
                        </a:rPr>
                        <a:t> WT/sub-WT number (as per SP-250806)</a:t>
                      </a:r>
                      <a:endParaRPr lang="en-DE" sz="1100" kern="1200" dirty="0">
                        <a:solidFill>
                          <a:schemeClr val="tx1"/>
                        </a:solidFill>
                        <a:latin typeface="Calibri" panose="020F0502020204030204" pitchFamily="34" charset="0"/>
                        <a:ea typeface="MS PGothic" panose="020B0600070205080204" pitchFamily="34"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indent="0" algn="ctr" rtl="0" eaLnBrk="0" fontAlgn="base" hangingPunct="0">
                        <a:spcBef>
                          <a:spcPct val="0"/>
                        </a:spcBef>
                        <a:spcAft>
                          <a:spcPct val="0"/>
                        </a:spcAft>
                        <a:buNone/>
                      </a:pPr>
                      <a:endParaRPr lang="en-DE" sz="1200" kern="1200" dirty="0">
                        <a:solidFill>
                          <a:schemeClr val="tx1"/>
                        </a:solidFill>
                        <a:latin typeface="Calibri" panose="020F0502020204030204" pitchFamily="34" charset="0"/>
                        <a:ea typeface="MS PGothic" panose="020B0600070205080204" pitchFamily="34"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200" dirty="0">
                          <a:solidFill>
                            <a:schemeClr val="tx1"/>
                          </a:solidFill>
                        </a:rPr>
                        <a:t>Notes (view of the pen-holder company)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10356090"/>
                  </a:ext>
                </a:extLst>
              </a:tr>
              <a:tr h="0">
                <a:tc rowSpan="2">
                  <a:txBody>
                    <a:bodyPr/>
                    <a:lstStyle/>
                    <a:p>
                      <a:pPr marL="0" indent="0" algn="l" defTabSz="914296" rtl="0" eaLnBrk="0" fontAlgn="base" latinLnBrk="0" hangingPunct="0">
                        <a:spcBef>
                          <a:spcPct val="0"/>
                        </a:spcBef>
                        <a:spcAft>
                          <a:spcPct val="0"/>
                        </a:spcAft>
                        <a:buNone/>
                      </a:pPr>
                      <a:endParaRPr lang="en-GB" sz="1600" kern="1200" dirty="0">
                        <a:solidFill>
                          <a:schemeClr val="dk1"/>
                        </a:solidFill>
                        <a:latin typeface="+mn-lt"/>
                        <a:ea typeface="+mn-ea"/>
                        <a:cs typeface="+mn-cs"/>
                      </a:endParaRPr>
                    </a:p>
                    <a:p>
                      <a:pPr marL="0" indent="0" algn="l" defTabSz="914296" rtl="0" eaLnBrk="0" fontAlgn="base" latinLnBrk="0" hangingPunct="0">
                        <a:spcBef>
                          <a:spcPct val="0"/>
                        </a:spcBef>
                        <a:spcAft>
                          <a:spcPct val="0"/>
                        </a:spcAft>
                        <a:buNone/>
                      </a:pPr>
                      <a:endParaRPr lang="en-GB" sz="1600" kern="1200" dirty="0">
                        <a:solidFill>
                          <a:schemeClr val="dk1"/>
                        </a:solidFill>
                        <a:latin typeface="+mn-lt"/>
                        <a:ea typeface="+mn-ea"/>
                        <a:cs typeface="+mn-cs"/>
                      </a:endParaRPr>
                    </a:p>
                    <a:p>
                      <a:pPr marL="0" indent="0" algn="l" defTabSz="914296" rtl="0" eaLnBrk="0" fontAlgn="base" latinLnBrk="0" hangingPunct="0">
                        <a:spcBef>
                          <a:spcPct val="0"/>
                        </a:spcBef>
                        <a:spcAft>
                          <a:spcPct val="0"/>
                        </a:spcAft>
                        <a:buNone/>
                      </a:pPr>
                      <a:r>
                        <a:rPr lang="en-GB" sz="1100" kern="1200" dirty="0">
                          <a:solidFill>
                            <a:schemeClr val="tx1"/>
                          </a:solidFill>
                          <a:latin typeface="Calibri" panose="020F0502020204030204" pitchFamily="34" charset="0"/>
                          <a:ea typeface="MS PGothic" panose="020B0600070205080204" pitchFamily="34" charset="-128"/>
                          <a:cs typeface="+mn-cs"/>
                        </a:rPr>
                        <a:t>WT#1</a:t>
                      </a:r>
                      <a:endParaRPr lang="en-DE" sz="1100" kern="1200" dirty="0">
                        <a:solidFill>
                          <a:schemeClr val="tx1"/>
                        </a:solidFill>
                        <a:latin typeface="Calibri" panose="020F0502020204030204" pitchFamily="34" charset="0"/>
                        <a:ea typeface="MS PGothic" panose="020B0600070205080204" pitchFamily="34"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algn="ctr" defTabSz="914296" rtl="0" eaLnBrk="1" latinLnBrk="0" hangingPunct="1"/>
                      <a:endParaRPr lang="en-GB" sz="900" kern="1200" dirty="0">
                        <a:solidFill>
                          <a:schemeClr val="tx1"/>
                        </a:solidFill>
                        <a:latin typeface="+mn-lt"/>
                        <a:ea typeface="+mn-ea"/>
                        <a:cs typeface="+mn-cs"/>
                      </a:endParaRPr>
                    </a:p>
                    <a:p>
                      <a:pPr marL="0" algn="ctr" defTabSz="914296" rtl="0" eaLnBrk="1" latinLnBrk="0" hangingPunct="1"/>
                      <a:r>
                        <a:rPr lang="en-GB" sz="900" kern="1200" dirty="0">
                          <a:solidFill>
                            <a:schemeClr val="tx1"/>
                          </a:solidFill>
                          <a:latin typeface="+mn-lt"/>
                          <a:ea typeface="+mn-ea"/>
                          <a:cs typeface="+mn-cs"/>
                        </a:rPr>
                        <a:t>WT#1.3 - Non-3GPP Access</a:t>
                      </a:r>
                    </a:p>
                    <a:p>
                      <a:pPr marL="0" algn="ctr" defTabSz="914296" rtl="0" eaLnBrk="1" latinLnBrk="0" hangingPunct="1"/>
                      <a:r>
                        <a:rPr lang="en-GB" sz="900" kern="1200" dirty="0">
                          <a:solidFill>
                            <a:schemeClr val="tx1"/>
                          </a:solidFill>
                          <a:latin typeface="+mn-lt"/>
                          <a:ea typeface="+mn-ea"/>
                          <a:cs typeface="+mn-cs"/>
                        </a:rPr>
                        <a:t>(baseline </a:t>
                      </a:r>
                      <a:r>
                        <a:rPr lang="en-GB" sz="900" kern="1200" dirty="0" err="1">
                          <a:solidFill>
                            <a:schemeClr val="tx1"/>
                          </a:solidFill>
                          <a:latin typeface="+mn-lt"/>
                          <a:ea typeface="+mn-ea"/>
                          <a:cs typeface="+mn-cs"/>
                        </a:rPr>
                        <a:t>tdoc</a:t>
                      </a:r>
                      <a:r>
                        <a:rPr lang="en-GB" sz="900" kern="1200" dirty="0">
                          <a:solidFill>
                            <a:schemeClr val="tx1"/>
                          </a:solidFill>
                          <a:latin typeface="+mn-lt"/>
                          <a:ea typeface="+mn-ea"/>
                          <a:cs typeface="+mn-cs"/>
                        </a:rPr>
                        <a:t> </a:t>
                      </a:r>
                      <a:r>
                        <a:rPr lang="en-GB" sz="900" kern="1200" dirty="0">
                          <a:solidFill>
                            <a:schemeClr val="tx1"/>
                          </a:solidFill>
                          <a:latin typeface="+mn-lt"/>
                          <a:ea typeface="+mn-ea"/>
                          <a:cs typeface="+mn-cs"/>
                          <a:hlinkClick r:id="rId2"/>
                        </a:rPr>
                        <a:t>S2-2508127</a:t>
                      </a:r>
                      <a:r>
                        <a:rPr lang="en-GB" sz="900" kern="1200" dirty="0">
                          <a:solidFill>
                            <a:schemeClr val="tx1"/>
                          </a:solidFill>
                          <a:latin typeface="+mn-lt"/>
                          <a:ea typeface="+mn-ea"/>
                          <a:cs typeface="+mn-cs"/>
                        </a:rPr>
                        <a:t>)</a:t>
                      </a:r>
                      <a:endParaRPr lang="en-DE" sz="9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algn="ctr" defTabSz="914296" rtl="0" eaLnBrk="1" latinLnBrk="0" hangingPunct="1"/>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900" kern="1200" dirty="0">
                          <a:solidFill>
                            <a:schemeClr val="tx1"/>
                          </a:solidFill>
                          <a:latin typeface="+mn-lt"/>
                          <a:ea typeface="+mn-ea"/>
                          <a:cs typeface="+mn-cs"/>
                        </a:rPr>
                        <a:t>(</a:t>
                      </a:r>
                      <a:r>
                        <a:rPr lang="en-GB" sz="900" b="1" kern="1200" dirty="0">
                          <a:solidFill>
                            <a:schemeClr val="tx1"/>
                          </a:solidFill>
                          <a:latin typeface="+mn-lt"/>
                          <a:ea typeface="+mn-ea"/>
                          <a:cs typeface="+mn-cs"/>
                        </a:rPr>
                        <a:t>ZTE</a:t>
                      </a:r>
                      <a:r>
                        <a:rPr lang="en-GB" sz="900" kern="1200" dirty="0">
                          <a:solidFill>
                            <a:schemeClr val="tx1"/>
                          </a:solidFill>
                          <a:latin typeface="+mn-lt"/>
                          <a:ea typeface="+mn-ea"/>
                          <a:cs typeface="+mn-cs"/>
                        </a:rPr>
                        <a:t>) The content is relatively stable, but consensus has not yet been reached on the overall scope of the study. The main open points include: (1) whether to cover multi-access data connections, (2) whether to replace untrusted non-3GPP access with “operator services over Wi-Fi”, and (3) the less controversial question of supporting wireline access from Day-1.</a:t>
                      </a:r>
                      <a:endParaRPr lang="en-DE" sz="9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2575693"/>
                  </a:ext>
                </a:extLst>
              </a:tr>
              <a:tr h="299731">
                <a:tc vMerge="1">
                  <a:txBody>
                    <a:bodyPr/>
                    <a:lstStyle/>
                    <a:p>
                      <a:pPr marL="0" indent="0" algn="l" defTabSz="914296" rtl="0" eaLnBrk="0" fontAlgn="base" latinLnBrk="0" hangingPunct="0">
                        <a:spcBef>
                          <a:spcPct val="0"/>
                        </a:spcBef>
                        <a:spcAft>
                          <a:spcPct val="0"/>
                        </a:spcAft>
                        <a:buNone/>
                      </a:pPr>
                      <a:endParaRPr lang="en-DE" sz="1200" kern="1200" dirty="0">
                        <a:solidFill>
                          <a:schemeClr val="tx1"/>
                        </a:solidFill>
                        <a:latin typeface="Calibri" panose="020F0502020204030204" pitchFamily="34" charset="0"/>
                        <a:ea typeface="MS PGothic" panose="020B0600070205080204" pitchFamily="34"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914296" rtl="0" eaLnBrk="1" fontAlgn="auto" latinLnBrk="0" hangingPunct="1">
                        <a:lnSpc>
                          <a:spcPct val="100000"/>
                        </a:lnSpc>
                        <a:spcBef>
                          <a:spcPts val="0"/>
                        </a:spcBef>
                        <a:spcAft>
                          <a:spcPts val="0"/>
                        </a:spcAft>
                        <a:buClrTx/>
                        <a:buSzTx/>
                        <a:buFontTx/>
                        <a:buNone/>
                        <a:tabLst/>
                        <a:defRPr/>
                      </a:pPr>
                      <a:endParaRPr lang="en-GB" sz="900" kern="1200" dirty="0">
                        <a:solidFill>
                          <a:schemeClr val="tx1"/>
                        </a:solidFill>
                        <a:latin typeface="+mn-lt"/>
                        <a:ea typeface="+mn-ea"/>
                        <a:cs typeface="+mn-cs"/>
                      </a:endParaRPr>
                    </a:p>
                    <a:p>
                      <a:pPr marL="0" marR="0" lvl="0" indent="0" algn="ctr" defTabSz="914296"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WT#1.4 - Essential and regulatory service </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(baseline </a:t>
                      </a:r>
                      <a:r>
                        <a:rPr lang="en-GB" sz="900" kern="1200" dirty="0" err="1">
                          <a:solidFill>
                            <a:schemeClr val="tx1"/>
                          </a:solidFill>
                          <a:latin typeface="+mn-lt"/>
                          <a:ea typeface="+mn-ea"/>
                          <a:cs typeface="+mn-cs"/>
                        </a:rPr>
                        <a:t>tdoc</a:t>
                      </a:r>
                      <a:r>
                        <a:rPr lang="en-GB" sz="900" kern="1200" dirty="0">
                          <a:solidFill>
                            <a:schemeClr val="tx1"/>
                          </a:solidFill>
                          <a:latin typeface="+mn-lt"/>
                          <a:ea typeface="+mn-ea"/>
                          <a:cs typeface="+mn-cs"/>
                        </a:rPr>
                        <a:t> </a:t>
                      </a:r>
                      <a:r>
                        <a:rPr lang="en-GB" sz="900" kern="1200" dirty="0">
                          <a:solidFill>
                            <a:schemeClr val="tx1"/>
                          </a:solidFill>
                          <a:latin typeface="+mn-lt"/>
                          <a:ea typeface="+mn-ea"/>
                          <a:cs typeface="+mn-cs"/>
                          <a:hlinkClick r:id="rId3"/>
                        </a:rPr>
                        <a:t>S2-2508128</a:t>
                      </a:r>
                      <a:r>
                        <a:rPr lang="en-GB" sz="900" kern="1200" dirty="0">
                          <a:solidFill>
                            <a:schemeClr val="tx1"/>
                          </a:solidFill>
                          <a:latin typeface="+mn-lt"/>
                          <a:ea typeface="+mn-ea"/>
                          <a:cs typeface="+mn-cs"/>
                        </a:rPr>
                        <a:t>)</a:t>
                      </a:r>
                      <a:endParaRPr lang="en-DE" sz="9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914296" rtl="0" eaLnBrk="1" fontAlgn="auto" latinLnBrk="0" hangingPunct="1">
                        <a:lnSpc>
                          <a:spcPct val="100000"/>
                        </a:lnSpc>
                        <a:spcBef>
                          <a:spcPts val="0"/>
                        </a:spcBef>
                        <a:spcAft>
                          <a:spcPts val="0"/>
                        </a:spcAft>
                        <a:buClrTx/>
                        <a:buSzTx/>
                        <a:buFontTx/>
                        <a:buNone/>
                        <a:tabLst/>
                        <a:defRPr/>
                      </a:pP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900" b="1" kern="1200" dirty="0">
                          <a:solidFill>
                            <a:schemeClr val="tx1"/>
                          </a:solidFill>
                          <a:latin typeface="+mn-lt"/>
                          <a:ea typeface="+mn-ea"/>
                          <a:cs typeface="+mn-cs"/>
                        </a:rPr>
                        <a:t>(T-Mobile USA</a:t>
                      </a:r>
                      <a:r>
                        <a:rPr lang="en-GB" sz="900" kern="1200" dirty="0">
                          <a:solidFill>
                            <a:schemeClr val="tx1"/>
                          </a:solidFill>
                          <a:latin typeface="+mn-lt"/>
                          <a:ea typeface="+mn-ea"/>
                          <a:cs typeface="+mn-cs"/>
                        </a:rPr>
                        <a:t>) The proposed</a:t>
                      </a:r>
                      <a:r>
                        <a:rPr lang="en-GB" sz="900" strike="sngStrike" kern="1200" dirty="0">
                          <a:solidFill>
                            <a:schemeClr val="tx1"/>
                          </a:solidFill>
                          <a:latin typeface="+mn-lt"/>
                          <a:ea typeface="+mn-ea"/>
                          <a:cs typeface="+mn-cs"/>
                        </a:rPr>
                        <a:t> </a:t>
                      </a:r>
                      <a:r>
                        <a:rPr lang="en-GB" sz="900" strike="noStrike" kern="1200" dirty="0">
                          <a:solidFill>
                            <a:schemeClr val="tx1"/>
                          </a:solidFill>
                          <a:latin typeface="+mn-lt"/>
                          <a:ea typeface="+mn-ea"/>
                          <a:cs typeface="+mn-cs"/>
                        </a:rPr>
                        <a:t>text for </a:t>
                      </a:r>
                      <a:r>
                        <a:rPr lang="en-GB" sz="900" kern="1200" dirty="0">
                          <a:solidFill>
                            <a:schemeClr val="tx1"/>
                          </a:solidFill>
                          <a:latin typeface="+mn-lt"/>
                          <a:ea typeface="+mn-ea"/>
                          <a:cs typeface="+mn-cs"/>
                        </a:rPr>
                        <a:t>WT and KI text in a single combined document was not agreed. The WT text itself was acceptable as this aligned with the SID (no changes made). However, agreement on the KIs could not be reached due to two main issues: the use of the term “fallback” in the voice KI, and the bullet on messaging enhancement in the messaging KI. Some additional offline textual comments on all KIs were also received, but these were less controversial than the two main points.</a:t>
                      </a:r>
                      <a:endParaRPr lang="en-DE" sz="9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3422234"/>
                  </a:ext>
                </a:extLst>
              </a:tr>
              <a:tr h="299731">
                <a:tc gridSpan="2">
                  <a:txBody>
                    <a:bodyPr/>
                    <a:lstStyle/>
                    <a:p>
                      <a:pPr marL="0" marR="0" lvl="0" indent="0" algn="ctr" defTabSz="914296" rtl="0" eaLnBrk="0" fontAlgn="base" latinLnBrk="0" hangingPunct="0">
                        <a:lnSpc>
                          <a:spcPct val="100000"/>
                        </a:lnSpc>
                        <a:spcBef>
                          <a:spcPct val="0"/>
                        </a:spcBef>
                        <a:spcAft>
                          <a:spcPct val="0"/>
                        </a:spcAft>
                        <a:buClrTx/>
                        <a:buSzTx/>
                        <a:buFontTx/>
                        <a:buNone/>
                        <a:tabLst/>
                        <a:defRPr/>
                      </a:pPr>
                      <a:r>
                        <a:rPr lang="en-GB" sz="900" kern="1200" dirty="0">
                          <a:solidFill>
                            <a:schemeClr val="tx1"/>
                          </a:solidFill>
                          <a:latin typeface="+mn-lt"/>
                          <a:ea typeface="+mn-ea"/>
                          <a:cs typeface="+mn-cs"/>
                        </a:rPr>
                        <a:t>WT#2 – IWK</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(baseline </a:t>
                      </a:r>
                      <a:r>
                        <a:rPr lang="en-GB" sz="900" kern="1200" dirty="0" err="1">
                          <a:solidFill>
                            <a:schemeClr val="tx1"/>
                          </a:solidFill>
                          <a:latin typeface="+mn-lt"/>
                          <a:ea typeface="+mn-ea"/>
                          <a:cs typeface="+mn-cs"/>
                        </a:rPr>
                        <a:t>tdoc</a:t>
                      </a:r>
                      <a:r>
                        <a:rPr lang="en-GB" sz="900" kern="1200" dirty="0">
                          <a:solidFill>
                            <a:schemeClr val="tx1"/>
                          </a:solidFill>
                          <a:latin typeface="+mn-lt"/>
                          <a:ea typeface="+mn-ea"/>
                          <a:cs typeface="+mn-cs"/>
                        </a:rPr>
                        <a:t> </a:t>
                      </a:r>
                      <a:r>
                        <a:rPr lang="en-GB" sz="900" kern="1200" dirty="0">
                          <a:solidFill>
                            <a:schemeClr val="tx1"/>
                          </a:solidFill>
                          <a:latin typeface="+mn-lt"/>
                          <a:ea typeface="+mn-ea"/>
                          <a:cs typeface="+mn-cs"/>
                          <a:hlinkClick r:id="rId4"/>
                        </a:rPr>
                        <a:t>S2-2508129</a:t>
                      </a:r>
                      <a:r>
                        <a:rPr lang="en-GB" sz="900" kern="1200" dirty="0">
                          <a:solidFill>
                            <a:schemeClr val="tx1"/>
                          </a:solidFill>
                          <a:latin typeface="+mn-lt"/>
                          <a:ea typeface="+mn-ea"/>
                          <a:cs typeface="+mn-cs"/>
                        </a:rPr>
                        <a:t>)</a:t>
                      </a:r>
                      <a:endParaRPr lang="en-DE" sz="9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914296" rtl="0" eaLnBrk="1" fontAlgn="auto" latinLnBrk="0" hangingPunct="1">
                        <a:lnSpc>
                          <a:spcPct val="100000"/>
                        </a:lnSpc>
                        <a:spcBef>
                          <a:spcPts val="0"/>
                        </a:spcBef>
                        <a:spcAft>
                          <a:spcPts val="0"/>
                        </a:spcAft>
                        <a:buClrTx/>
                        <a:buSzTx/>
                        <a:buFontTx/>
                        <a:buNone/>
                        <a:tabLst/>
                        <a:defRPr/>
                      </a:pP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r>
                        <a:rPr lang="en-GB" sz="900" kern="1200" dirty="0">
                          <a:solidFill>
                            <a:schemeClr val="tx1"/>
                          </a:solidFill>
                          <a:latin typeface="+mn-lt"/>
                          <a:ea typeface="+mn-ea"/>
                          <a:cs typeface="+mn-cs"/>
                        </a:rPr>
                        <a:t>(</a:t>
                      </a:r>
                      <a:r>
                        <a:rPr lang="en-GB" sz="900" b="1" kern="1200" dirty="0">
                          <a:solidFill>
                            <a:schemeClr val="tx1"/>
                          </a:solidFill>
                          <a:latin typeface="+mn-lt"/>
                          <a:ea typeface="+mn-ea"/>
                          <a:cs typeface="+mn-cs"/>
                        </a:rPr>
                        <a:t>Xiaomi</a:t>
                      </a:r>
                      <a:r>
                        <a:rPr lang="en-GB" sz="900" kern="1200" dirty="0">
                          <a:solidFill>
                            <a:schemeClr val="tx1"/>
                          </a:solidFill>
                          <a:latin typeface="+mn-lt"/>
                          <a:ea typeface="+mn-ea"/>
                          <a:cs typeface="+mn-cs"/>
                        </a:rPr>
                        <a:t>) The scope of WT#2 is relatively stable, as no further revision comments have been received. The primary outstanding item is the dependency on other work items (e.g., Policy, Localized Services, non-3GPP, etc.). Further discussion is required to determine how to best split the work.</a:t>
                      </a:r>
                      <a:endParaRPr lang="en-DE" sz="9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algn="l" defTabSz="914296" rtl="0" eaLnBrk="1" latinLnBrk="0" hangingPunct="1"/>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79236075"/>
                  </a:ext>
                </a:extLst>
              </a:tr>
              <a:tr h="299731">
                <a:tc gridSpan="2">
                  <a:txBody>
                    <a:bodyPr/>
                    <a:lstStyle/>
                    <a:p>
                      <a:pPr marL="0" marR="0" lvl="0" indent="0" algn="ctr" defTabSz="914296" rtl="0" eaLnBrk="0" fontAlgn="base" latinLnBrk="0" hangingPunct="0">
                        <a:lnSpc>
                          <a:spcPct val="100000"/>
                        </a:lnSpc>
                        <a:spcBef>
                          <a:spcPct val="0"/>
                        </a:spcBef>
                        <a:spcAft>
                          <a:spcPct val="0"/>
                        </a:spcAft>
                        <a:buClrTx/>
                        <a:buSzTx/>
                        <a:buFontTx/>
                        <a:buNone/>
                        <a:tabLst/>
                        <a:defRPr/>
                      </a:pPr>
                      <a:r>
                        <a:rPr lang="en-GB" sz="900" kern="1200" dirty="0">
                          <a:solidFill>
                            <a:schemeClr val="tx1"/>
                          </a:solidFill>
                          <a:latin typeface="+mn-lt"/>
                          <a:ea typeface="+mn-ea"/>
                          <a:cs typeface="+mn-cs"/>
                        </a:rPr>
                        <a:t>WT#3 – AI</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(baseline </a:t>
                      </a:r>
                      <a:r>
                        <a:rPr lang="en-GB" sz="900" kern="1200" dirty="0" err="1">
                          <a:solidFill>
                            <a:schemeClr val="tx1"/>
                          </a:solidFill>
                          <a:latin typeface="+mn-lt"/>
                          <a:ea typeface="+mn-ea"/>
                          <a:cs typeface="+mn-cs"/>
                        </a:rPr>
                        <a:t>tdoc</a:t>
                      </a:r>
                      <a:r>
                        <a:rPr lang="en-GB" sz="900" kern="1200" dirty="0">
                          <a:solidFill>
                            <a:schemeClr val="tx1"/>
                          </a:solidFill>
                          <a:latin typeface="+mn-lt"/>
                          <a:ea typeface="+mn-ea"/>
                          <a:cs typeface="+mn-cs"/>
                        </a:rPr>
                        <a:t> </a:t>
                      </a:r>
                      <a:r>
                        <a:rPr lang="en-GB" sz="900" kern="1200" dirty="0">
                          <a:solidFill>
                            <a:schemeClr val="tx1"/>
                          </a:solidFill>
                          <a:latin typeface="+mn-lt"/>
                          <a:ea typeface="+mn-ea"/>
                          <a:cs typeface="+mn-cs"/>
                          <a:hlinkClick r:id="rId5"/>
                        </a:rPr>
                        <a:t>S2-2508130</a:t>
                      </a:r>
                      <a:r>
                        <a:rPr lang="en-GB" sz="900" kern="1200" dirty="0">
                          <a:solidFill>
                            <a:schemeClr val="tx1"/>
                          </a:solidFill>
                          <a:latin typeface="+mn-lt"/>
                          <a:ea typeface="+mn-ea"/>
                          <a:cs typeface="+mn-cs"/>
                        </a:rPr>
                        <a:t> / </a:t>
                      </a:r>
                      <a:r>
                        <a:rPr lang="en-GB" sz="900" kern="1200" dirty="0">
                          <a:solidFill>
                            <a:schemeClr val="tx1"/>
                          </a:solidFill>
                          <a:latin typeface="+mn-lt"/>
                          <a:ea typeface="+mn-ea"/>
                          <a:cs typeface="+mn-cs"/>
                          <a:hlinkClick r:id="rId6"/>
                        </a:rPr>
                        <a:t>S2-2508131</a:t>
                      </a:r>
                      <a:r>
                        <a:rPr lang="en-GB" sz="900" kern="1200" dirty="0">
                          <a:solidFill>
                            <a:schemeClr val="tx1"/>
                          </a:solidFill>
                          <a:latin typeface="+mn-lt"/>
                          <a:ea typeface="+mn-ea"/>
                          <a:cs typeface="+mn-cs"/>
                        </a:rPr>
                        <a:t>)</a:t>
                      </a:r>
                      <a:endParaRPr lang="en-DE" sz="9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a:p>
                  </a:txBody>
                  <a:tcPr/>
                </a:tc>
                <a:tc gridSpan="2">
                  <a:txBody>
                    <a:bodyPr/>
                    <a:lstStyle/>
                    <a:p>
                      <a:r>
                        <a:rPr lang="en-GB" sz="900" kern="1200" dirty="0">
                          <a:solidFill>
                            <a:schemeClr val="tx1"/>
                          </a:solidFill>
                          <a:latin typeface="+mn-lt"/>
                          <a:ea typeface="+mn-ea"/>
                          <a:cs typeface="+mn-cs"/>
                        </a:rPr>
                        <a:t>(</a:t>
                      </a:r>
                      <a:r>
                        <a:rPr lang="en-GB" sz="900" b="1" kern="1200" dirty="0">
                          <a:solidFill>
                            <a:schemeClr val="tx1"/>
                          </a:solidFill>
                          <a:latin typeface="+mn-lt"/>
                          <a:ea typeface="+mn-ea"/>
                          <a:cs typeface="+mn-cs"/>
                        </a:rPr>
                        <a:t>WT#3.1.1 - Huawei and WT#3.1.2 China Mobile</a:t>
                      </a:r>
                      <a:r>
                        <a:rPr lang="en-GB" sz="900" kern="1200" dirty="0">
                          <a:solidFill>
                            <a:schemeClr val="tx1"/>
                          </a:solidFill>
                          <a:latin typeface="+mn-lt"/>
                          <a:ea typeface="+mn-ea"/>
                          <a:cs typeface="+mn-cs"/>
                        </a:rPr>
                        <a:t>) This WT is grouped in two parts: WT#3.1.1 (how to introduce AI technologies, which includes a detailed description on what is expected to be covered) and WT#3.1.2 related to the evolution of the 5GC functionalities towards 6G. Further refinement is expected in the next meeting. Agreement could not be reached </a:t>
                      </a:r>
                      <a:r>
                        <a:rPr lang="en-GB" sz="900" dirty="0"/>
                        <a:t>at SA2#170 </a:t>
                      </a:r>
                      <a:r>
                        <a:rPr lang="en-GB" sz="900" kern="1200" dirty="0">
                          <a:solidFill>
                            <a:schemeClr val="tx1"/>
                          </a:solidFill>
                          <a:latin typeface="+mn-lt"/>
                          <a:ea typeface="+mn-ea"/>
                          <a:cs typeface="+mn-cs"/>
                        </a:rPr>
                        <a:t>due to lack of consensus. The meeting included in-depth discussions and clarifications on the basic motivations and scenarios for both AI for 6G and 6G for AI. While these exchanges were constructive, further discussion is needed to build consensus, particularly on how to better support AI traffic transmission (e.g., QoS guarantees and traffic handling) and on clarifying the detailed scope of the different aspects.</a:t>
                      </a:r>
                      <a:endParaRPr lang="en-DE" sz="9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a:p>
                  </a:txBody>
                  <a:tcPr/>
                </a:tc>
                <a:extLst>
                  <a:ext uri="{0D108BD9-81ED-4DB2-BD59-A6C34878D82A}">
                    <a16:rowId xmlns:a16="http://schemas.microsoft.com/office/drawing/2014/main" val="1908577031"/>
                  </a:ext>
                </a:extLst>
              </a:tr>
              <a:tr h="299731">
                <a:tc gridSpan="2">
                  <a:txBody>
                    <a:bodyPr/>
                    <a:lstStyle/>
                    <a:p>
                      <a:pPr marL="0" marR="0" lvl="0" indent="0" algn="ctr" defTabSz="914296" rtl="0" eaLnBrk="0" fontAlgn="base" latinLnBrk="0" hangingPunct="0">
                        <a:lnSpc>
                          <a:spcPct val="100000"/>
                        </a:lnSpc>
                        <a:spcBef>
                          <a:spcPct val="0"/>
                        </a:spcBef>
                        <a:spcAft>
                          <a:spcPct val="0"/>
                        </a:spcAft>
                        <a:buClrTx/>
                        <a:buSzTx/>
                        <a:buFontTx/>
                        <a:buNone/>
                        <a:tabLst/>
                        <a:defRPr/>
                      </a:pPr>
                      <a:r>
                        <a:rPr lang="en-GB" sz="900" kern="1200" dirty="0">
                          <a:solidFill>
                            <a:schemeClr val="tx1"/>
                          </a:solidFill>
                          <a:latin typeface="+mn-lt"/>
                          <a:ea typeface="+mn-ea"/>
                          <a:cs typeface="+mn-cs"/>
                        </a:rPr>
                        <a:t>WT#4 – Sensing</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(baseline </a:t>
                      </a:r>
                      <a:r>
                        <a:rPr lang="en-GB" sz="900" kern="1200" dirty="0" err="1">
                          <a:solidFill>
                            <a:schemeClr val="tx1"/>
                          </a:solidFill>
                          <a:latin typeface="+mn-lt"/>
                          <a:ea typeface="+mn-ea"/>
                          <a:cs typeface="+mn-cs"/>
                        </a:rPr>
                        <a:t>tdoc</a:t>
                      </a:r>
                      <a:r>
                        <a:rPr lang="en-GB" sz="900" kern="1200" dirty="0">
                          <a:solidFill>
                            <a:schemeClr val="tx1"/>
                          </a:solidFill>
                          <a:latin typeface="+mn-lt"/>
                          <a:ea typeface="+mn-ea"/>
                          <a:cs typeface="+mn-cs"/>
                        </a:rPr>
                        <a:t> </a:t>
                      </a:r>
                      <a:r>
                        <a:rPr lang="en-GB" sz="900" kern="1200" dirty="0">
                          <a:solidFill>
                            <a:schemeClr val="tx1"/>
                          </a:solidFill>
                          <a:latin typeface="+mn-lt"/>
                          <a:ea typeface="+mn-ea"/>
                          <a:cs typeface="+mn-cs"/>
                          <a:hlinkClick r:id="rId7"/>
                        </a:rPr>
                        <a:t>S2-2508043</a:t>
                      </a:r>
                      <a:r>
                        <a:rPr lang="en-GB" sz="900" kern="1200" dirty="0">
                          <a:solidFill>
                            <a:schemeClr val="tx1"/>
                          </a:solidFill>
                          <a:latin typeface="+mn-lt"/>
                          <a:ea typeface="+mn-ea"/>
                          <a:cs typeface="+mn-cs"/>
                        </a:rPr>
                        <a:t>)</a:t>
                      </a:r>
                      <a:endParaRPr lang="en-DE" sz="900" kern="1200" dirty="0">
                        <a:solidFill>
                          <a:schemeClr val="tx1"/>
                        </a:solidFill>
                        <a:latin typeface="+mn-lt"/>
                        <a:ea typeface="+mn-ea"/>
                        <a:cs typeface="+mn-cs"/>
                      </a:endParaRPr>
                    </a:p>
                    <a:p>
                      <a:pPr marL="0" marR="0" lvl="0" indent="0" algn="ctr" defTabSz="914296" rtl="0" eaLnBrk="1" fontAlgn="auto" latinLnBrk="0" hangingPunct="1">
                        <a:lnSpc>
                          <a:spcPct val="100000"/>
                        </a:lnSpc>
                        <a:spcBef>
                          <a:spcPts val="0"/>
                        </a:spcBef>
                        <a:spcAft>
                          <a:spcPts val="0"/>
                        </a:spcAft>
                        <a:buClrTx/>
                        <a:buSzTx/>
                        <a:buFontTx/>
                        <a:buNone/>
                        <a:tabLst/>
                        <a:defRPr/>
                      </a:pPr>
                      <a:endParaRPr lang="en-DE" sz="9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a:p>
                  </a:txBody>
                  <a:tcPr/>
                </a:tc>
                <a:tc gridSpan="2">
                  <a:txBody>
                    <a:bodyPr/>
                    <a:lstStyle/>
                    <a:p>
                      <a:r>
                        <a:rPr lang="en-GB" sz="900" kern="1200" dirty="0">
                          <a:solidFill>
                            <a:schemeClr val="tx1"/>
                          </a:solidFill>
                          <a:latin typeface="+mn-lt"/>
                          <a:ea typeface="+mn-ea"/>
                          <a:cs typeface="+mn-cs"/>
                        </a:rPr>
                        <a:t>(</a:t>
                      </a:r>
                      <a:r>
                        <a:rPr lang="en-GB" sz="900" b="1" kern="1200" dirty="0">
                          <a:solidFill>
                            <a:schemeClr val="tx1"/>
                          </a:solidFill>
                          <a:latin typeface="+mn-lt"/>
                          <a:ea typeface="+mn-ea"/>
                          <a:cs typeface="+mn-cs"/>
                        </a:rPr>
                        <a:t>Apple</a:t>
                      </a:r>
                      <a:r>
                        <a:rPr lang="en-GB" sz="900" kern="1200" dirty="0">
                          <a:solidFill>
                            <a:schemeClr val="tx1"/>
                          </a:solidFill>
                          <a:latin typeface="+mn-lt"/>
                          <a:ea typeface="+mn-ea"/>
                          <a:cs typeface="+mn-cs"/>
                        </a:rPr>
                        <a:t>) No agreement could be reached on updating the WT description. The main open point is whether, and by how much, the start of WT#4 should be delayed depending on the progress of SA2 5G-A sensing and related RAN activities. A revised WT scope has been prepared for further discussion, largely re-using and building on the 5G-A sensing scope.</a:t>
                      </a:r>
                      <a:endParaRPr lang="en-DE" sz="9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a:p>
                  </a:txBody>
                  <a:tcPr/>
                </a:tc>
                <a:extLst>
                  <a:ext uri="{0D108BD9-81ED-4DB2-BD59-A6C34878D82A}">
                    <a16:rowId xmlns:a16="http://schemas.microsoft.com/office/drawing/2014/main" val="2896472852"/>
                  </a:ext>
                </a:extLst>
              </a:tr>
              <a:tr h="299731">
                <a:tc gridSpan="2">
                  <a:txBody>
                    <a:bodyPr/>
                    <a:lstStyle/>
                    <a:p>
                      <a:pPr marL="0" marR="0" lvl="0" indent="0" algn="ctr" defTabSz="914296"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WT#5 – Data mang.</a:t>
                      </a:r>
                    </a:p>
                    <a:p>
                      <a:pPr marL="0" marR="0" lvl="0" indent="0" algn="ctr" defTabSz="914296"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(baseline </a:t>
                      </a:r>
                      <a:r>
                        <a:rPr lang="en-GB" sz="900" kern="1200" dirty="0" err="1">
                          <a:solidFill>
                            <a:schemeClr val="tx1"/>
                          </a:solidFill>
                          <a:latin typeface="+mn-lt"/>
                          <a:ea typeface="+mn-ea"/>
                          <a:cs typeface="+mn-cs"/>
                        </a:rPr>
                        <a:t>tdoc</a:t>
                      </a:r>
                      <a:r>
                        <a:rPr lang="en-GB" sz="900" kern="1200" dirty="0">
                          <a:solidFill>
                            <a:schemeClr val="tx1"/>
                          </a:solidFill>
                          <a:latin typeface="+mn-lt"/>
                          <a:ea typeface="+mn-ea"/>
                          <a:cs typeface="+mn-cs"/>
                        </a:rPr>
                        <a:t> </a:t>
                      </a:r>
                      <a:r>
                        <a:rPr lang="en-GB" sz="900" kern="1200" dirty="0">
                          <a:solidFill>
                            <a:schemeClr val="tx1"/>
                          </a:solidFill>
                          <a:latin typeface="+mn-lt"/>
                          <a:ea typeface="+mn-ea"/>
                          <a:cs typeface="+mn-cs"/>
                          <a:hlinkClick r:id="rId8"/>
                        </a:rPr>
                        <a:t>S2-2508132</a:t>
                      </a:r>
                      <a:r>
                        <a:rPr lang="en-GB" sz="900" kern="1200" dirty="0">
                          <a:solidFill>
                            <a:schemeClr val="tx1"/>
                          </a:solidFill>
                          <a:latin typeface="+mn-lt"/>
                          <a:ea typeface="+mn-ea"/>
                          <a:cs typeface="+mn-cs"/>
                        </a:rPr>
                        <a:t>)</a:t>
                      </a:r>
                      <a:endParaRPr lang="en-DE" sz="9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dirty="0"/>
                    </a:p>
                  </a:txBody>
                  <a:tcPr/>
                </a:tc>
                <a:tc gridSpan="2">
                  <a:txBody>
                    <a:bodyPr/>
                    <a:lstStyle/>
                    <a:p>
                      <a:r>
                        <a:rPr lang="en-GB" sz="900" kern="1200" dirty="0">
                          <a:solidFill>
                            <a:schemeClr val="tx1"/>
                          </a:solidFill>
                          <a:latin typeface="+mn-lt"/>
                          <a:ea typeface="+mn-ea"/>
                          <a:cs typeface="+mn-cs"/>
                        </a:rPr>
                        <a:t>(</a:t>
                      </a:r>
                      <a:r>
                        <a:rPr lang="en-GB" sz="900" b="1" kern="1200" dirty="0">
                          <a:solidFill>
                            <a:schemeClr val="tx1"/>
                          </a:solidFill>
                          <a:latin typeface="+mn-lt"/>
                          <a:ea typeface="+mn-ea"/>
                          <a:cs typeface="+mn-cs"/>
                        </a:rPr>
                        <a:t>Vivo</a:t>
                      </a:r>
                      <a:r>
                        <a:rPr lang="en-GB" sz="900" kern="1200" dirty="0">
                          <a:solidFill>
                            <a:schemeClr val="tx1"/>
                          </a:solidFill>
                          <a:latin typeface="+mn-lt"/>
                          <a:ea typeface="+mn-ea"/>
                          <a:cs typeface="+mn-cs"/>
                        </a:rPr>
                        <a:t>) The WT scope has become largely stable after extensive offline discussion, with three aspects retained: architecture design, user consent/privacy, and data quality. The key open issue is the division of responsibilities among SA2, SA5, and RAN WGs. While some companies suggested SA2 should initially focus only on CN and AF data, with other data types (e.g., RAN or broader domains) requiring further discussion, the majority view is that SA2 can address CN, AF, UE, and RAN data, in line with SA2’s end-to-end architecture responsibility. Further cross-WG coordination will be needed to reach final consensus.</a:t>
                      </a:r>
                      <a:endParaRPr lang="en-DE" sz="9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DE"/>
                    </a:p>
                  </a:txBody>
                  <a:tcPr/>
                </a:tc>
                <a:extLst>
                  <a:ext uri="{0D108BD9-81ED-4DB2-BD59-A6C34878D82A}">
                    <a16:rowId xmlns:a16="http://schemas.microsoft.com/office/drawing/2014/main" val="408679281"/>
                  </a:ext>
                </a:extLst>
              </a:tr>
            </a:tbl>
          </a:graphicData>
        </a:graphic>
      </p:graphicFrame>
    </p:spTree>
    <p:extLst>
      <p:ext uri="{BB962C8B-B14F-4D97-AF65-F5344CB8AC3E}">
        <p14:creationId xmlns:p14="http://schemas.microsoft.com/office/powerpoint/2010/main" val="410095352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4A2BD-ABDE-72FE-DD43-313F6D614469}"/>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A1B12768-DE26-C74A-E631-399B3503BCDC}"/>
              </a:ext>
            </a:extLst>
          </p:cNvPr>
          <p:cNvSpPr>
            <a:spLocks noGrp="1"/>
          </p:cNvSpPr>
          <p:nvPr>
            <p:ph type="title"/>
          </p:nvPr>
        </p:nvSpPr>
        <p:spPr>
          <a:xfrm>
            <a:off x="382588" y="72272"/>
            <a:ext cx="6827838" cy="686680"/>
          </a:xfrm>
        </p:spPr>
        <p:txBody>
          <a:bodyPr/>
          <a:lstStyle/>
          <a:p>
            <a:pPr algn="l"/>
            <a:r>
              <a:rPr kumimoji="0" lang="en-GB" altLang="en-US" sz="2400" b="1" i="0" u="none" strike="noStrike" kern="0" cap="none" spc="0" normalizeH="0" baseline="0" noProof="0" dirty="0">
                <a:ln>
                  <a:noFill/>
                </a:ln>
                <a:solidFill>
                  <a:srgbClr val="FF0000"/>
                </a:solidFill>
                <a:effectLst/>
                <a:uLnTx/>
                <a:uFillTx/>
                <a:latin typeface="Calibri"/>
              </a:rPr>
              <a:t>FS_6G_ARC Status per WT/sub-WT.</a:t>
            </a:r>
            <a:br>
              <a:rPr kumimoji="0" lang="en-GB" altLang="en-US" sz="2400" b="1" i="0" u="none" strike="noStrike" kern="0" cap="none" spc="0" normalizeH="0" baseline="0" noProof="0" dirty="0">
                <a:ln>
                  <a:noFill/>
                </a:ln>
                <a:solidFill>
                  <a:srgbClr val="FF0000"/>
                </a:solidFill>
                <a:effectLst/>
                <a:uLnTx/>
                <a:uFillTx/>
                <a:latin typeface="Calibri"/>
              </a:rPr>
            </a:br>
            <a:r>
              <a:rPr kumimoji="0" lang="en-GB" altLang="en-US" sz="1800" b="1" i="0" u="none" strike="noStrike" kern="0" cap="none" spc="0" normalizeH="0" baseline="0" noProof="0" dirty="0">
                <a:ln>
                  <a:noFill/>
                </a:ln>
                <a:solidFill>
                  <a:srgbClr val="FF0000"/>
                </a:solidFill>
                <a:effectLst/>
                <a:uLnTx/>
                <a:uFillTx/>
                <a:latin typeface="Calibri"/>
              </a:rPr>
              <a:t>(</a:t>
            </a:r>
            <a:r>
              <a:rPr lang="en-GB" altLang="en-US" sz="1800" b="1" dirty="0"/>
              <a:t>Notes from “pen-holders”</a:t>
            </a:r>
            <a:r>
              <a:rPr kumimoji="0" lang="en-GB" altLang="en-US" sz="1800" b="1" i="0" u="none" strike="noStrike" kern="0" cap="none" spc="0" normalizeH="0" baseline="0" noProof="0" dirty="0">
                <a:ln>
                  <a:noFill/>
                </a:ln>
                <a:solidFill>
                  <a:srgbClr val="FF0000"/>
                </a:solidFill>
                <a:effectLst/>
                <a:uLnTx/>
                <a:uFillTx/>
                <a:latin typeface="Calibri"/>
              </a:rPr>
              <a:t>)</a:t>
            </a:r>
            <a:endParaRPr lang="en-GB" altLang="en-US" sz="1800" b="1" dirty="0"/>
          </a:p>
        </p:txBody>
      </p:sp>
      <p:graphicFrame>
        <p:nvGraphicFramePr>
          <p:cNvPr id="3" name="Table 2">
            <a:extLst>
              <a:ext uri="{FF2B5EF4-FFF2-40B4-BE49-F238E27FC236}">
                <a16:creationId xmlns:a16="http://schemas.microsoft.com/office/drawing/2014/main" id="{73D28D4F-BF99-B257-26EA-9FBA6D6AB4D3}"/>
              </a:ext>
            </a:extLst>
          </p:cNvPr>
          <p:cNvGraphicFramePr>
            <a:graphicFrameLocks noGrp="1"/>
          </p:cNvGraphicFramePr>
          <p:nvPr>
            <p:extLst>
              <p:ext uri="{D42A27DB-BD31-4B8C-83A1-F6EECF244321}">
                <p14:modId xmlns:p14="http://schemas.microsoft.com/office/powerpoint/2010/main" val="2628181378"/>
              </p:ext>
            </p:extLst>
          </p:nvPr>
        </p:nvGraphicFramePr>
        <p:xfrm>
          <a:off x="232667" y="798185"/>
          <a:ext cx="8775648" cy="4267200"/>
        </p:xfrm>
        <a:graphic>
          <a:graphicData uri="http://schemas.openxmlformats.org/drawingml/2006/table">
            <a:tbl>
              <a:tblPr firstRow="1" bandRow="1">
                <a:tableStyleId>{073A0DAA-6AF3-43AB-8588-CEC1D06C72B9}</a:tableStyleId>
              </a:tblPr>
              <a:tblGrid>
                <a:gridCol w="2840897">
                  <a:extLst>
                    <a:ext uri="{9D8B030D-6E8A-4147-A177-3AD203B41FA5}">
                      <a16:colId xmlns:a16="http://schemas.microsoft.com/office/drawing/2014/main" val="4258594283"/>
                    </a:ext>
                  </a:extLst>
                </a:gridCol>
                <a:gridCol w="5934751">
                  <a:extLst>
                    <a:ext uri="{9D8B030D-6E8A-4147-A177-3AD203B41FA5}">
                      <a16:colId xmlns:a16="http://schemas.microsoft.com/office/drawing/2014/main" val="878809625"/>
                    </a:ext>
                  </a:extLst>
                </a:gridCol>
              </a:tblGrid>
              <a:tr h="299095">
                <a:tc>
                  <a:txBody>
                    <a:bodyPr/>
                    <a:lstStyle/>
                    <a:p>
                      <a:pPr marL="0" indent="0" algn="ctr" rtl="0" eaLnBrk="0" fontAlgn="base" hangingPunct="0">
                        <a:spcBef>
                          <a:spcPct val="0"/>
                        </a:spcBef>
                        <a:spcAft>
                          <a:spcPct val="0"/>
                        </a:spcAft>
                        <a:buNone/>
                      </a:pPr>
                      <a:r>
                        <a:rPr lang="en-GB" sz="1200" kern="1200" dirty="0">
                          <a:solidFill>
                            <a:schemeClr val="tx1"/>
                          </a:solidFill>
                          <a:latin typeface="Calibri" panose="020F0502020204030204" pitchFamily="34" charset="0"/>
                          <a:ea typeface="MS PGothic" panose="020B0600070205080204" pitchFamily="34" charset="-128"/>
                          <a:cs typeface="+mn-cs"/>
                        </a:rPr>
                        <a:t> WT/sub-WT number (as per SP-250806)</a:t>
                      </a:r>
                      <a:endParaRPr lang="en-DE" sz="1200" kern="1200" dirty="0">
                        <a:solidFill>
                          <a:schemeClr val="tx1"/>
                        </a:solidFill>
                        <a:latin typeface="Calibri" panose="020F0502020204030204" pitchFamily="34" charset="0"/>
                        <a:ea typeface="MS PGothic" panose="020B0600070205080204" pitchFamily="34"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400" dirty="0">
                          <a:solidFill>
                            <a:schemeClr val="tx1"/>
                          </a:solidFill>
                        </a:rPr>
                        <a:t>Notes (view of the pen-holder company)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10356090"/>
                  </a:ext>
                </a:extLst>
              </a:tr>
              <a:tr h="299731">
                <a:tc>
                  <a:txBody>
                    <a:bodyPr/>
                    <a:lstStyle/>
                    <a:p>
                      <a:pPr marL="0" indent="0" algn="ctr" defTabSz="914296" rtl="0" eaLnBrk="0" fontAlgn="base" latinLnBrk="0" hangingPunct="0">
                        <a:spcBef>
                          <a:spcPct val="0"/>
                        </a:spcBef>
                        <a:spcAft>
                          <a:spcPct val="0"/>
                        </a:spcAft>
                        <a:buNone/>
                      </a:pPr>
                      <a:endParaRPr lang="en-GB" sz="1200" kern="1200" dirty="0">
                        <a:solidFill>
                          <a:schemeClr val="tx1"/>
                        </a:solidFill>
                        <a:latin typeface="Calibri" panose="020F0502020204030204" pitchFamily="34" charset="0"/>
                        <a:ea typeface="MS PGothic" panose="020B0600070205080204" pitchFamily="34" charset="-128"/>
                        <a:cs typeface="+mn-cs"/>
                      </a:endParaRPr>
                    </a:p>
                    <a:p>
                      <a:pPr marL="0" indent="0" algn="ctr" defTabSz="914296" rtl="0" eaLnBrk="0" fontAlgn="base" latinLnBrk="0" hangingPunct="0">
                        <a:spcBef>
                          <a:spcPct val="0"/>
                        </a:spcBef>
                        <a:spcAft>
                          <a:spcPct val="0"/>
                        </a:spcAft>
                        <a:buNone/>
                      </a:pPr>
                      <a:r>
                        <a:rPr lang="en-GB" sz="1200" kern="1200" dirty="0">
                          <a:solidFill>
                            <a:schemeClr val="tx1"/>
                          </a:solidFill>
                          <a:latin typeface="Calibri" panose="020F0502020204030204" pitchFamily="34" charset="0"/>
                          <a:ea typeface="MS PGothic" panose="020B0600070205080204" pitchFamily="34" charset="-128"/>
                          <a:cs typeface="+mn-cs"/>
                        </a:rPr>
                        <a:t>WT#6 – Compute</a:t>
                      </a:r>
                    </a:p>
                    <a:p>
                      <a:pPr marL="0" indent="0" algn="ctr" defTabSz="914296" rtl="0" eaLnBrk="0" fontAlgn="base" latinLnBrk="0" hangingPunct="0">
                        <a:spcBef>
                          <a:spcPct val="0"/>
                        </a:spcBef>
                        <a:spcAft>
                          <a:spcPct val="0"/>
                        </a:spcAft>
                        <a:buNone/>
                      </a:pPr>
                      <a:r>
                        <a:rPr lang="en-GB" sz="1200" kern="1200" dirty="0">
                          <a:solidFill>
                            <a:schemeClr val="tx1"/>
                          </a:solidFill>
                          <a:latin typeface="Calibri" panose="020F0502020204030204" pitchFamily="34" charset="0"/>
                          <a:ea typeface="MS PGothic" panose="020B0600070205080204" pitchFamily="34" charset="-128"/>
                          <a:cs typeface="+mn-cs"/>
                        </a:rPr>
                        <a:t>(baseline </a:t>
                      </a:r>
                      <a:r>
                        <a:rPr lang="en-GB" sz="1200" kern="1200" dirty="0" err="1">
                          <a:solidFill>
                            <a:schemeClr val="tx1"/>
                          </a:solidFill>
                          <a:latin typeface="Calibri" panose="020F0502020204030204" pitchFamily="34" charset="0"/>
                          <a:ea typeface="MS PGothic" panose="020B0600070205080204" pitchFamily="34" charset="-128"/>
                          <a:cs typeface="+mn-cs"/>
                        </a:rPr>
                        <a:t>tdoc</a:t>
                      </a:r>
                      <a:r>
                        <a:rPr lang="en-GB" sz="1200" kern="1200" dirty="0">
                          <a:solidFill>
                            <a:schemeClr val="tx1"/>
                          </a:solidFill>
                          <a:latin typeface="Calibri" panose="020F0502020204030204" pitchFamily="34" charset="0"/>
                          <a:ea typeface="MS PGothic" panose="020B0600070205080204" pitchFamily="34" charset="-128"/>
                          <a:cs typeface="+mn-cs"/>
                        </a:rPr>
                        <a:t> </a:t>
                      </a:r>
                      <a:r>
                        <a:rPr lang="en-GB" sz="1200" kern="1200" dirty="0">
                          <a:solidFill>
                            <a:schemeClr val="tx1"/>
                          </a:solidFill>
                          <a:latin typeface="Calibri" panose="020F0502020204030204" pitchFamily="34" charset="0"/>
                          <a:ea typeface="MS PGothic" panose="020B0600070205080204" pitchFamily="34" charset="-128"/>
                          <a:cs typeface="+mn-cs"/>
                          <a:hlinkClick r:id="rId2"/>
                        </a:rPr>
                        <a:t>S2-2508133</a:t>
                      </a:r>
                      <a:r>
                        <a:rPr lang="en-GB" sz="1200" kern="1200" dirty="0">
                          <a:solidFill>
                            <a:schemeClr val="tx1"/>
                          </a:solidFill>
                          <a:latin typeface="Calibri" panose="020F0502020204030204" pitchFamily="34" charset="0"/>
                          <a:ea typeface="MS PGothic" panose="020B0600070205080204" pitchFamily="34" charset="-128"/>
                          <a:cs typeface="+mn-cs"/>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a:t>
                      </a:r>
                      <a:r>
                        <a:rPr lang="en-GB" sz="1000" b="1" kern="1200" dirty="0">
                          <a:solidFill>
                            <a:schemeClr val="tx1"/>
                          </a:solidFill>
                          <a:latin typeface="+mn-lt"/>
                          <a:ea typeface="+mn-ea"/>
                          <a:cs typeface="+mn-cs"/>
                        </a:rPr>
                        <a:t>Oppo</a:t>
                      </a:r>
                      <a:r>
                        <a:rPr lang="en-GB" sz="1000" kern="1200" dirty="0">
                          <a:solidFill>
                            <a:schemeClr val="tx1"/>
                          </a:solidFill>
                          <a:latin typeface="+mn-lt"/>
                          <a:ea typeface="+mn-ea"/>
                          <a:cs typeface="+mn-cs"/>
                        </a:rPr>
                        <a:t>) The WT description is now considered very stable, with no further revision comments received after the last update. It was suggested that the KI description could simply be derived from the WT description, with flexibility on whether to document them in one paper to be discussed. One remaining concern is whether a gap analysis should be required before starting the study; however, applying such an approach only to this WT could risk delaying the work. Unless there is a general rule for all WTs, the current proposal is to proceed directly with the study.</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20523043"/>
                  </a:ext>
                </a:extLst>
              </a:tr>
              <a:tr h="299731">
                <a:tc>
                  <a:txBody>
                    <a:bodyPr/>
                    <a:lstStyle/>
                    <a:p>
                      <a:pPr marL="0" indent="0" algn="ctr" defTabSz="914296" rtl="0" eaLnBrk="0" fontAlgn="base" latinLnBrk="0" hangingPunct="0">
                        <a:spcBef>
                          <a:spcPct val="0"/>
                        </a:spcBef>
                        <a:spcAft>
                          <a:spcPct val="0"/>
                        </a:spcAft>
                        <a:buNone/>
                      </a:pPr>
                      <a:r>
                        <a:rPr lang="en-GB" sz="1200" kern="1200" dirty="0">
                          <a:solidFill>
                            <a:schemeClr val="tx1"/>
                          </a:solidFill>
                          <a:latin typeface="Calibri" panose="020F0502020204030204" pitchFamily="34" charset="0"/>
                          <a:ea typeface="MS PGothic" panose="020B0600070205080204" pitchFamily="34" charset="-128"/>
                          <a:cs typeface="+mn-cs"/>
                        </a:rPr>
                        <a:t>WT#7 – NTN</a:t>
                      </a:r>
                    </a:p>
                    <a:p>
                      <a:pPr marL="0" indent="0" algn="ctr" defTabSz="914296" rtl="0" eaLnBrk="0" fontAlgn="base" latinLnBrk="0" hangingPunct="0">
                        <a:spcBef>
                          <a:spcPct val="0"/>
                        </a:spcBef>
                        <a:spcAft>
                          <a:spcPct val="0"/>
                        </a:spcAft>
                        <a:buNone/>
                      </a:pPr>
                      <a:r>
                        <a:rPr lang="en-GB" sz="1200" kern="1200" dirty="0">
                          <a:solidFill>
                            <a:schemeClr val="tx1"/>
                          </a:solidFill>
                          <a:latin typeface="Calibri" panose="020F0502020204030204" pitchFamily="34" charset="0"/>
                          <a:ea typeface="MS PGothic" panose="020B0600070205080204" pitchFamily="34" charset="-128"/>
                          <a:cs typeface="+mn-cs"/>
                        </a:rPr>
                        <a:t>(baseline </a:t>
                      </a:r>
                      <a:r>
                        <a:rPr lang="en-GB" sz="1200" kern="1200" dirty="0" err="1">
                          <a:solidFill>
                            <a:schemeClr val="tx1"/>
                          </a:solidFill>
                          <a:latin typeface="Calibri" panose="020F0502020204030204" pitchFamily="34" charset="0"/>
                          <a:ea typeface="MS PGothic" panose="020B0600070205080204" pitchFamily="34" charset="-128"/>
                          <a:cs typeface="+mn-cs"/>
                        </a:rPr>
                        <a:t>tdoc</a:t>
                      </a:r>
                      <a:r>
                        <a:rPr lang="en-GB" sz="1200" kern="1200" dirty="0">
                          <a:solidFill>
                            <a:schemeClr val="tx1"/>
                          </a:solidFill>
                          <a:latin typeface="Calibri" panose="020F0502020204030204" pitchFamily="34" charset="0"/>
                          <a:ea typeface="MS PGothic" panose="020B0600070205080204" pitchFamily="34" charset="-128"/>
                          <a:cs typeface="+mn-cs"/>
                        </a:rPr>
                        <a:t> </a:t>
                      </a:r>
                      <a:r>
                        <a:rPr lang="en-GB" sz="1200" kern="1200" dirty="0">
                          <a:solidFill>
                            <a:schemeClr val="tx1"/>
                          </a:solidFill>
                          <a:latin typeface="Calibri" panose="020F0502020204030204" pitchFamily="34" charset="0"/>
                          <a:ea typeface="MS PGothic" panose="020B0600070205080204" pitchFamily="34" charset="-128"/>
                          <a:cs typeface="+mn-cs"/>
                          <a:hlinkClick r:id="rId3"/>
                        </a:rPr>
                        <a:t>S2-2508134</a:t>
                      </a:r>
                      <a:r>
                        <a:rPr lang="en-GB" sz="1200" kern="1200" dirty="0">
                          <a:solidFill>
                            <a:schemeClr val="tx1"/>
                          </a:solidFill>
                          <a:latin typeface="Calibri" panose="020F0502020204030204" pitchFamily="34" charset="0"/>
                          <a:ea typeface="MS PGothic" panose="020B0600070205080204" pitchFamily="34" charset="-128"/>
                          <a:cs typeface="+mn-cs"/>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a:t>
                      </a:r>
                      <a:r>
                        <a:rPr lang="en-GB" sz="1000" b="1" kern="1200" dirty="0">
                          <a:solidFill>
                            <a:schemeClr val="tx1"/>
                          </a:solidFill>
                          <a:latin typeface="+mn-lt"/>
                          <a:ea typeface="+mn-ea"/>
                          <a:cs typeface="+mn-cs"/>
                        </a:rPr>
                        <a:t>CATT</a:t>
                      </a:r>
                      <a:r>
                        <a:rPr lang="en-GB" sz="1000" kern="1200" dirty="0">
                          <a:solidFill>
                            <a:schemeClr val="tx1"/>
                          </a:solidFill>
                          <a:latin typeface="+mn-lt"/>
                          <a:ea typeface="+mn-ea"/>
                          <a:cs typeface="+mn-cs"/>
                        </a:rPr>
                        <a:t>) It was agreed to study support of 6G RAT for NTN, based on RAN decisions, as well as service continuity. However, the initial focus will be on addressing the gap in applying TN mechanisms for 6G to serve 6G NTN. Another open issue is whether to also study satellite backhaul or backhaul for 6G satellite access, which remains a point of debate.</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96969395"/>
                  </a:ext>
                </a:extLst>
              </a:tr>
              <a:tr h="299731">
                <a:tc>
                  <a:txBody>
                    <a:bodyPr/>
                    <a:lstStyle/>
                    <a:p>
                      <a:pPr marL="0" indent="0" algn="ctr" defTabSz="914296" rtl="0" eaLnBrk="0" fontAlgn="base" latinLnBrk="0" hangingPunct="0">
                        <a:spcBef>
                          <a:spcPct val="0"/>
                        </a:spcBef>
                        <a:spcAft>
                          <a:spcPct val="0"/>
                        </a:spcAft>
                        <a:buNone/>
                      </a:pPr>
                      <a:r>
                        <a:rPr lang="en-GB" sz="1200" kern="1200" dirty="0">
                          <a:solidFill>
                            <a:schemeClr val="tx1"/>
                          </a:solidFill>
                          <a:latin typeface="Calibri" panose="020F0502020204030204" pitchFamily="34" charset="0"/>
                          <a:ea typeface="MS PGothic" panose="020B0600070205080204" pitchFamily="34" charset="-128"/>
                          <a:cs typeface="+mn-cs"/>
                        </a:rPr>
                        <a:t>WT#8 – IoT</a:t>
                      </a:r>
                    </a:p>
                    <a:p>
                      <a:pPr marL="0" indent="0" algn="ctr" defTabSz="914296" rtl="0" eaLnBrk="0" fontAlgn="base" latinLnBrk="0" hangingPunct="0">
                        <a:spcBef>
                          <a:spcPct val="0"/>
                        </a:spcBef>
                        <a:spcAft>
                          <a:spcPct val="0"/>
                        </a:spcAft>
                        <a:buNone/>
                      </a:pPr>
                      <a:r>
                        <a:rPr lang="en-GB" sz="1200" kern="1200" dirty="0">
                          <a:solidFill>
                            <a:schemeClr val="tx1"/>
                          </a:solidFill>
                          <a:latin typeface="Calibri" panose="020F0502020204030204" pitchFamily="34" charset="0"/>
                          <a:ea typeface="MS PGothic" panose="020B0600070205080204" pitchFamily="34" charset="-128"/>
                          <a:cs typeface="+mn-cs"/>
                        </a:rPr>
                        <a:t>(baseline </a:t>
                      </a:r>
                      <a:r>
                        <a:rPr lang="en-GB" sz="1200" kern="1200" dirty="0" err="1">
                          <a:solidFill>
                            <a:schemeClr val="tx1"/>
                          </a:solidFill>
                          <a:latin typeface="Calibri" panose="020F0502020204030204" pitchFamily="34" charset="0"/>
                          <a:ea typeface="MS PGothic" panose="020B0600070205080204" pitchFamily="34" charset="-128"/>
                          <a:cs typeface="+mn-cs"/>
                        </a:rPr>
                        <a:t>tdoc</a:t>
                      </a:r>
                      <a:r>
                        <a:rPr lang="en-GB" sz="1200" kern="1200" dirty="0">
                          <a:solidFill>
                            <a:schemeClr val="tx1"/>
                          </a:solidFill>
                          <a:latin typeface="Calibri" panose="020F0502020204030204" pitchFamily="34" charset="0"/>
                          <a:ea typeface="MS PGothic" panose="020B0600070205080204" pitchFamily="34" charset="-128"/>
                          <a:cs typeface="+mn-cs"/>
                        </a:rPr>
                        <a:t> </a:t>
                      </a:r>
                      <a:r>
                        <a:rPr lang="en-GB" sz="1200" kern="1200" dirty="0">
                          <a:solidFill>
                            <a:schemeClr val="tx1"/>
                          </a:solidFill>
                          <a:latin typeface="Calibri" panose="020F0502020204030204" pitchFamily="34" charset="0"/>
                          <a:ea typeface="MS PGothic" panose="020B0600070205080204" pitchFamily="34" charset="-128"/>
                          <a:cs typeface="+mn-cs"/>
                          <a:hlinkClick r:id="rId4"/>
                        </a:rPr>
                        <a:t>S2-2508135</a:t>
                      </a:r>
                      <a:r>
                        <a:rPr lang="en-GB" sz="1200" kern="1200" dirty="0">
                          <a:solidFill>
                            <a:schemeClr val="tx1"/>
                          </a:solidFill>
                          <a:latin typeface="Calibri" panose="020F0502020204030204" pitchFamily="34" charset="0"/>
                          <a:ea typeface="MS PGothic" panose="020B0600070205080204" pitchFamily="34" charset="-128"/>
                          <a:cs typeface="+mn-cs"/>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a:t>
                      </a:r>
                      <a:r>
                        <a:rPr lang="en-GB" sz="1000" b="1" kern="1200" dirty="0">
                          <a:solidFill>
                            <a:schemeClr val="tx1"/>
                          </a:solidFill>
                          <a:latin typeface="+mn-lt"/>
                          <a:ea typeface="+mn-ea"/>
                          <a:cs typeface="+mn-cs"/>
                        </a:rPr>
                        <a:t>Sony</a:t>
                      </a:r>
                      <a:r>
                        <a:rPr lang="en-GB" sz="1000" kern="1200" dirty="0">
                          <a:solidFill>
                            <a:schemeClr val="tx1"/>
                          </a:solidFill>
                          <a:latin typeface="+mn-lt"/>
                          <a:ea typeface="+mn-ea"/>
                          <a:cs typeface="+mn-cs"/>
                        </a:rPr>
                        <a:t>) No agreement was reached on updating the WT description, although there is broad consensus that the 6G IoT study should start by evaluating existing 5G IoT features and solutions. Further discussion is needed on how to frame the study around reusing and potentially enhancing these solutions to support a common design for UEs in 6G.</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78472628"/>
                  </a:ext>
                </a:extLst>
              </a:tr>
              <a:tr h="299731">
                <a:tc>
                  <a:txBody>
                    <a:bodyPr/>
                    <a:lstStyle/>
                    <a:p>
                      <a:pPr marL="0" indent="0" algn="ctr" defTabSz="914296" rtl="0" eaLnBrk="0" fontAlgn="base" latinLnBrk="0" hangingPunct="0">
                        <a:spcBef>
                          <a:spcPct val="0"/>
                        </a:spcBef>
                        <a:spcAft>
                          <a:spcPct val="0"/>
                        </a:spcAft>
                        <a:buNone/>
                      </a:pPr>
                      <a:r>
                        <a:rPr lang="en-GB" sz="1200" kern="1200" dirty="0">
                          <a:solidFill>
                            <a:schemeClr val="tx1"/>
                          </a:solidFill>
                          <a:latin typeface="Calibri" panose="020F0502020204030204" pitchFamily="34" charset="0"/>
                          <a:ea typeface="MS PGothic" panose="020B0600070205080204" pitchFamily="34" charset="-128"/>
                          <a:cs typeface="+mn-cs"/>
                        </a:rPr>
                        <a:t>Architectural Assumptions</a:t>
                      </a:r>
                    </a:p>
                    <a:p>
                      <a:pPr marL="0" marR="0" lvl="0" indent="0" algn="ctr" defTabSz="914296" rtl="0" eaLnBrk="0" fontAlgn="base" latinLnBrk="0" hangingPunct="0">
                        <a:lnSpc>
                          <a:spcPct val="100000"/>
                        </a:lnSpc>
                        <a:spcBef>
                          <a:spcPct val="0"/>
                        </a:spcBef>
                        <a:spcAft>
                          <a:spcPct val="0"/>
                        </a:spcAft>
                        <a:buClrTx/>
                        <a:buSzTx/>
                        <a:buFontTx/>
                        <a:buNone/>
                        <a:tabLst/>
                        <a:defRPr/>
                      </a:pPr>
                      <a:r>
                        <a:rPr lang="en-GB" sz="1200" kern="1200" dirty="0">
                          <a:solidFill>
                            <a:schemeClr val="tx1"/>
                          </a:solidFill>
                          <a:latin typeface="Calibri" panose="020F0502020204030204" pitchFamily="34" charset="0"/>
                          <a:ea typeface="MS PGothic" panose="020B0600070205080204" pitchFamily="34" charset="-128"/>
                          <a:cs typeface="+mn-cs"/>
                        </a:rPr>
                        <a:t>(baseline </a:t>
                      </a:r>
                      <a:r>
                        <a:rPr lang="en-GB" sz="1200" kern="1200" dirty="0" err="1">
                          <a:solidFill>
                            <a:schemeClr val="tx1"/>
                          </a:solidFill>
                          <a:latin typeface="Calibri" panose="020F0502020204030204" pitchFamily="34" charset="0"/>
                          <a:ea typeface="MS PGothic" panose="020B0600070205080204" pitchFamily="34" charset="-128"/>
                          <a:cs typeface="+mn-cs"/>
                        </a:rPr>
                        <a:t>tdoc</a:t>
                      </a:r>
                      <a:r>
                        <a:rPr lang="en-GB" sz="1200" kern="1200" dirty="0">
                          <a:solidFill>
                            <a:schemeClr val="tx1"/>
                          </a:solidFill>
                          <a:latin typeface="Calibri" panose="020F0502020204030204" pitchFamily="34" charset="0"/>
                          <a:ea typeface="MS PGothic" panose="020B0600070205080204" pitchFamily="34" charset="-128"/>
                          <a:cs typeface="+mn-cs"/>
                        </a:rPr>
                        <a:t> </a:t>
                      </a:r>
                      <a:r>
                        <a:rPr lang="en-GB" sz="1200" kern="1200" dirty="0">
                          <a:solidFill>
                            <a:schemeClr val="tx1"/>
                          </a:solidFill>
                          <a:latin typeface="Calibri" panose="020F0502020204030204" pitchFamily="34" charset="0"/>
                          <a:ea typeface="MS PGothic" panose="020B0600070205080204" pitchFamily="34" charset="-128"/>
                          <a:cs typeface="+mn-cs"/>
                          <a:hlinkClick r:id="rId5"/>
                        </a:rPr>
                        <a:t>S2-2508110</a:t>
                      </a:r>
                      <a:r>
                        <a:rPr lang="en-GB" sz="1200" kern="1200" dirty="0">
                          <a:solidFill>
                            <a:schemeClr val="tx1"/>
                          </a:solidFill>
                          <a:latin typeface="Calibri" panose="020F0502020204030204" pitchFamily="34" charset="0"/>
                          <a:ea typeface="MS PGothic" panose="020B0600070205080204" pitchFamily="34" charset="-128"/>
                          <a:cs typeface="+mn-cs"/>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a:t>
                      </a:r>
                      <a:r>
                        <a:rPr lang="en-GB" sz="1000" b="1" kern="1200" dirty="0">
                          <a:solidFill>
                            <a:schemeClr val="tx1"/>
                          </a:solidFill>
                          <a:latin typeface="+mn-lt"/>
                          <a:ea typeface="+mn-ea"/>
                          <a:cs typeface="+mn-cs"/>
                        </a:rPr>
                        <a:t>NTT DOCOMO</a:t>
                      </a:r>
                      <a:r>
                        <a:rPr lang="en-GB" sz="1000" kern="1200" dirty="0">
                          <a:solidFill>
                            <a:schemeClr val="tx1"/>
                          </a:solidFill>
                          <a:latin typeface="+mn-lt"/>
                          <a:ea typeface="+mn-ea"/>
                          <a:cs typeface="+mn-cs"/>
                        </a:rPr>
                        <a:t>) Agreement could not be reached. The final proposal, which serves as the baseline </a:t>
                      </a:r>
                      <a:r>
                        <a:rPr lang="en-GB" sz="1000" kern="1200" dirty="0" err="1">
                          <a:solidFill>
                            <a:schemeClr val="tx1"/>
                          </a:solidFill>
                          <a:latin typeface="+mn-lt"/>
                          <a:ea typeface="+mn-ea"/>
                          <a:cs typeface="+mn-cs"/>
                        </a:rPr>
                        <a:t>tdoc</a:t>
                      </a:r>
                      <a:r>
                        <a:rPr lang="en-GB" sz="1000" kern="1200" dirty="0">
                          <a:solidFill>
                            <a:schemeClr val="tx1"/>
                          </a:solidFill>
                          <a:latin typeface="+mn-lt"/>
                          <a:ea typeface="+mn-ea"/>
                          <a:cs typeface="+mn-cs"/>
                        </a:rPr>
                        <a:t>, outlines four assumptions and three definitions of terms. The primary outstanding issues are: </a:t>
                      </a:r>
                      <a:r>
                        <a:rPr lang="en-GB" sz="1000" kern="1200" dirty="0" err="1">
                          <a:solidFill>
                            <a:schemeClr val="tx1"/>
                          </a:solidFill>
                          <a:latin typeface="+mn-lt"/>
                          <a:ea typeface="+mn-ea"/>
                          <a:cs typeface="+mn-cs"/>
                        </a:rPr>
                        <a:t>i</a:t>
                      </a:r>
                      <a:r>
                        <a:rPr lang="en-GB" sz="1000" kern="1200" dirty="0">
                          <a:solidFill>
                            <a:schemeClr val="tx1"/>
                          </a:solidFill>
                          <a:latin typeface="+mn-lt"/>
                          <a:ea typeface="+mn-ea"/>
                          <a:cs typeface="+mn-cs"/>
                        </a:rPr>
                        <a:t>) whether and how to define a term for the 6G core network, and ii) whether and how to specify that the study's scope is limited to a standalone </a:t>
                      </a:r>
                      <a:r>
                        <a:rPr lang="en-GB" sz="1000" kern="1200">
                          <a:solidFill>
                            <a:schemeClr val="tx1"/>
                          </a:solidFill>
                          <a:latin typeface="+mn-lt"/>
                          <a:ea typeface="+mn-ea"/>
                          <a:cs typeface="+mn-cs"/>
                        </a:rPr>
                        <a:t>architecture.</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43104299"/>
                  </a:ext>
                </a:extLst>
              </a:tr>
              <a:tr h="299731">
                <a:tc>
                  <a:txBody>
                    <a:bodyPr/>
                    <a:lstStyle/>
                    <a:p>
                      <a:pPr marL="0" marR="0" lvl="0" indent="0" algn="ctr" defTabSz="914296" rtl="0" eaLnBrk="0" fontAlgn="base" latinLnBrk="0" hangingPunct="0">
                        <a:lnSpc>
                          <a:spcPct val="100000"/>
                        </a:lnSpc>
                        <a:spcBef>
                          <a:spcPct val="0"/>
                        </a:spcBef>
                        <a:spcAft>
                          <a:spcPct val="0"/>
                        </a:spcAft>
                        <a:buClrTx/>
                        <a:buSzTx/>
                        <a:buFontTx/>
                        <a:buNone/>
                        <a:tabLst/>
                        <a:defRPr/>
                      </a:pPr>
                      <a:r>
                        <a:rPr lang="en-GB" sz="1200" kern="1200" dirty="0">
                          <a:solidFill>
                            <a:schemeClr val="tx1"/>
                          </a:solidFill>
                          <a:latin typeface="Calibri" panose="020F0502020204030204" pitchFamily="34" charset="0"/>
                          <a:ea typeface="MS PGothic" panose="020B0600070205080204" pitchFamily="34" charset="-128"/>
                          <a:cs typeface="+mn-cs"/>
                        </a:rPr>
                        <a:t>Architectural Requirements</a:t>
                      </a:r>
                    </a:p>
                    <a:p>
                      <a:pPr marL="0" marR="0" lvl="0" indent="0" algn="ctr" defTabSz="914296" rtl="0" eaLnBrk="0" fontAlgn="base" latinLnBrk="0" hangingPunct="0">
                        <a:lnSpc>
                          <a:spcPct val="100000"/>
                        </a:lnSpc>
                        <a:spcBef>
                          <a:spcPct val="0"/>
                        </a:spcBef>
                        <a:spcAft>
                          <a:spcPct val="0"/>
                        </a:spcAft>
                        <a:buClrTx/>
                        <a:buSzTx/>
                        <a:buFontTx/>
                        <a:buNone/>
                        <a:tabLst/>
                        <a:defRPr/>
                      </a:pPr>
                      <a:r>
                        <a:rPr lang="en-GB" sz="1200" kern="1200" dirty="0">
                          <a:solidFill>
                            <a:schemeClr val="tx1"/>
                          </a:solidFill>
                          <a:latin typeface="Calibri" panose="020F0502020204030204" pitchFamily="34" charset="0"/>
                          <a:ea typeface="MS PGothic" panose="020B0600070205080204" pitchFamily="34" charset="-128"/>
                          <a:cs typeface="+mn-cs"/>
                        </a:rPr>
                        <a:t>(baseline </a:t>
                      </a:r>
                      <a:r>
                        <a:rPr lang="en-GB" sz="1200" kern="1200" dirty="0" err="1">
                          <a:solidFill>
                            <a:schemeClr val="tx1"/>
                          </a:solidFill>
                          <a:latin typeface="Calibri" panose="020F0502020204030204" pitchFamily="34" charset="0"/>
                          <a:ea typeface="MS PGothic" panose="020B0600070205080204" pitchFamily="34" charset="-128"/>
                          <a:cs typeface="+mn-cs"/>
                        </a:rPr>
                        <a:t>tdoc</a:t>
                      </a:r>
                      <a:r>
                        <a:rPr lang="en-GB" sz="1200" kern="1200" dirty="0">
                          <a:solidFill>
                            <a:schemeClr val="tx1"/>
                          </a:solidFill>
                          <a:latin typeface="Calibri" panose="020F0502020204030204" pitchFamily="34" charset="0"/>
                          <a:ea typeface="MS PGothic" panose="020B0600070205080204" pitchFamily="34" charset="-128"/>
                          <a:cs typeface="+mn-cs"/>
                        </a:rPr>
                        <a:t> </a:t>
                      </a:r>
                      <a:r>
                        <a:rPr lang="en-GB" sz="1200" kern="1200" dirty="0">
                          <a:solidFill>
                            <a:schemeClr val="tx1"/>
                          </a:solidFill>
                          <a:latin typeface="Calibri" panose="020F0502020204030204" pitchFamily="34" charset="0"/>
                          <a:ea typeface="MS PGothic" panose="020B0600070205080204" pitchFamily="34" charset="-128"/>
                          <a:cs typeface="+mn-cs"/>
                          <a:hlinkClick r:id="rId6"/>
                        </a:rPr>
                        <a:t>S2-2508111</a:t>
                      </a:r>
                      <a:r>
                        <a:rPr lang="en-GB" sz="1200" kern="1200" dirty="0">
                          <a:solidFill>
                            <a:schemeClr val="tx1"/>
                          </a:solidFill>
                          <a:latin typeface="Calibri" panose="020F0502020204030204" pitchFamily="34" charset="0"/>
                          <a:ea typeface="MS PGothic" panose="020B0600070205080204" pitchFamily="34" charset="-128"/>
                          <a:cs typeface="+mn-cs"/>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sz="1000" kern="1200" dirty="0">
                          <a:solidFill>
                            <a:schemeClr val="tx1"/>
                          </a:solidFill>
                          <a:latin typeface="+mn-lt"/>
                          <a:ea typeface="+mn-ea"/>
                          <a:cs typeface="+mn-cs"/>
                        </a:rPr>
                        <a:t>(</a:t>
                      </a:r>
                      <a:r>
                        <a:rPr lang="en-GB" sz="1000" b="1" kern="1200" dirty="0">
                          <a:solidFill>
                            <a:schemeClr val="tx1"/>
                          </a:solidFill>
                          <a:latin typeface="+mn-lt"/>
                          <a:ea typeface="+mn-ea"/>
                          <a:cs typeface="+mn-cs"/>
                        </a:rPr>
                        <a:t>LG</a:t>
                      </a:r>
                      <a:r>
                        <a:rPr lang="en-GB" sz="1000" kern="1200" dirty="0">
                          <a:solidFill>
                            <a:schemeClr val="tx1"/>
                          </a:solidFill>
                          <a:latin typeface="+mn-lt"/>
                          <a:ea typeface="+mn-ea"/>
                          <a:cs typeface="+mn-cs"/>
                        </a:rPr>
                        <a:t>) Agreement on the architecture requirements was not reached. In the baseline </a:t>
                      </a:r>
                      <a:r>
                        <a:rPr lang="en-GB" sz="1000" kern="1200" dirty="0" err="1">
                          <a:solidFill>
                            <a:schemeClr val="tx1"/>
                          </a:solidFill>
                          <a:latin typeface="+mn-lt"/>
                          <a:ea typeface="+mn-ea"/>
                          <a:cs typeface="+mn-cs"/>
                        </a:rPr>
                        <a:t>tdoc</a:t>
                      </a:r>
                      <a:r>
                        <a:rPr lang="en-GB" sz="1000" kern="1200" dirty="0">
                          <a:solidFill>
                            <a:schemeClr val="tx1"/>
                          </a:solidFill>
                          <a:latin typeface="+mn-lt"/>
                          <a:ea typeface="+mn-ea"/>
                          <a:cs typeface="+mn-cs"/>
                        </a:rPr>
                        <a:t>, a point of contention was whether to keep the second bullet as a "should" requirement, elevate it to a "shall" requirement, or relocate it to the architecture assumptions. Additionally, the inclusion of the fourth bullet was discussed but no conclusion was reached. Generally, requirements that overlapped with existing WTs were not accepted and will need to be documented within the respective WTs.</a:t>
                      </a:r>
                      <a:endParaRPr lang="en-DE" sz="10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5833858"/>
                  </a:ext>
                </a:extLst>
              </a:tr>
            </a:tbl>
          </a:graphicData>
        </a:graphic>
      </p:graphicFrame>
    </p:spTree>
    <p:extLst>
      <p:ext uri="{BB962C8B-B14F-4D97-AF65-F5344CB8AC3E}">
        <p14:creationId xmlns:p14="http://schemas.microsoft.com/office/powerpoint/2010/main" val="376592080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
  <TotalTime>44742</TotalTime>
  <Words>2647</Words>
  <Application>Microsoft Office PowerPoint</Application>
  <PresentationFormat>On-screen Show (16:9)</PresentationFormat>
  <Paragraphs>200</Paragraphs>
  <Slides>9</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9</vt:i4>
      </vt:variant>
    </vt:vector>
  </HeadingPairs>
  <TitlesOfParts>
    <vt:vector size="14" baseType="lpstr">
      <vt:lpstr>Arial</vt:lpstr>
      <vt:lpstr>Calibri</vt:lpstr>
      <vt:lpstr>Times New Roman</vt:lpstr>
      <vt:lpstr>Office Theme</vt:lpstr>
      <vt:lpstr>Custom Design</vt:lpstr>
      <vt:lpstr>PowerPoint Presentation</vt:lpstr>
      <vt:lpstr>FS_6G_ARC Status at SA#109</vt:lpstr>
      <vt:lpstr>FS_6G_ARC Status after SA2 #170</vt:lpstr>
      <vt:lpstr>FS_6G_ARC Work Plan</vt:lpstr>
      <vt:lpstr>Annex – Comments on status per WT/sub-WT (For information only)</vt:lpstr>
      <vt:lpstr>FS_6G_ARC Status per WT/sub-WT. (Notes from “pen-holders”)</vt:lpstr>
      <vt:lpstr>FS_6G_ARC Status per WT/sub-WT. (Notes from “pen-holders”))</vt:lpstr>
      <vt:lpstr>FS_6G_ARC Status per WT/sub-WT. (Notes from “pen-holders”)</vt:lpstr>
      <vt:lpstr>FS_6G_ARC Status per WT/sub-WT. (Notes from “pen-holders”)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DOCOMO1</cp:lastModifiedBy>
  <cp:revision>2164</cp:revision>
  <cp:lastPrinted>2017-02-24T12:37:51Z</cp:lastPrinted>
  <dcterms:created xsi:type="dcterms:W3CDTF">2008-08-30T09:32:10Z</dcterms:created>
  <dcterms:modified xsi:type="dcterms:W3CDTF">2025-09-08T14:41:14Z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4d2f777e-4347-4fc6-823a-b44ab313546a_Enabled">
    <vt:lpwstr>true</vt:lpwstr>
  </property>
  <property fmtid="{D5CDD505-2E9C-101B-9397-08002B2CF9AE}" pid="4" name="MSIP_Label_4d2f777e-4347-4fc6-823a-b44ab313546a_SetDate">
    <vt:lpwstr>2024-10-20T17:59:12Z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990cddee-d5d9-4ddc-9c41-e4be6b0257fb</vt:lpwstr>
  </property>
  <property fmtid="{D5CDD505-2E9C-101B-9397-08002B2CF9AE}" pid="9" name="MSIP_Label_4d2f777e-4347-4fc6-823a-b44ab313546a_ContentBits">
    <vt:lpwstr>0</vt:lpwstr>
  </property>
</Properties>
</file>