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5" r:id="rId5"/>
  </p:sldMasterIdLst>
  <p:notesMasterIdLst>
    <p:notesMasterId r:id="rId11"/>
  </p:notesMasterIdLst>
  <p:handoutMasterIdLst>
    <p:handoutMasterId r:id="rId12"/>
  </p:handoutMasterIdLst>
  <p:sldIdLst>
    <p:sldId id="978" r:id="rId6"/>
    <p:sldId id="996" r:id="rId7"/>
    <p:sldId id="999" r:id="rId8"/>
    <p:sldId id="993" r:id="rId9"/>
    <p:sldId id="810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20" d="100"/>
          <a:sy n="120" d="100"/>
        </p:scale>
        <p:origin x="29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9/5/2025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9/5/2025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1A0830-7958-478F-A687-980EFBB47EC2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727469" y="249383"/>
            <a:ext cx="12988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S2-2508080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#170</a:t>
            </a:r>
            <a:endParaRPr lang="de-DE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Goteborg, Sweden, Aug 25 – Aug 29,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20288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351498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218579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WG2#165</a:t>
            </a:r>
            <a:r>
              <a:rPr lang="en-GB" altLang="de-DE" sz="1200" baseline="0" dirty="0">
                <a:solidFill>
                  <a:schemeClr val="bg1"/>
                </a:solidFill>
              </a:rPr>
              <a:t>  October 14 – 18,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WG2#170</a:t>
            </a:r>
            <a:r>
              <a:rPr lang="en-GB" altLang="de-DE" sz="1200" baseline="0" dirty="0">
                <a:solidFill>
                  <a:schemeClr val="bg1"/>
                </a:solidFill>
              </a:rPr>
              <a:t>  Aug 25 – Aug 29,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714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33250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b="1" dirty="0"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Rel-20 AmbientIoT_Ph2_ARC</a:t>
            </a:r>
            <a:br>
              <a:rPr lang="en-US" altLang="de-DE" sz="2800" b="1" kern="0" dirty="0"/>
            </a:br>
            <a:r>
              <a:rPr lang="en-US" altLang="de-DE" sz="2800" b="1" kern="0" dirty="0"/>
              <a:t>Status Report</a:t>
            </a:r>
            <a:endParaRPr lang="en-GB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b="1" dirty="0" err="1"/>
              <a:t>Runze</a:t>
            </a:r>
            <a:r>
              <a:rPr lang="en-US" altLang="en-US" sz="1800" b="1" dirty="0"/>
              <a:t> Zhou </a:t>
            </a:r>
            <a:r>
              <a:rPr lang="en-US" alt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(Huawei</a:t>
            </a:r>
            <a:r>
              <a:rPr lang="en-GB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), Fei Lu </a:t>
            </a: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(OPPO)</a:t>
            </a:r>
          </a:p>
          <a:p>
            <a:pPr>
              <a:lnSpc>
                <a:spcPct val="80000"/>
              </a:lnSpc>
            </a:pPr>
            <a:r>
              <a:rPr lang="en-US" altLang="en-US" sz="1800" b="1" dirty="0"/>
              <a:t>(Rapporteurs)</a:t>
            </a:r>
            <a:endParaRPr lang="en-GB" alt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7617204" cy="453170"/>
          </a:xfrm>
        </p:spPr>
        <p:txBody>
          <a:bodyPr/>
          <a:lstStyle/>
          <a:p>
            <a:pPr algn="l"/>
            <a:r>
              <a:rPr lang="en-US" altLang="de-DE" b="1" dirty="0"/>
              <a:t>FS_AmbientIoT_Ph2_ARC Status at SA#109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1915331"/>
            <a:ext cx="8829735" cy="368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800" b="1" kern="0" dirty="0">
                <a:solidFill>
                  <a:prstClr val="black"/>
                </a:solidFill>
              </a:rPr>
              <a:t>Progress since SA#108</a:t>
            </a:r>
            <a:endParaRPr lang="de-DE" altLang="ko-KR" sz="18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600" kern="0" dirty="0"/>
              <a:t>Overall work plan has been discussed in the conference call at Aug 12</a:t>
            </a:r>
            <a:r>
              <a:rPr lang="en-US" altLang="de-DE" sz="1600" kern="0" baseline="30000" dirty="0"/>
              <a:t>th</a:t>
            </a:r>
            <a:r>
              <a:rPr lang="en-US" altLang="de-DE" sz="1600" kern="0" dirty="0"/>
              <a:t> 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23.700-30 v.0.1.0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64 contributions were submitted, 10 contributions agreed (including TR skeleton, scope, architectural assumptions, key issues for WT#1 and WT#2, 4 solutions for key issue#2). 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Some solutions include editor’s notes need coordination wit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h RAN</a:t>
            </a:r>
            <a:r>
              <a:rPr lang="en-US" altLang="zh-CN" sz="1600" kern="0" dirty="0">
                <a:solidFill>
                  <a:prstClr val="black"/>
                </a:solidFill>
                <a:latin typeface="Calibri"/>
                <a:sym typeface="+mn-ea"/>
              </a:rPr>
              <a:t>.</a:t>
            </a:r>
            <a:endParaRPr kumimoji="0" lang="en-US" altLang="de-DE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 kern="0" dirty="0"/>
              <a:t>None.</a:t>
            </a:r>
            <a:endParaRPr lang="de-DE" altLang="ko-KR" sz="16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interim conclusions and conclusions for key issue 1.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solution discussions for key issue 2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595086"/>
              </p:ext>
            </p:extLst>
          </p:nvPr>
        </p:nvGraphicFramePr>
        <p:xfrm>
          <a:off x="90019" y="865030"/>
          <a:ext cx="8896848" cy="8826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714341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FS_AmbientIoT_Ph2_ARC Status after SA2#170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1915331"/>
            <a:ext cx="8829735" cy="368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800" b="1" kern="0" dirty="0">
                <a:solidFill>
                  <a:prstClr val="black"/>
                </a:solidFill>
              </a:rPr>
              <a:t>Progress since SA#108</a:t>
            </a:r>
            <a:endParaRPr lang="de-DE" altLang="ko-KR" sz="18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600" kern="0" dirty="0"/>
              <a:t>Overall work plan has been discussed in the conference call at Aug 12</a:t>
            </a:r>
            <a:r>
              <a:rPr lang="en-US" altLang="de-DE" sz="1600" kern="0" baseline="30000" dirty="0"/>
              <a:t>th</a:t>
            </a:r>
            <a:r>
              <a:rPr lang="en-US" altLang="de-DE" sz="1600" kern="0" dirty="0"/>
              <a:t> 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23.700-30 v.0.1.0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64 contributions were submitted, 10 contributions agreed (including TR skeleton, scope, architectural assumptions, key issues for WT#1 and WT#2, 4 solutions for key issue#2). 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Some solutions include editor’s notes need coordination wit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h RAN</a:t>
            </a: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 </a:t>
            </a:r>
            <a:endParaRPr kumimoji="0" lang="en-US" altLang="de-DE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 kern="0" dirty="0"/>
              <a:t>None.</a:t>
            </a:r>
            <a:endParaRPr lang="de-DE" altLang="ko-KR" sz="16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interim conclusion and conclusion for key issue 1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solution discussion for key issue 2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/>
        </p:nvGraphicFramePr>
        <p:xfrm>
          <a:off x="90019" y="865030"/>
          <a:ext cx="8896848" cy="8826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318310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b="1" kern="0" dirty="0"/>
              <a:t>FS_AmbientIoT_Ph2_ARC work plan</a:t>
            </a:r>
            <a:endParaRPr lang="en-US" sz="3600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200543"/>
              </p:ext>
            </p:extLst>
          </p:nvPr>
        </p:nvGraphicFramePr>
        <p:xfrm>
          <a:off x="172740" y="1174585"/>
          <a:ext cx="8798520" cy="41078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5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15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4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992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61469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Meeting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Date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Action plan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55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2025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Finalize scope, architecture assumptions and requirements, and key issues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Solution for WT#2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Solution for WT#1 (only for information)  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6027"/>
                  </a:ext>
                </a:extLst>
              </a:tr>
              <a:tr h="5181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SA2#171</a:t>
                      </a:r>
                    </a:p>
                  </a:txBody>
                  <a:tcPr marL="36000" marR="36000" marT="18000" marB="1800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Oct 2025</a:t>
                      </a:r>
                    </a:p>
                  </a:txBody>
                  <a:tcPr marL="36000" marR="36000" marT="18000" marB="1800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 marL="36000" marR="36000" marT="18000" marB="1800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dirty="0"/>
                    </a:p>
                  </a:txBody>
                  <a:tcPr marL="36000" marR="36000" marT="18000" marB="1800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1: interim conclusions and conclusions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2: continue solution discussion, interim conclusions</a:t>
                      </a:r>
                    </a:p>
                  </a:txBody>
                  <a:tcPr marL="36000" marR="36000" marT="18000" marB="1800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515598"/>
                  </a:ext>
                </a:extLst>
              </a:tr>
              <a:tr h="5181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SA2#172</a:t>
                      </a:r>
                    </a:p>
                  </a:txBody>
                  <a:tcPr marL="36000" marR="36000" marT="18000" marB="1800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Nov 2025</a:t>
                      </a:r>
                    </a:p>
                  </a:txBody>
                  <a:tcPr marL="36000" marR="36000" marT="18000" marB="1800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 marL="36000" marR="36000" marT="18000" marB="1800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dirty="0"/>
                    </a:p>
                  </a:txBody>
                  <a:tcPr marL="36000" marR="36000" marT="18000" marB="1800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1: finalize conclusions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2: continue solution discussion, interim conclusions and conclusions</a:t>
                      </a:r>
                    </a:p>
                  </a:txBody>
                  <a:tcPr marL="36000" marR="36000" marT="18000" marB="1800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821527"/>
                  </a:ext>
                </a:extLst>
              </a:tr>
              <a:tr h="5181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SA2#173</a:t>
                      </a:r>
                    </a:p>
                  </a:txBody>
                  <a:tcPr marL="36000" marR="36000" marT="18000" marB="1800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Feb 2025</a:t>
                      </a:r>
                    </a:p>
                  </a:txBody>
                  <a:tcPr marL="36000" marR="36000" marT="18000" marB="1800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 marL="36000" marR="36000" marT="18000" marB="1800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dirty="0"/>
                    </a:p>
                  </a:txBody>
                  <a:tcPr marL="36000" marR="36000" marT="18000" marB="1800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2: finalize conclusions</a:t>
                      </a:r>
                    </a:p>
                  </a:txBody>
                  <a:tcPr marL="36000" marR="36000" marT="18000" marB="1800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0875364"/>
                  </a:ext>
                </a:extLst>
              </a:tr>
              <a:tr h="38667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Total TU</a:t>
                      </a:r>
                    </a:p>
                  </a:txBody>
                  <a:tcPr marL="36000" marR="36000" marT="18000" marB="18000"/>
                </a:tc>
                <a:tc hMerge="1"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4.5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/>
                        <a:t>1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36000" marR="36000" marT="18000" marB="18000"/>
                </a:tc>
                <a:extLst>
                  <a:ext uri="{0D108BD9-81ED-4DB2-BD59-A6C34878D82A}">
                    <a16:rowId xmlns:a16="http://schemas.microsoft.com/office/drawing/2014/main" val="3680528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3610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6180</TotalTime>
  <Words>442</Words>
  <Application>Microsoft Office PowerPoint</Application>
  <PresentationFormat>On-screen Show (4:3)</PresentationFormat>
  <Paragraphs>90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Segoe UI Symbol</vt:lpstr>
      <vt:lpstr>Times New Roman</vt:lpstr>
      <vt:lpstr>Office Theme</vt:lpstr>
      <vt:lpstr>2_Office Theme</vt:lpstr>
      <vt:lpstr> Rel-20 AmbientIoT_Ph2_ARC Status Report</vt:lpstr>
      <vt:lpstr>FS_AmbientIoT_Ph2_ARC Status at SA#109</vt:lpstr>
      <vt:lpstr>FS_AmbientIoT_Ph2_ARC Status after SA2#170</vt:lpstr>
      <vt:lpstr>PowerPoint Presentation</vt:lpstr>
      <vt:lpstr>BACKUP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23.228_CR1602R3_(Rel-19)_NG_RTC_Ph2</cp:lastModifiedBy>
  <cp:revision>2286</cp:revision>
  <dcterms:created xsi:type="dcterms:W3CDTF">2008-08-30T09:32:10Z</dcterms:created>
  <dcterms:modified xsi:type="dcterms:W3CDTF">2025-09-05T13:28:42Z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