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3771" r:id="rId5"/>
    <p:sldMasterId id="2147483775" r:id="rId6"/>
    <p:sldMasterId id="2147483779" r:id="rId7"/>
  </p:sldMasterIdLst>
  <p:notesMasterIdLst>
    <p:notesMasterId r:id="rId34"/>
  </p:notesMasterIdLst>
  <p:handoutMasterIdLst>
    <p:handoutMasterId r:id="rId35"/>
  </p:handoutMasterIdLst>
  <p:sldIdLst>
    <p:sldId id="978" r:id="rId8"/>
    <p:sldId id="996" r:id="rId9"/>
    <p:sldId id="980" r:id="rId10"/>
    <p:sldId id="993" r:id="rId11"/>
    <p:sldId id="810" r:id="rId12"/>
    <p:sldId id="911" r:id="rId13"/>
    <p:sldId id="912" r:id="rId14"/>
    <p:sldId id="910" r:id="rId15"/>
    <p:sldId id="913" r:id="rId16"/>
    <p:sldId id="915" r:id="rId17"/>
    <p:sldId id="916" r:id="rId18"/>
    <p:sldId id="971" r:id="rId19"/>
    <p:sldId id="976" r:id="rId20"/>
    <p:sldId id="977" r:id="rId21"/>
    <p:sldId id="989" r:id="rId22"/>
    <p:sldId id="987" r:id="rId23"/>
    <p:sldId id="988" r:id="rId24"/>
    <p:sldId id="983" r:id="rId25"/>
    <p:sldId id="992" r:id="rId26"/>
    <p:sldId id="981" r:id="rId27"/>
    <p:sldId id="985" r:id="rId28"/>
    <p:sldId id="986" r:id="rId29"/>
    <p:sldId id="994" r:id="rId30"/>
    <p:sldId id="995" r:id="rId31"/>
    <p:sldId id="998" r:id="rId32"/>
    <p:sldId id="909" r:id="rId3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40" autoAdjust="0"/>
    <p:restoredTop sz="97097" autoAdjust="0"/>
  </p:normalViewPr>
  <p:slideViewPr>
    <p:cSldViewPr snapToGrid="0">
      <p:cViewPr varScale="1">
        <p:scale>
          <a:sx n="89" d="100"/>
          <a:sy n="89" d="100"/>
        </p:scale>
        <p:origin x="468"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9/2/2025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9/2/2025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13</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S2-2412957</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Orlando, USA, November 18 – 22,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41660818"/>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27849497"/>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607732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highlight>
                  <a:srgbClr val="FFFF00"/>
                </a:highlight>
              </a:rPr>
              <a:t>S2-240xxxx</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#163</a:t>
            </a:r>
          </a:p>
          <a:p>
            <a:r>
              <a:rPr lang="en-GB" altLang="zh-CN" sz="1400" b="1" kern="1200" dirty="0">
                <a:solidFill>
                  <a:schemeClr val="tx1"/>
                </a:solidFill>
                <a:effectLst/>
                <a:latin typeface="Arial" panose="020B0604020202020204" pitchFamily="34" charset="0"/>
                <a:ea typeface="+mn-ea"/>
                <a:cs typeface="Arial" panose="020B0604020202020204" pitchFamily="34" charset="0"/>
              </a:rPr>
              <a:t>27 – 31 </a:t>
            </a:r>
            <a:r>
              <a:rPr lang="en-US" altLang="zh-CN" sz="1400" b="1" kern="1200" dirty="0">
                <a:solidFill>
                  <a:schemeClr val="tx1"/>
                </a:solidFill>
                <a:effectLst/>
                <a:latin typeface="Arial" panose="020B0604020202020204" pitchFamily="34" charset="0"/>
                <a:ea typeface="+mn-ea"/>
                <a:cs typeface="Arial" panose="020B0604020202020204" pitchFamily="34" charset="0"/>
              </a:rPr>
              <a:t>May, </a:t>
            </a:r>
            <a:r>
              <a:rPr lang="en-GB" altLang="zh-CN" sz="1400" b="1" kern="1200" dirty="0">
                <a:solidFill>
                  <a:schemeClr val="tx1"/>
                </a:solidFill>
                <a:effectLst/>
                <a:latin typeface="Arial" panose="020B0604020202020204" pitchFamily="34" charset="0"/>
                <a:ea typeface="+mn-ea"/>
                <a:cs typeface="Arial" panose="020B0604020202020204" pitchFamily="34" charset="0"/>
              </a:rPr>
              <a:t>2024, </a:t>
            </a:r>
            <a:r>
              <a:rPr lang="en-GB" altLang="zh-CN" sz="1400" b="1" kern="1200" dirty="0" err="1">
                <a:solidFill>
                  <a:schemeClr val="tx1"/>
                </a:solidFill>
                <a:effectLst/>
                <a:latin typeface="Arial" panose="020B0604020202020204" pitchFamily="34" charset="0"/>
                <a:ea typeface="+mn-ea"/>
                <a:cs typeface="Arial" panose="020B0604020202020204" pitchFamily="34" charset="0"/>
              </a:rPr>
              <a:t>Jeju</a:t>
            </a:r>
            <a:r>
              <a:rPr lang="en-GB" altLang="zh-CN" sz="1400" b="1" kern="1200" dirty="0">
                <a:solidFill>
                  <a:schemeClr val="tx1"/>
                </a:solidFill>
                <a:effectLst/>
                <a:latin typeface="Arial" panose="020B0604020202020204" pitchFamily="34" charset="0"/>
                <a:ea typeface="+mn-ea"/>
                <a:cs typeface="Arial" panose="020B0604020202020204" pitchFamily="34" charset="0"/>
              </a:rPr>
              <a:t> Island, Korea</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3801145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4682872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694868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S2-2508069</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#170</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Goteborg, Sweden, Aug 25 – Aug 25, 2025</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October 14 –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WG2#165</a:t>
            </a:r>
            <a:r>
              <a:rPr lang="en-GB" altLang="de-DE" sz="1200" baseline="0" dirty="0">
                <a:solidFill>
                  <a:schemeClr val="bg1"/>
                </a:solidFill>
              </a:rPr>
              <a:t>  Oct 14  –  Oct 18,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2044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WG2#170</a:t>
            </a:r>
            <a:r>
              <a:rPr lang="en-GB" altLang="de-DE" sz="1200" baseline="0" dirty="0">
                <a:solidFill>
                  <a:schemeClr val="bg1"/>
                </a:solidFill>
              </a:rPr>
              <a:t>  Aug 25 – Aug 29, 2025</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WG2#166</a:t>
            </a:r>
            <a:r>
              <a:rPr lang="en-GB" altLang="de-DE" sz="1200" baseline="0" dirty="0">
                <a:solidFill>
                  <a:schemeClr val="bg1"/>
                </a:solidFill>
              </a:rPr>
              <a:t>  Nov 18 – 22,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82780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GB" altLang="zh-CN" b="1" i="1" dirty="0">
                <a:effectLst>
                  <a:outerShdw blurRad="38100" dist="38100" dir="2700000" algn="tl">
                    <a:srgbClr val="C0C0C0"/>
                  </a:outerShdw>
                </a:effectLst>
              </a:rPr>
              <a:t> </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Rel-19 </a:t>
            </a:r>
            <a:r>
              <a:rPr lang="en-US" altLang="zh-CN" b="1" dirty="0" err="1">
                <a:effectLst/>
                <a:latin typeface="Segoe UI Symbol" panose="020B0502040204020203" pitchFamily="34" charset="0"/>
                <a:ea typeface="맑은 고딕" panose="020B0503020000020004" pitchFamily="50" charset="-127"/>
                <a:cs typeface="Segoe UI Symbol" panose="020B0502040204020203" pitchFamily="34" charset="0"/>
              </a:rPr>
              <a:t>AmbientIoT</a:t>
            </a:r>
            <a:r>
              <a:rPr lang="en-US" altLang="zh-CN" b="1" dirty="0">
                <a:effectLst/>
                <a:latin typeface="Segoe UI Symbol" panose="020B0502040204020203" pitchFamily="34" charset="0"/>
                <a:ea typeface="맑은 고딕" panose="020B0503020000020004" pitchFamily="50" charset="-127"/>
                <a:cs typeface="Segoe UI Symbol" panose="020B0502040204020203" pitchFamily="34" charset="0"/>
              </a:rPr>
              <a:t>-ARC</a:t>
            </a:r>
            <a:br>
              <a:rPr lang="en-US" altLang="de-DE" sz="2800" b="1" kern="0" dirty="0"/>
            </a:br>
            <a:r>
              <a:rPr lang="en-US" altLang="de-DE" sz="2800" b="1" kern="0" dirty="0"/>
              <a:t>Status Report</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sz="half" idx="4294967295"/>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sz="half" idx="4294967295"/>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sz="half" idx="4294967295"/>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sz="half" idx="4294967295"/>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32" y="1915331"/>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3801765766"/>
              </p:ext>
            </p:extLst>
          </p:nvPr>
        </p:nvGraphicFramePr>
        <p:xfrm>
          <a:off x="157129" y="507205"/>
          <a:ext cx="8829735" cy="13009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64376">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418296">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418296">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107714341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02762367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81800823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28" y="1672443"/>
            <a:ext cx="8829735" cy="467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SA#107</a:t>
            </a:r>
            <a:endParaRPr lang="de-DE" altLang="ko-KR" sz="1600" kern="0" dirty="0">
              <a:solidFill>
                <a:prstClr val="black"/>
              </a:solidFill>
            </a:endParaRPr>
          </a:p>
          <a:p>
            <a:pPr lvl="1">
              <a:spcBef>
                <a:spcPts val="0"/>
              </a:spcBef>
              <a:spcAft>
                <a:spcPts val="200"/>
              </a:spcAft>
            </a:pPr>
            <a:r>
              <a:rPr lang="en-US" altLang="de-DE" sz="1400" kern="0" dirty="0"/>
              <a:t>36 p-CR were approved,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t>
            </a:r>
            <a:r>
              <a:rPr lang="en-US" altLang="de-DE" sz="1200" kern="0" dirty="0" err="1"/>
              <a:t>AIoT</a:t>
            </a:r>
            <a:r>
              <a:rPr lang="en-US" altLang="de-DE" sz="1200" kern="0" dirty="0"/>
              <a:t> permanent identifier”, “</a:t>
            </a:r>
            <a:r>
              <a:rPr lang="en-US" altLang="de-DE" sz="1200" kern="0" dirty="0" err="1"/>
              <a:t>AIoT</a:t>
            </a:r>
            <a:r>
              <a:rPr lang="en-US" altLang="de-DE" sz="1200" kern="0" dirty="0"/>
              <a:t> Device Profile Management” and “AF authorization”</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NEF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5 LS out were approved, including: </a:t>
            </a:r>
          </a:p>
          <a:p>
            <a:pPr lvl="2">
              <a:spcBef>
                <a:spcPts val="0"/>
              </a:spcBef>
              <a:spcAft>
                <a:spcPts val="200"/>
              </a:spcAft>
            </a:pPr>
            <a:r>
              <a:rPr lang="en-US" altLang="de-DE" sz="1200" kern="0" dirty="0"/>
              <a:t>D2R message size(RAN2 and RAN3), paging ID length(RAN2, CT4 and SA3), Follow- up questions on Reader selection (RAN3), </a:t>
            </a:r>
            <a:r>
              <a:rPr lang="en-US" altLang="zh-CN" sz="1200" kern="0" dirty="0"/>
              <a:t>Check RAN view on r</a:t>
            </a:r>
            <a:r>
              <a:rPr lang="en-US" altLang="de-DE" sz="1200" kern="0" dirty="0"/>
              <a:t>emoval of service type information (RAN2 and RAN3), </a:t>
            </a:r>
            <a:r>
              <a:rPr lang="en-US" altLang="de-DE" sz="1200" kern="0" dirty="0" err="1"/>
              <a:t>AIoT</a:t>
            </a:r>
            <a:r>
              <a:rPr lang="en-US" altLang="de-DE" sz="1200" kern="0" dirty="0"/>
              <a:t> Device ID length (CT4)</a:t>
            </a:r>
          </a:p>
          <a:p>
            <a:pPr lvl="1">
              <a:spcBef>
                <a:spcPts val="0"/>
              </a:spcBef>
              <a:spcAft>
                <a:spcPts val="200"/>
              </a:spcAft>
            </a:pPr>
            <a:r>
              <a:rPr lang="en-US" altLang="de-DE" sz="1400" kern="0" dirty="0"/>
              <a:t>TS 23.369 is 90% complete, and will be sent to SA plenary for approval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 and RAN2/RAN3 on RAN aspects are required to be addressed.</a:t>
            </a:r>
          </a:p>
          <a:p>
            <a:pPr lvl="1">
              <a:spcBef>
                <a:spcPts val="0"/>
              </a:spcBef>
              <a:spcAft>
                <a:spcPts val="400"/>
              </a:spcAft>
            </a:pPr>
            <a:r>
              <a:rPr lang="en-US" altLang="ko-KR" sz="1200" kern="0" dirty="0"/>
              <a:t>Once SA3 has concluded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6"/>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9758487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2" y="2007555"/>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1726108667"/>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8351829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3936789494"/>
              </p:ext>
            </p:extLst>
          </p:nvPr>
        </p:nvGraphicFramePr>
        <p:xfrm>
          <a:off x="172740" y="1174585"/>
          <a:ext cx="8798520" cy="4669892"/>
        </p:xfrm>
        <a:graphic>
          <a:graphicData uri="http://schemas.openxmlformats.org/drawingml/2006/table">
            <a:tbl>
              <a:tblPr firstRow="1" bandRow="1">
                <a:tableStyleId>{5940675A-B579-460E-94D1-54222C63F5DA}</a:tableStyleId>
              </a:tblPr>
              <a:tblGrid>
                <a:gridCol w="1005979">
                  <a:extLst>
                    <a:ext uri="{9D8B030D-6E8A-4147-A177-3AD203B41FA5}">
                      <a16:colId xmlns:a16="http://schemas.microsoft.com/office/drawing/2014/main" val="20000"/>
                    </a:ext>
                  </a:extLst>
                </a:gridCol>
                <a:gridCol w="1021556">
                  <a:extLst>
                    <a:ext uri="{9D8B030D-6E8A-4147-A177-3AD203B41FA5}">
                      <a16:colId xmlns:a16="http://schemas.microsoft.com/office/drawing/2014/main" val="20001"/>
                    </a:ext>
                  </a:extLst>
                </a:gridCol>
                <a:gridCol w="1557338">
                  <a:extLst>
                    <a:ext uri="{9D8B030D-6E8A-4147-A177-3AD203B41FA5}">
                      <a16:colId xmlns:a16="http://schemas.microsoft.com/office/drawing/2014/main" val="20002"/>
                    </a:ext>
                  </a:extLst>
                </a:gridCol>
                <a:gridCol w="1114425">
                  <a:extLst>
                    <a:ext uri="{9D8B030D-6E8A-4147-A177-3AD203B41FA5}">
                      <a16:colId xmlns:a16="http://schemas.microsoft.com/office/drawing/2014/main" val="20003"/>
                    </a:ext>
                  </a:extLst>
                </a:gridCol>
                <a:gridCol w="4099222">
                  <a:extLst>
                    <a:ext uri="{9D8B030D-6E8A-4147-A177-3AD203B41FA5}">
                      <a16:colId xmlns:a16="http://schemas.microsoft.com/office/drawing/2014/main" val="20004"/>
                    </a:ext>
                  </a:extLst>
                </a:gridCol>
              </a:tblGrid>
              <a:tr h="620043">
                <a:tc>
                  <a:txBody>
                    <a:bodyPr/>
                    <a:lstStyle/>
                    <a:p>
                      <a:pPr algn="ctr"/>
                      <a:r>
                        <a:rPr lang="en-US" sz="1400" b="1" dirty="0"/>
                        <a:t>Meeting</a:t>
                      </a:r>
                    </a:p>
                  </a:txBody>
                  <a:tcPr marL="36000" marR="36000" marT="18000" marB="18000" anchor="ctr">
                    <a:noFill/>
                  </a:tcPr>
                </a:tc>
                <a:tc>
                  <a:txBody>
                    <a:bodyPr/>
                    <a:lstStyle/>
                    <a:p>
                      <a:pPr algn="ctr"/>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pPr algn="ctr"/>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87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841013">
                <a:tc>
                  <a:txBody>
                    <a:bodyPr/>
                    <a:lstStyle/>
                    <a:p>
                      <a:r>
                        <a:rPr lang="en-US" sz="1400" b="0" dirty="0"/>
                        <a:t>SA2#167</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20043">
                <a:tc>
                  <a:txBody>
                    <a:bodyPr/>
                    <a:lstStyle/>
                    <a:p>
                      <a:r>
                        <a:rPr lang="en-US" sz="1400" dirty="0"/>
                        <a:t>SA2#168</a:t>
                      </a:r>
                    </a:p>
                  </a:txBody>
                  <a:tcPr marL="36000" marR="36000" marT="18000" marB="18000">
                    <a:solidFill>
                      <a:srgbClr val="D9D9D9"/>
                    </a:solidFill>
                  </a:tcPr>
                </a:tc>
                <a:tc>
                  <a:txBody>
                    <a:bodyPr/>
                    <a:lstStyle/>
                    <a:p>
                      <a:pPr algn="ctr"/>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solidFill>
                      <a:schemeClr val="bg1">
                        <a:lumMod val="85000"/>
                      </a:schemeClr>
                    </a:solidFill>
                  </a:tcPr>
                </a:tc>
                <a:tc>
                  <a:txBody>
                    <a:bodyPr/>
                    <a:lstStyle/>
                    <a:p>
                      <a:pPr algn="ctr"/>
                      <a:r>
                        <a:rPr lang="en-US" sz="1400" dirty="0"/>
                        <a:t>May 2025</a:t>
                      </a:r>
                    </a:p>
                  </a:txBody>
                  <a:tcPr marL="36000" marR="36000" marT="18000" marB="18000">
                    <a:solidFill>
                      <a:schemeClr val="bg1">
                        <a:lumMod val="85000"/>
                      </a:schemeClr>
                    </a:solidFill>
                  </a:tcPr>
                </a:tc>
                <a:tc>
                  <a:txBody>
                    <a:bodyPr/>
                    <a:lstStyle/>
                    <a:p>
                      <a:pPr algn="ctr"/>
                      <a:r>
                        <a:rPr lang="en-US" sz="1400" dirty="0"/>
                        <a:t>2</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solidFill>
                      <a:schemeClr val="bg1">
                        <a:lumMod val="85000"/>
                      </a:schemeClr>
                    </a:solidFill>
                  </a:tcPr>
                </a:tc>
                <a:extLst>
                  <a:ext uri="{0D108BD9-81ED-4DB2-BD59-A6C34878D82A}">
                    <a16:rowId xmlns:a16="http://schemas.microsoft.com/office/drawing/2014/main" val="29150066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SA2#170</a:t>
                      </a:r>
                    </a:p>
                  </a:txBody>
                  <a:tcPr marL="36000" marR="36000" marT="18000" marB="18000">
                    <a:solidFill>
                      <a:srgbClr val="D9D9D9"/>
                    </a:solidFill>
                  </a:tcPr>
                </a:tc>
                <a:tc>
                  <a:txBody>
                    <a:bodyPr/>
                    <a:lstStyle/>
                    <a:p>
                      <a:pPr marL="0" algn="ctr" defTabSz="914400" rtl="0" eaLnBrk="1" latinLnBrk="0" hangingPunct="1"/>
                      <a:r>
                        <a:rPr lang="en-US" altLang="zh-CN" sz="1400" kern="1200" dirty="0">
                          <a:solidFill>
                            <a:schemeClr val="tx1"/>
                          </a:solidFill>
                          <a:latin typeface="+mn-lt"/>
                          <a:ea typeface="+mn-ea"/>
                          <a:cs typeface="+mn-cs"/>
                        </a:rPr>
                        <a:t>Aug 2025</a:t>
                      </a:r>
                      <a:endParaRPr lang="en-US" sz="1400" kern="1200" dirty="0">
                        <a:solidFill>
                          <a:schemeClr val="tx1"/>
                        </a:solidFill>
                        <a:latin typeface="+mn-lt"/>
                        <a:ea typeface="+mn-ea"/>
                        <a:cs typeface="+mn-cs"/>
                      </a:endParaRPr>
                    </a:p>
                  </a:txBody>
                  <a:tcPr marL="36000" marR="36000" marT="18000" marB="18000">
                    <a:solidFill>
                      <a:srgbClr val="D9D9D9"/>
                    </a:solidFill>
                  </a:tcPr>
                </a:tc>
                <a:tc>
                  <a:txBody>
                    <a:bodyPr/>
                    <a:lstStyle/>
                    <a:p>
                      <a:pPr marL="0" algn="ctr" defTabSz="914400" rtl="0" eaLnBrk="1" latinLnBrk="0" hangingPunct="1"/>
                      <a:r>
                        <a:rPr lang="en-US"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a:t>
                      </a:r>
                      <a:r>
                        <a:rPr lang="fr-FR" altLang="ko-KR" sz="1400" kern="1200" dirty="0">
                          <a:solidFill>
                            <a:schemeClr val="tx1"/>
                          </a:solidFill>
                          <a:latin typeface="+mn-lt"/>
                          <a:ea typeface="+mn-ea"/>
                          <a:cs typeface="+mn-cs"/>
                        </a:rPr>
                        <a:t> WGs progress</a:t>
                      </a:r>
                      <a:endParaRPr lang="en-US" altLang="ko-KR" sz="1400" kern="1200" dirty="0">
                        <a:solidFill>
                          <a:schemeClr val="tx1"/>
                        </a:solidFill>
                        <a:latin typeface="+mn-lt"/>
                        <a:ea typeface="+mn-ea"/>
                        <a:cs typeface="+mn-cs"/>
                      </a:endParaRPr>
                    </a:p>
                  </a:txBody>
                  <a:tcPr marL="36000" marR="36000" marT="18000" marB="18000">
                    <a:solidFill>
                      <a:srgbClr val="D9D9D9"/>
                    </a:solidFill>
                  </a:tcPr>
                </a:tc>
                <a:extLst>
                  <a:ext uri="{0D108BD9-81ED-4DB2-BD59-A6C34878D82A}">
                    <a16:rowId xmlns:a16="http://schemas.microsoft.com/office/drawing/2014/main" val="42356027"/>
                  </a:ext>
                </a:extLst>
              </a:tr>
              <a:tr h="3341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SA2#171</a:t>
                      </a:r>
                    </a:p>
                  </a:txBody>
                  <a:tcPr marL="36000" marR="36000" marT="18000" marB="18000">
                    <a:solidFill>
                      <a:schemeClr val="bg1"/>
                    </a:solidFill>
                  </a:tcPr>
                </a:tc>
                <a:tc>
                  <a:txBody>
                    <a:bodyPr/>
                    <a:lstStyle/>
                    <a:p>
                      <a:pPr algn="ctr"/>
                      <a:r>
                        <a:rPr lang="en-US" sz="1400" dirty="0"/>
                        <a:t>Oct 2025</a:t>
                      </a:r>
                    </a:p>
                  </a:txBody>
                  <a:tcPr marL="36000" marR="36000" marT="18000" marB="18000">
                    <a:solidFill>
                      <a:schemeClr val="bg1"/>
                    </a:solidFill>
                  </a:tcPr>
                </a:tc>
                <a:tc>
                  <a:txBody>
                    <a:bodyPr/>
                    <a:lstStyle/>
                    <a:p>
                      <a:pPr algn="ctr"/>
                      <a:r>
                        <a:rPr lang="en-US" sz="1400" dirty="0"/>
                        <a:t>1</a:t>
                      </a:r>
                    </a:p>
                  </a:txBody>
                  <a:tcPr marL="36000" marR="36000" marT="18000" marB="18000">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dirty="0"/>
                    </a:p>
                  </a:txBody>
                  <a:tcPr marL="36000" marR="36000" marT="18000" marB="1800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progress</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solidFill>
                  </a:tcPr>
                </a:tc>
                <a:extLst>
                  <a:ext uri="{0D108BD9-81ED-4DB2-BD59-A6C34878D82A}">
                    <a16:rowId xmlns:a16="http://schemas.microsoft.com/office/drawing/2014/main" val="252515598"/>
                  </a:ext>
                </a:extLst>
              </a:tr>
              <a:tr h="231624">
                <a:tc gridSpan="2">
                  <a:txBody>
                    <a:bodyPr/>
                    <a:lstStyle/>
                    <a:p>
                      <a:pPr algn="ctr"/>
                      <a:r>
                        <a:rPr lang="en-US" sz="1400" dirty="0"/>
                        <a:t>Total TU</a:t>
                      </a:r>
                    </a:p>
                  </a:txBody>
                  <a:tcPr marL="36000" marR="36000" marT="18000" marB="18000"/>
                </a:tc>
                <a:tc hMerge="1">
                  <a:txBody>
                    <a:bodyPr/>
                    <a:lstStyle/>
                    <a:p>
                      <a:r>
                        <a:rPr lang="en-US" sz="1400" dirty="0"/>
                        <a:t>Total</a:t>
                      </a:r>
                    </a:p>
                  </a:txBody>
                  <a:tcPr marL="36000" marR="36000" marT="18000" marB="18000"/>
                </a:tc>
                <a:tc>
                  <a:txBody>
                    <a:bodyPr/>
                    <a:lstStyle/>
                    <a:p>
                      <a:pPr algn="ctr"/>
                      <a:r>
                        <a:rPr lang="en-US" sz="1400" dirty="0"/>
                        <a:t>7.5+ </a:t>
                      </a:r>
                      <a:r>
                        <a:rPr lang="en-US" altLang="zh-CN" sz="1400" dirty="0"/>
                        <a:t>future meeting planned TU</a:t>
                      </a:r>
                      <a:endParaRPr lang="en-US" sz="1400" dirty="0"/>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7.5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3923610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sz="half" idx="4294967295"/>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sz="half" idx="4294967295"/>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sz="half" idx="4294967295"/>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6121</TotalTime>
  <Words>4764</Words>
  <Application>Microsoft Office PowerPoint</Application>
  <PresentationFormat>全屏显示(4:3)</PresentationFormat>
  <Paragraphs>711</Paragraphs>
  <Slides>26</Slides>
  <Notes>3</Notes>
  <HiddenSlides>0</HiddenSlides>
  <MMClips>0</MMClips>
  <ScaleCrop>false</ScaleCrop>
  <HeadingPairs>
    <vt:vector size="6" baseType="variant">
      <vt:variant>
        <vt:lpstr>已用的字体</vt:lpstr>
      </vt:variant>
      <vt:variant>
        <vt:i4>4</vt:i4>
      </vt:variant>
      <vt:variant>
        <vt:lpstr>主题</vt:lpstr>
      </vt:variant>
      <vt:variant>
        <vt:i4>4</vt:i4>
      </vt:variant>
      <vt:variant>
        <vt:lpstr>幻灯片标题</vt:lpstr>
      </vt:variant>
      <vt:variant>
        <vt:i4>26</vt:i4>
      </vt:variant>
    </vt:vector>
  </HeadingPairs>
  <TitlesOfParts>
    <vt:vector size="34" baseType="lpstr">
      <vt:lpstr>Arial</vt:lpstr>
      <vt:lpstr>Calibri</vt:lpstr>
      <vt:lpstr>Segoe UI Symbol</vt:lpstr>
      <vt:lpstr>Times New Roman</vt:lpstr>
      <vt:lpstr>Office Theme</vt:lpstr>
      <vt:lpstr>1_Office Theme</vt:lpstr>
      <vt:lpstr>2_Office Theme</vt:lpstr>
      <vt:lpstr>3_Office Theme</vt:lpstr>
      <vt:lpstr> Rel-19 AmbientIoT-ARC Status Report</vt:lpstr>
      <vt:lpstr>AmbientIoT-ARC Status at SA#109</vt:lpstr>
      <vt:lpstr>AmbientIoT-ARC Status after SA2#170</vt:lpstr>
      <vt:lpstr>PowerPoint 演示文稿</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AmbientIoT-ARC Status after SA2#168</vt:lpstr>
      <vt:lpstr>AmbientIoT-ARC Status after SA2#168</vt:lpstr>
      <vt:lpstr>AmbientIoT-ARC Status at SA#108</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Huawei-0829</cp:lastModifiedBy>
  <cp:revision>2279</cp:revision>
  <dcterms:created xsi:type="dcterms:W3CDTF">2008-08-30T09:32:10Z</dcterms:created>
  <dcterms:modified xsi:type="dcterms:W3CDTF">2025-09-03T06:14:36Z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