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6"/>
  </p:notesMasterIdLst>
  <p:handoutMasterIdLst>
    <p:handoutMasterId r:id="rId27"/>
  </p:handoutMasterIdLst>
  <p:sldIdLst>
    <p:sldId id="303" r:id="rId5"/>
    <p:sldId id="795" r:id="rId6"/>
    <p:sldId id="909" r:id="rId7"/>
    <p:sldId id="913" r:id="rId8"/>
    <p:sldId id="1135" r:id="rId9"/>
    <p:sldId id="1136" r:id="rId10"/>
    <p:sldId id="1133" r:id="rId11"/>
    <p:sldId id="1132" r:id="rId12"/>
    <p:sldId id="1131" r:id="rId13"/>
    <p:sldId id="1130" r:id="rId14"/>
    <p:sldId id="1128" r:id="rId15"/>
    <p:sldId id="1124" r:id="rId16"/>
    <p:sldId id="1125" r:id="rId17"/>
    <p:sldId id="1126" r:id="rId18"/>
    <p:sldId id="1127" r:id="rId19"/>
    <p:sldId id="1123" r:id="rId20"/>
    <p:sldId id="1122" r:id="rId21"/>
    <p:sldId id="796" r:id="rId22"/>
    <p:sldId id="1119" r:id="rId23"/>
    <p:sldId id="1120" r:id="rId24"/>
    <p:sldId id="910" r:id="rId2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1" autoAdjust="0"/>
    <p:restoredTop sz="97097" autoAdjust="0"/>
  </p:normalViewPr>
  <p:slideViewPr>
    <p:cSldViewPr snapToGrid="0">
      <p:cViewPr varScale="1">
        <p:scale>
          <a:sx n="113" d="100"/>
          <a:sy n="113" d="100"/>
        </p:scale>
        <p:origin x="1412" y="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04" d="100"/>
          <a:sy n="104" d="100"/>
        </p:scale>
        <p:origin x="4608" y="2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9/1/2025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9/1/2025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S2-2508068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170</a:t>
            </a:r>
          </a:p>
          <a:p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Goteborg, Sweden, 25-29 August, </a:t>
            </a: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8AE070-AEFC-BD1A-B88D-BC13B94433FE}"/>
              </a:ext>
            </a:extLst>
          </p:cNvPr>
          <p:cNvSpPr txBox="1"/>
          <p:nvPr userDrawn="1"/>
        </p:nvSpPr>
        <p:spPr>
          <a:xfrm>
            <a:off x="815009" y="6549887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572271"/>
            <a:ext cx="8388350" cy="4830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WG2#170,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Aug.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4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FS_MASSS &amp; MASSS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Zhuoyi</a:t>
            </a: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 Chen (Secondary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China Telecom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SA2#166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Focus was on normative CRs for KI#2.1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19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(18 CRs and 1 discussion paper) were submitted and 6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80%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36393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SA2#165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FS_MASSS: Based on the guidance that SA Plenary endorsed in </a:t>
            </a:r>
            <a:r>
              <a:rPr lang="en-US" altLang="de-DE" sz="1400" dirty="0">
                <a:hlinkClick r:id="rId3"/>
              </a:rPr>
              <a:t>SP-241401</a:t>
            </a:r>
            <a:r>
              <a:rPr lang="en-US" altLang="de-DE" sz="1400" dirty="0"/>
              <a:t>, 1 </a:t>
            </a:r>
            <a:r>
              <a:rPr lang="en-US" altLang="de-DE" sz="1400" dirty="0" err="1"/>
              <a:t>pCR</a:t>
            </a:r>
            <a:r>
              <a:rPr lang="en-US" altLang="de-DE" sz="1400" dirty="0"/>
              <a:t> was approved which updates “interim conclusion” to final “conclusion” for KI#2.2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23.700-54 was sent to SA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Focus was on normative CRs for KI#2.1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20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(17 CRs and 3 discussion papers) were submitted and 6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Whether MPQUIC-IP should be bundled with support for ATSSS-LL with Active-Standby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Whether ATSSS-LL with any Steering mode should remain mandatory in Rel-19 or ATSSS-LL with any Steering mode should be optional and MPQUIC-E can also be supported as only Steering Functionality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Whether both ATSSS-LL and MPQUIC-E functionalities can be supported for the same MA PDU Session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Agree the remaining CRs on UE-network capability negotiation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766076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774637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016791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774637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1665930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06669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7394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9206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41368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SA#104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TR 23.700-54 v0.4.0 is available, sent to SA#104 for </a:t>
            </a:r>
            <a:r>
              <a:rPr lang="en-US" altLang="de-DE" sz="1100" dirty="0"/>
              <a:t>Information</a:t>
            </a:r>
            <a:r>
              <a:rPr lang="en-US" altLang="zh-CN" sz="11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29 contributions agreed including </a:t>
            </a:r>
            <a:r>
              <a:rPr lang="en-US" altLang="de-DE" sz="1100" dirty="0"/>
              <a:t>New/updated solutions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New/updated solutions and Conclusions for ATSSS_Ph4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All TUs are used for the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KI#1.3 solution principles are discussed but not agreed. Other open issues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KIs (KI#1.1, KI#1.2, KI#1.4) were discussed in NWM discussion and drafting sessions but no time to handle conclusion proposals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#1.x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Principles of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Whether to define primary and secondary SUPI concept and if yes, whether it is part of subscription data</a:t>
            </a:r>
            <a:endParaRPr lang="en-US" altLang="ko-KR" sz="11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Confirm final conclusion for KI#2.2 </a:t>
            </a:r>
            <a:r>
              <a:rPr lang="en-US" altLang="ko-KR" sz="1100" kern="0" dirty="0"/>
              <a:t>during </a:t>
            </a:r>
            <a:r>
              <a:rPr lang="en-US" altLang="ko-KR" sz="11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/>
              <a:t>Complete KI#1.x </a:t>
            </a:r>
            <a:r>
              <a:rPr lang="en-US" altLang="ko-KR" sz="1100" dirty="0"/>
              <a:t>c</a:t>
            </a:r>
            <a:r>
              <a:rPr lang="en-US" altLang="ko-KR" sz="1100" kern="0" dirty="0"/>
              <a:t>onclusions during </a:t>
            </a:r>
            <a:r>
              <a:rPr lang="en-US" altLang="ko-KR" sz="1100" dirty="0"/>
              <a:t>SA2#164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649525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0695" y="19547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Focus was on Conclusions. </a:t>
            </a:r>
            <a:r>
              <a:rPr lang="en-US" altLang="de-DE" sz="1000" kern="0" dirty="0"/>
              <a:t>TR 23.700-54 v0.4.0 is available, sent to SA#104 for </a:t>
            </a:r>
            <a:r>
              <a:rPr lang="en-US" altLang="de-DE" sz="1000" dirty="0"/>
              <a:t>Information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105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were submitted and 101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DualSteer</a:t>
            </a:r>
            <a:r>
              <a:rPr lang="en-US" altLang="de-DE" sz="1000" dirty="0"/>
              <a:t> solution update: KI#1.4 (1 </a:t>
            </a:r>
            <a:r>
              <a:rPr lang="en-US" altLang="de-DE" sz="1000" dirty="0" err="1"/>
              <a:t>tdoc</a:t>
            </a:r>
            <a:r>
              <a:rPr lang="en-US" altLang="de-DE" sz="1000" dirty="0"/>
              <a:t>)</a:t>
            </a:r>
            <a:endParaRPr lang="en-US" altLang="de-DE" sz="1000" b="1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ATSSS_Ph4 KI#2.x conclusions: </a:t>
            </a:r>
            <a:r>
              <a:rPr lang="en-US" altLang="de-DE" sz="1000" b="1" dirty="0"/>
              <a:t>2 </a:t>
            </a:r>
            <a:r>
              <a:rPr lang="en-US" altLang="de-DE" sz="1000" b="1" dirty="0" err="1"/>
              <a:t>tdocs</a:t>
            </a:r>
            <a:r>
              <a:rPr lang="en-US" altLang="de-DE" sz="10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SoH</a:t>
            </a:r>
            <a:r>
              <a:rPr lang="en-US" altLang="de-DE" sz="1000" dirty="0"/>
              <a:t> questions (Noted)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KI#1.3 solution principles are discussed but not agreed. KI#1.1, KI#1.2, KI#1.4 open issues were discussed in NWM discussion and drafting session but no time to handle conclusion proposals on solution principles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Key Issue #1.x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Principles of </a:t>
            </a:r>
            <a:r>
              <a:rPr lang="en-US" altLang="de-DE" sz="1000" dirty="0" err="1"/>
              <a:t>DualSteer</a:t>
            </a:r>
            <a:r>
              <a:rPr lang="en-US" altLang="de-DE" sz="10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Whether to define primary and secondary SUPI concept and if yes, whether it is part of subscription data</a:t>
            </a:r>
            <a:endParaRPr lang="en-US" altLang="ko-KR" sz="10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Confirm final conclusion for KI#2.2 </a:t>
            </a:r>
            <a:r>
              <a:rPr lang="en-US" altLang="ko-KR" sz="1000" kern="0" dirty="0"/>
              <a:t>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Organize offline discussion before SA2#164 for </a:t>
            </a:r>
            <a:r>
              <a:rPr lang="en-US" altLang="ko-KR" sz="1000" dirty="0" err="1"/>
              <a:t>DualSteer</a:t>
            </a:r>
            <a:r>
              <a:rPr lang="en-US" altLang="ko-KR" sz="1000" dirty="0"/>
              <a:t>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Complete KI#1.x </a:t>
            </a:r>
            <a:r>
              <a:rPr lang="en-US" altLang="ko-KR" sz="1000" dirty="0"/>
              <a:t>c</a:t>
            </a:r>
            <a:r>
              <a:rPr lang="en-US" altLang="ko-KR" sz="1000" kern="0" dirty="0"/>
              <a:t>onclusions 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Send TR 23.700-54 to SA for </a:t>
            </a:r>
            <a:r>
              <a:rPr lang="en-US" altLang="ko-KR" sz="1000" dirty="0"/>
              <a:t>approval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3715749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" y="2105999"/>
            <a:ext cx="9144000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SA2#161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Focus was on New Solutions for </a:t>
            </a:r>
            <a:r>
              <a:rPr lang="en-US" altLang="de-DE" sz="1200" dirty="0" err="1"/>
              <a:t>DualSteer</a:t>
            </a:r>
            <a:r>
              <a:rPr lang="en-US" altLang="de-DE" sz="1200" dirty="0"/>
              <a:t>, New/updated solutions for ATSSS_Ph4 and Conclusions for ATSSS_Ph4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v0.3.0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94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64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new solutions: KI#1.x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KI#1.1 &amp; 1.2 (4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KI#1.4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&amp; 1.4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): </a:t>
            </a:r>
            <a:r>
              <a:rPr lang="en-US" altLang="de-DE" sz="1100" b="1" dirty="0"/>
              <a:t>19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Merged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 updates: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All (3)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new solutions: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KI#2.2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5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Noted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KI#2.1 conclusions: </a:t>
            </a:r>
            <a:r>
              <a:rPr lang="en-US" altLang="de-DE" sz="1100" b="1" dirty="0"/>
              <a:t>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ea typeface="+mn-ea"/>
                <a:cs typeface="Arial" panose="020B0604020202020204" pitchFamily="34" charset="0"/>
              </a:rPr>
              <a:t>All KIs have solutions after this meeting</a:t>
            </a:r>
            <a:endParaRPr lang="en-US" sz="1200" dirty="0">
              <a:effectLst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I</a:t>
            </a:r>
            <a:r>
              <a:rPr lang="en-US" altLang="ko-KR" sz="1200" kern="0" dirty="0"/>
              <a:t>ssues identified during SA2#160AH-e/#161 remain unresolved (see slide 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Whether to support CONNECT-TCP as part of KI#2.1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Send TR 23.700-54 to SA for information</a:t>
            </a:r>
            <a:endParaRPr lang="en-US" altLang="ko-KR" sz="12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/>
              <a:t>Propose WI to start normative work in Q3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Complete Study Conclusions, Solution Updates (see NOTE on slide 3),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&amp;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endParaRPr lang="en-US" altLang="ko-KR" sz="12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47857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FS_MASSS status at SA#103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34135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TR 23.700-54 v.0.2.0 was created based on approved contributions.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20 contributions agreed including TR skeleton, Scope, Architectural Assumptions and Requirements for ATSSS_Ph4, 6 key issues and 8 solutions addressing </a:t>
            </a:r>
            <a:r>
              <a:rPr lang="en-US" altLang="de-DE" sz="1200" dirty="0"/>
              <a:t>KI#2.1 &amp; KI#2.2 (ATSSS_Ph4)</a:t>
            </a:r>
            <a:r>
              <a:rPr lang="en-US" altLang="zh-CN" sz="12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 approved after 2 meetings due to </a:t>
            </a:r>
            <a:r>
              <a:rPr lang="en-GB" altLang="zh-CN" sz="1200" dirty="0">
                <a:cs typeface="+mn-ea"/>
              </a:rPr>
              <a:t>d</a:t>
            </a:r>
            <a:r>
              <a:rPr lang="en-GB" altLang="ko-KR" sz="1200" dirty="0"/>
              <a:t>isagreement whether SA1 definitions require any Stage-2 alignments or not.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3.5 TUs are used and 4 TUs are left for the Study Phase.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DualSteer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KIs may be at risk not to be completed by May 2024 if </a:t>
            </a:r>
            <a:r>
              <a:rPr lang="en-US" altLang="ko-KR" sz="1200" kern="0" dirty="0"/>
              <a:t>common understanding on </a:t>
            </a:r>
            <a:r>
              <a:rPr lang="en-US" altLang="ko-KR" sz="1200" kern="0" dirty="0" err="1"/>
              <a:t>DualSteer</a:t>
            </a:r>
            <a:r>
              <a:rPr lang="en-US" altLang="ko-KR" sz="1200" kern="0" dirty="0"/>
              <a:t> Device definition cannot be reached.</a:t>
            </a:r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New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A</a:t>
            </a:r>
            <a:r>
              <a:rPr lang="en-US" altLang="ko-KR" sz="1200" kern="0" dirty="0"/>
              <a:t>gree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.</a:t>
            </a:r>
          </a:p>
          <a:p>
            <a:pPr lvl="1">
              <a:defRPr/>
            </a:pPr>
            <a:r>
              <a:rPr lang="en-US" sz="1200" kern="0" dirty="0"/>
              <a:t>Solution evaluation and conclusions, prepare sending TR for approval. Plan LS to SA3 based on agreed solutions. 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/>
        </p:nvGraphicFramePr>
        <p:xfrm>
          <a:off x="399786" y="1221247"/>
          <a:ext cx="8344428" cy="9842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2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5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06/03/2024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5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SID to be updated by S2-2401315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517606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888" y="399271"/>
            <a:ext cx="7291602" cy="632637"/>
          </a:xfrm>
        </p:spPr>
        <p:txBody>
          <a:bodyPr/>
          <a:lstStyle/>
          <a:p>
            <a:r>
              <a:rPr lang="en-US" altLang="de-DE" sz="2400" b="1" dirty="0">
                <a:solidFill>
                  <a:schemeClr val="tx1"/>
                </a:solidFill>
              </a:rPr>
              <a:t>FS_MASSS / </a:t>
            </a:r>
            <a:r>
              <a:rPr lang="en-US" altLang="de-DE" sz="2400" b="1" dirty="0" smtClean="0">
                <a:solidFill>
                  <a:schemeClr val="tx1"/>
                </a:solidFill>
              </a:rPr>
              <a:t>MASSS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709333"/>
            <a:ext cx="8373049" cy="38588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SA#108:</a:t>
            </a:r>
            <a:endParaRPr lang="en-US" altLang="ko-KR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5 </a:t>
            </a:r>
            <a:r>
              <a:rPr lang="en-US" altLang="de-DE" sz="1400" dirty="0"/>
              <a:t>maintenance CRs </a:t>
            </a:r>
            <a:r>
              <a:rPr lang="en-US" altLang="de-DE" sz="1400" dirty="0"/>
              <a:t>were approved (TS 23.501/23.502</a:t>
            </a:r>
            <a:r>
              <a:rPr lang="en-US" altLang="de-DE" sz="1400" dirty="0" smtClean="0"/>
              <a:t>)</a:t>
            </a:r>
            <a:endParaRPr lang="en-US" altLang="de-DE" sz="1400" dirty="0" smtClean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</a:t>
            </a:r>
            <a:r>
              <a:rPr lang="en-US" sz="1400" dirty="0" smtClean="0"/>
              <a:t>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 smtClean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958899"/>
              </p:ext>
            </p:extLst>
          </p:nvPr>
        </p:nvGraphicFramePr>
        <p:xfrm>
          <a:off x="385475" y="1345910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100%</a:t>
                      </a:r>
                      <a:endParaRPr lang="en-GB" sz="9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FS_MASSS Status after SA2#161</a:t>
            </a:r>
            <a:endParaRPr lang="en-US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SA2#160AH-e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72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25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Terms and Architectural Assumptions/Requirements (12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Key Issue for WT#1.3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updates to KIs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solutions: KI#2.1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&amp; KI#2.2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solution to KI#1.1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Updated Architectural Assumptions/Requirements for ATSSS_Ph4, 2 key issues for WT1.3, Updated KI#2.2, 4 new solutions to KI#2.1 and 4 new solutions to KI#2.2 were approved</a:t>
            </a:r>
            <a:r>
              <a:rPr lang="en-US" altLang="zh-CN" sz="1200" dirty="0">
                <a:cs typeface="+mn-ea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noted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n</a:t>
            </a:r>
            <a:r>
              <a:rPr lang="en-US" sz="1200" baseline="0" dirty="0"/>
              <a:t>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Evaluation and conclusion of ATSSS_Ph4, Solution updates &amp; new solutions for ATSSS_Ph4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9% -&gt; 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5878348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in SA2#160AH-e, </a:t>
            </a:r>
            <a:r>
              <a:rPr lang="en-US" altLang="de-DE" sz="1200" kern="0" dirty="0"/>
              <a:t>TR 23.700-54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71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 due to TU budget.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skeleton, Scope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 Terms, and Architectural Assumptions/Requirements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40 Key Issue Proposals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Architectural Assumptions/Requirements for ATSSS_Ph4, and 4 key issues were approved</a:t>
            </a:r>
            <a:r>
              <a:rPr lang="en-US" altLang="zh-CN" sz="1200" dirty="0">
                <a:cs typeface="+mn-ea"/>
              </a:rPr>
              <a:t> (1 KI for WT#1.1, 1 KI for WT#1.2, 1 KI for WT#2 and 1 KI for WT#3)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Terms,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and 2 key issues were postponed (2 KIs for WT#1.3)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 err="1"/>
              <a:t>Contentious</a:t>
            </a:r>
            <a:r>
              <a:rPr lang="de-DE" altLang="ko-KR" sz="1400" b="1" kern="0" dirty="0"/>
              <a:t> </a:t>
            </a:r>
            <a:r>
              <a:rPr lang="de-DE" altLang="ko-KR" sz="1400" b="1" kern="0" dirty="0" err="1"/>
              <a:t>issues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t</a:t>
            </a:r>
            <a:r>
              <a:rPr lang="en-US" altLang="en-US" sz="1200" dirty="0"/>
              <a:t>erms, Architectural</a:t>
            </a:r>
            <a:r>
              <a:rPr lang="en-US" altLang="en-US" sz="1200" baseline="0" dirty="0"/>
              <a:t> assumptions/requirements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Postponed Key Issues for WT#1.3</a:t>
            </a:r>
            <a:r>
              <a:rPr lang="en-US" sz="1200" baseline="0" dirty="0"/>
              <a:t>, New solutions for approved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Multi-Access (</a:t>
                      </a:r>
                      <a:r>
                        <a:rPr lang="en-US" sz="1200" b="1" err="1"/>
                        <a:t>DualSteer</a:t>
                      </a:r>
                      <a:r>
                        <a:rPr lang="en-US" sz="1200" b="1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2256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0" y="5927480"/>
            <a:ext cx="8554720" cy="68326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 11.5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7.5 TUs for Study Phase and 4 TUs for Normative Work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258181" y="157132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400" b="1" kern="0" dirty="0"/>
              <a:t>FS_MASSS / MASSS Work plan</a:t>
            </a:r>
            <a:endParaRPr lang="en-US" sz="2800" kern="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17293558"/>
              </p:ext>
            </p:extLst>
          </p:nvPr>
        </p:nvGraphicFramePr>
        <p:xfrm>
          <a:off x="118952" y="714031"/>
          <a:ext cx="8906095" cy="52134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3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60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009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9133">
                <a:tc>
                  <a:txBody>
                    <a:bodyPr/>
                    <a:lstStyle/>
                    <a:p>
                      <a:r>
                        <a:rPr lang="en-US" sz="105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Actual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</a:t>
                      </a:r>
                      <a:r>
                        <a:rPr lang="en-US" sz="1200" b="0" baseline="0" dirty="0"/>
                        <a:t> #160AH-e</a:t>
                      </a:r>
                      <a:endParaRPr lang="en-US" sz="1200" b="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Jan.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TR skeleton, TR scope, Terms, Architectural</a:t>
                      </a:r>
                      <a:r>
                        <a:rPr lang="en-US" altLang="en-US" sz="1200" baseline="0" dirty="0"/>
                        <a:t> assumptions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aseline="0" dirty="0"/>
                        <a:t>Key Issues for all WTs.</a:t>
                      </a:r>
                      <a:endParaRPr lang="en-US" altLang="en-US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Feb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Terms, Architectural</a:t>
                      </a:r>
                      <a:r>
                        <a:rPr lang="en-US" altLang="en-US" sz="1200" baseline="0" dirty="0"/>
                        <a:t> assumptions/requirements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Postponed Key Issues for WT#1.3, </a:t>
                      </a:r>
                      <a:r>
                        <a:rPr lang="en-US" sz="1200" baseline="0" dirty="0"/>
                        <a:t>Key Issue updates (if necessary), New solutions for approved Key Issues. </a:t>
                      </a:r>
                      <a:endParaRPr lang="en-US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5657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Apr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In priority order: New solutions for </a:t>
                      </a:r>
                      <a:r>
                        <a:rPr lang="en-US" altLang="zh-CN" sz="1200" dirty="0" err="1"/>
                        <a:t>DualSteer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&amp;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</a:t>
                      </a:r>
                      <a:r>
                        <a:rPr lang="en-US" altLang="zh-CN" sz="1200" dirty="0"/>
                        <a:t>Evaluation </a:t>
                      </a:r>
                      <a:r>
                        <a:rPr lang="en-US" altLang="ko-KR" sz="1200" dirty="0"/>
                        <a:t>and conclusion </a:t>
                      </a:r>
                      <a:r>
                        <a:rPr lang="en-US" altLang="zh-CN" sz="1200" dirty="0"/>
                        <a:t>for ATSSS_Ph4 (conclusion on SA3 dependencies need to wait for SA3 feedback), Solution updates for ATSSS_Ph4, </a:t>
                      </a:r>
                      <a:r>
                        <a:rPr lang="en-US" altLang="zh-CN" sz="1200" baseline="0" dirty="0"/>
                        <a:t>New s</a:t>
                      </a:r>
                      <a:r>
                        <a:rPr lang="en-US" altLang="zh-CN" sz="1200" dirty="0"/>
                        <a:t>olutions for ATSSS_Ph4.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aseline="0" dirty="0"/>
                        <a:t>No new KI is allowed</a:t>
                      </a:r>
                      <a:r>
                        <a:rPr lang="en-US" altLang="zh-CN" sz="1200" dirty="0"/>
                        <a:t>.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024963"/>
                  </a:ext>
                </a:extLst>
              </a:tr>
              <a:tr h="1153049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SA2#163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May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/>
                        <a:t>In priority order: C</a:t>
                      </a:r>
                      <a:r>
                        <a:rPr lang="en-US" altLang="ko-KR" sz="1200" dirty="0"/>
                        <a:t>onclusions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zh-CN" sz="1200" baseline="0" dirty="0"/>
                        <a:t>S</a:t>
                      </a:r>
                      <a:r>
                        <a:rPr lang="en-US" altLang="zh-CN" sz="1200" dirty="0"/>
                        <a:t>olution updates (see NOTE),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and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zh-CN" sz="1200" dirty="0"/>
                        <a:t>. </a:t>
                      </a:r>
                      <a:r>
                        <a:rPr lang="en-US" altLang="ko-KR" sz="1200" baseline="0" dirty="0"/>
                        <a:t>Send TR for Information. </a:t>
                      </a:r>
                      <a:r>
                        <a:rPr lang="en-US" sz="1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WID approval.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NOTE: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contributors should target one of the existing 19 solutions with updates. New solutions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may be treated only if no existing solutions could serve as "framework" for the contribution.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a typeface="+mn-ea"/>
                        </a:rPr>
                        <a:t>Allocate 2 TUs during SA2#164 for FS_MASS &amp; MASSS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ea typeface="+mn-ea"/>
                        </a:rPr>
                        <a:t>DualSteer</a:t>
                      </a:r>
                      <a:r>
                        <a:rPr lang="en-US" altLang="zh-CN" sz="1200" dirty="0">
                          <a:ea typeface="+mn-ea"/>
                        </a:rPr>
                        <a:t> conclusions, Normative work on KI#2.1, c</a:t>
                      </a:r>
                      <a:r>
                        <a:rPr lang="en-US" altLang="ko-KR" sz="1200" dirty="0"/>
                        <a:t>onfirm final conclusion for KI#2.2 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0762444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Allocate 1 TU during SA2#165 for MASSS KI#2.1 work</a:t>
                      </a:r>
                      <a:endParaRPr lang="en-US" altLang="ko-K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337053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SA2#166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Nov</a:t>
                      </a:r>
                    </a:p>
                    <a:p>
                      <a:r>
                        <a:rPr lang="en-US" sz="1200" b="0" dirty="0"/>
                        <a:t>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Allocate 1 TU during SA2#166</a:t>
                      </a:r>
                      <a:r>
                        <a:rPr lang="en-US" altLang="zh-CN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c</a:t>
                      </a:r>
                      <a:r>
                        <a:rPr lang="en-US" altLang="ko-KR" sz="1200" dirty="0"/>
                        <a:t>omplete the</a:t>
                      </a:r>
                      <a:r>
                        <a:rPr lang="en-US" altLang="ko-KR" sz="1200" baseline="0" dirty="0"/>
                        <a:t> </a:t>
                      </a:r>
                      <a:r>
                        <a:rPr lang="en-US" altLang="ko-KR" sz="1200" dirty="0"/>
                        <a:t>normative</a:t>
                      </a:r>
                      <a:r>
                        <a:rPr lang="en-US" altLang="ko-KR" sz="1200" baseline="0" dirty="0"/>
                        <a:t> work for KI#2.1. </a:t>
                      </a:r>
                      <a:endParaRPr lang="en-US" altLang="ko-KR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644737"/>
                  </a:ext>
                </a:extLst>
              </a:tr>
              <a:tr h="321409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8852479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</a:t>
            </a:r>
            <a:r>
              <a:rPr lang="en-US" altLang="de-DE" sz="2400" b="1" dirty="0" smtClean="0"/>
              <a:t>SA2#169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SA#106:</a:t>
            </a:r>
            <a:endParaRPr lang="en-US" altLang="ko-KR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CRs regarding LS from CT4 </a:t>
            </a:r>
            <a:r>
              <a:rPr lang="en-US" altLang="de-DE" sz="1400" dirty="0"/>
              <a:t>on </a:t>
            </a:r>
            <a:r>
              <a:rPr lang="en-US" altLang="de-DE" sz="1400" dirty="0" smtClean="0"/>
              <a:t>whether and how to support MPQUIC-E </a:t>
            </a:r>
            <a:r>
              <a:rPr lang="en-US" altLang="de-DE" sz="1400" dirty="0"/>
              <a:t>in interworking and HR scenario were </a:t>
            </a:r>
            <a:r>
              <a:rPr lang="en-US" altLang="de-DE" sz="1400" dirty="0" smtClean="0"/>
              <a:t>discussed.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2 </a:t>
            </a:r>
            <a:r>
              <a:rPr lang="en-US" altLang="de-DE" sz="1400" dirty="0"/>
              <a:t>maintenance CRs </a:t>
            </a:r>
            <a:r>
              <a:rPr lang="en-US" altLang="de-DE" sz="1400" dirty="0" smtClean="0"/>
              <a:t>and 1 reply LS were approved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</a:t>
            </a:r>
            <a:r>
              <a:rPr lang="en-US" sz="1400" dirty="0" smtClean="0"/>
              <a:t>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 smtClean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100%</a:t>
                      </a:r>
                      <a:endParaRPr lang="en-GB" sz="9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801793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0" y="99391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/ MASSS status at </a:t>
            </a:r>
            <a:r>
              <a:rPr lang="en-GB" altLang="en-US" sz="2800" b="1" dirty="0" smtClean="0"/>
              <a:t>SA#108</a:t>
            </a:r>
            <a:endParaRPr lang="en-GB" altLang="en-US" sz="2800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SA#107</a:t>
            </a:r>
            <a:endParaRPr lang="en-US" altLang="ko-KR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 </a:t>
            </a:r>
            <a:r>
              <a:rPr lang="en-US" altLang="de-DE" sz="1600" dirty="0" smtClean="0"/>
              <a:t>LS from </a:t>
            </a:r>
            <a:r>
              <a:rPr lang="en-US" altLang="de-DE" sz="1600" dirty="0"/>
              <a:t>CT4 </a:t>
            </a:r>
            <a:r>
              <a:rPr lang="en-US" altLang="de-DE" sz="1600" dirty="0" smtClean="0"/>
              <a:t>on the support of MPQUIC-E in interworking and HR scenario was discussed, and the reply </a:t>
            </a:r>
            <a:r>
              <a:rPr lang="en-US" altLang="de-DE" sz="1600" dirty="0"/>
              <a:t>LS </a:t>
            </a:r>
            <a:r>
              <a:rPr lang="en-US" altLang="de-DE" sz="1600" dirty="0" smtClean="0"/>
              <a:t>was approved.</a:t>
            </a:r>
            <a:endParaRPr lang="en-US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 smtClean="0"/>
              <a:t>9 </a:t>
            </a:r>
            <a:r>
              <a:rPr lang="en-US" altLang="de-DE" sz="1600" dirty="0"/>
              <a:t>maintenance CRs were approved (TS 23.501/23.502/23.503</a:t>
            </a:r>
            <a:r>
              <a:rPr lang="en-US" altLang="de-DE" sz="160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 smtClean="0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/>
              <a:t>Maintenance</a:t>
            </a:r>
            <a:endParaRPr lang="en-US" altLang="ko-KR" sz="16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104760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</a:t>
            </a:r>
            <a:r>
              <a:rPr lang="en-US" altLang="de-DE" sz="2400" b="1" dirty="0" smtClean="0"/>
              <a:t>SA2#168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SA#106:</a:t>
            </a:r>
            <a:endParaRPr lang="en-US" altLang="ko-KR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7 </a:t>
            </a:r>
            <a:r>
              <a:rPr lang="en-US" altLang="de-DE" sz="1400" dirty="0"/>
              <a:t>maintenance CRs were approved (TS 23.501/23.502/23.503</a:t>
            </a:r>
            <a:r>
              <a:rPr lang="en-US" altLang="de-DE" sz="140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1 LS from CT4 was open and discussed, reply LS was </a:t>
            </a:r>
            <a:r>
              <a:rPr lang="en-US" altLang="de-DE" sz="1400" dirty="0" err="1" smtClean="0"/>
              <a:t>postponded</a:t>
            </a:r>
            <a:r>
              <a:rPr lang="en-US" altLang="de-DE" sz="1400" dirty="0" smtClean="0"/>
              <a:t>.</a:t>
            </a:r>
            <a:endParaRPr lang="en-US" altLang="de-DE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The support of MA PDU Session of type Ethernet with MPQUIC-E steering functionality in Roaming and EPS interworking needs further discussion to reply CT4’s LS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 smtClean="0"/>
              <a:t>Reply CT4 LS and 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100%</a:t>
                      </a:r>
                      <a:endParaRPr lang="en-GB" sz="9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466248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</a:t>
            </a:r>
            <a:r>
              <a:rPr lang="en-US" altLang="de-DE" sz="2400" b="1" dirty="0" smtClean="0"/>
              <a:t>SA2#167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SA#106:</a:t>
            </a:r>
            <a:endParaRPr lang="en-US" altLang="ko-KR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</a:t>
            </a:r>
            <a:r>
              <a:rPr lang="en-US" altLang="de-DE" sz="1400" dirty="0" smtClean="0"/>
              <a:t>16 maintenance CRs and 1 discussion paper were submitted. 11 CRs were approved </a:t>
            </a:r>
            <a:r>
              <a:rPr lang="en-US" altLang="de-DE" sz="1400" dirty="0"/>
              <a:t>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100%</a:t>
                      </a:r>
                      <a:endParaRPr lang="en-GB" sz="9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655544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0" y="99391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/ MASSS status at SA#106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FS_MASSS: Based on the guidance that SA Plenary endorsed in SP-241401, 1 </a:t>
            </a:r>
            <a:r>
              <a:rPr lang="en-US" altLang="de-DE" sz="1600" dirty="0" err="1"/>
              <a:t>pCR</a:t>
            </a:r>
            <a:r>
              <a:rPr lang="en-US" altLang="de-DE" sz="1600" dirty="0"/>
              <a:t> was approved which updates “interim conclusion” to final “conclusion” for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MASSS: Focus was on normative work for KI#2.1</a:t>
            </a:r>
            <a:r>
              <a:rPr lang="en-US" altLang="de-DE" sz="1600" kern="0" dirty="0"/>
              <a:t>. </a:t>
            </a:r>
            <a:r>
              <a:rPr lang="en-US" altLang="de-DE" sz="1600" dirty="0"/>
              <a:t>40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7 CRs were approved for TS 23.501/502/503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/>
              <a:t>Maintenance</a:t>
            </a:r>
            <a:endParaRPr lang="en-US" altLang="ko-KR" sz="16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8293668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56*239"/>
  <p:tag name="TABLE_ENDDRAG_RECT" val="34*101*656*23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09cef1fd-e61b-4dbf-b745-21988b13f978"/>
    <ds:schemaRef ds:uri="dcc30912-d230-4cc2-b11f-bb5ca2a6b6f5"/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9467</TotalTime>
  <Words>2940</Words>
  <Application>Microsoft Office PowerPoint</Application>
  <PresentationFormat>全屏显示(4:3)</PresentationFormat>
  <Paragraphs>631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Malgun Gothic</vt:lpstr>
      <vt:lpstr>MS PGothic</vt:lpstr>
      <vt:lpstr>MS PGothic</vt:lpstr>
      <vt:lpstr>宋体</vt:lpstr>
      <vt:lpstr>Arial</vt:lpstr>
      <vt:lpstr>Calibri</vt:lpstr>
      <vt:lpstr>Times New Roman</vt:lpstr>
      <vt:lpstr>Office Theme</vt:lpstr>
      <vt:lpstr>FS_MASSS &amp; MASSS Status Report</vt:lpstr>
      <vt:lpstr>FS_MASSS / MASSS</vt:lpstr>
      <vt:lpstr>PowerPoint 演示文稿</vt:lpstr>
      <vt:lpstr>Backup</vt:lpstr>
      <vt:lpstr>FS_MASSS / MASSS status after SA2#169</vt:lpstr>
      <vt:lpstr>FS_MASSS / MASSS status at SA#108</vt:lpstr>
      <vt:lpstr>FS_MASSS / MASSS status after SA2#168</vt:lpstr>
      <vt:lpstr>FS_MASSS / MASSS status after SA2#167</vt:lpstr>
      <vt:lpstr>FS_MASSS / MASSS status at SA#106</vt:lpstr>
      <vt:lpstr>FS_MASSS / MASSS status after SA2#166</vt:lpstr>
      <vt:lpstr>FS_MASSS / MASSS status after SA2#165</vt:lpstr>
      <vt:lpstr>FS_MASSS status at SA#105</vt:lpstr>
      <vt:lpstr>MASSS status at SA#105</vt:lpstr>
      <vt:lpstr>FS_MASSS Status after SA2#164</vt:lpstr>
      <vt:lpstr>MASSS Status after SA2#164</vt:lpstr>
      <vt:lpstr>FS_MASSS status at SA#104</vt:lpstr>
      <vt:lpstr>FS_MASSS Status after SA2#163</vt:lpstr>
      <vt:lpstr>FS_MASSS Status after SA2#162</vt:lpstr>
      <vt:lpstr>FS_MASSS status at SA#103</vt:lpstr>
      <vt:lpstr>FS_MASSS Status after SA2#161</vt:lpstr>
      <vt:lpstr>FS_MASSS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r1</cp:lastModifiedBy>
  <cp:revision>2050</cp:revision>
  <dcterms:created xsi:type="dcterms:W3CDTF">2008-08-30T09:32:10Z</dcterms:created>
  <dcterms:modified xsi:type="dcterms:W3CDTF">2025-09-01T06:17:25Z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