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23"/>
  </p:notesMasterIdLst>
  <p:handoutMasterIdLst>
    <p:handoutMasterId r:id="rId24"/>
  </p:handoutMasterIdLst>
  <p:sldIdLst>
    <p:sldId id="303" r:id="rId5"/>
    <p:sldId id="1124" r:id="rId6"/>
    <p:sldId id="1130" r:id="rId7"/>
    <p:sldId id="1123" r:id="rId8"/>
    <p:sldId id="1121" r:id="rId9"/>
    <p:sldId id="1132" r:id="rId10"/>
    <p:sldId id="1133" r:id="rId11"/>
    <p:sldId id="1134" r:id="rId12"/>
    <p:sldId id="1135" r:id="rId13"/>
    <p:sldId id="1128" r:id="rId14"/>
    <p:sldId id="1122" r:id="rId15"/>
    <p:sldId id="1129" r:id="rId16"/>
    <p:sldId id="1125" r:id="rId17"/>
    <p:sldId id="1126" r:id="rId18"/>
    <p:sldId id="1127" r:id="rId19"/>
    <p:sldId id="798" r:id="rId20"/>
    <p:sldId id="1120" r:id="rId21"/>
    <p:sldId id="909" r:id="rId22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EECE1"/>
    <a:srgbClr val="FF3300"/>
    <a:srgbClr val="FF33CC"/>
    <a:srgbClr val="FF6699"/>
    <a:srgbClr val="FF99FF"/>
    <a:srgbClr val="62A14D"/>
    <a:srgbClr val="000000"/>
    <a:srgbClr val="C6D254"/>
    <a:srgbClr val="B1D254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456" autoAdjust="0"/>
    <p:restoredTop sz="96195" autoAdjust="0"/>
  </p:normalViewPr>
  <p:slideViewPr>
    <p:cSldViewPr snapToGrid="0">
      <p:cViewPr varScale="1">
        <p:scale>
          <a:sx n="153" d="100"/>
          <a:sy n="153" d="100"/>
        </p:scale>
        <p:origin x="168" y="1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7" d="100"/>
          <a:sy n="77" d="100"/>
        </p:scale>
        <p:origin x="3432" y="6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9/2/2025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9/2/2025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345952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189996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5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47394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A896E7-8E78-959B-158E-9008067F21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883DA3B-9E71-F6AA-C463-5216E2F232C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DEFD4FC-511B-3536-467C-B818BEB32D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337B9F-059F-21BE-E09B-035E689E4A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3983757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67EDCC-A2B3-C5B8-3F72-94987C3DC7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59F4C8B-3B34-33CC-3C01-746902F1643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D95A4F7-97FF-7EB2-CE7A-CB780DFEEA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FCD8F13-CDC0-673F-75CD-1EFE0C044B4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112149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B584C8-5252-5E90-DFF7-3762AC657D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305C03-5DC1-3761-771D-EC898699F0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12AD4AE-B2A6-241D-D32C-AA28E2BA85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39F4F33-5E20-B293-2CA0-1F6A1FB328B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3054215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10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6967797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49" y="85317"/>
            <a:ext cx="741356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SA WG2 Meeting #170	</a:t>
            </a:r>
            <a:r>
              <a:rPr lang="en-GB" altLang="en-US" sz="1200" b="1" dirty="0">
                <a:solidFill>
                  <a:srgbClr val="0000FF"/>
                </a:solidFill>
                <a:latin typeface="Arial "/>
              </a:rPr>
              <a:t> 					S2-2508062</a:t>
            </a:r>
            <a:endParaRPr lang="en-GB" altLang="en-US" sz="1400" b="1" dirty="0">
              <a:latin typeface="Arial "/>
            </a:endParaRP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25 – 29 August, 2025, Goteborg, Sweden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WG2#170;</a:t>
            </a:r>
            <a:r>
              <a:rPr lang="en-GB" altLang="de-DE" sz="1200" baseline="0" dirty="0">
                <a:solidFill>
                  <a:schemeClr val="bg1"/>
                </a:solidFill>
              </a:rPr>
              <a:t> </a:t>
            </a:r>
            <a:r>
              <a:rPr lang="en-GB" altLang="de-DE" sz="1200" b="0" baseline="0" dirty="0">
                <a:solidFill>
                  <a:schemeClr val="bg1"/>
                </a:solidFill>
                <a:latin typeface="Arial "/>
              </a:rPr>
              <a:t>25</a:t>
            </a:r>
            <a:r>
              <a:rPr lang="en-GB" altLang="en-US" sz="1200" b="0" dirty="0">
                <a:solidFill>
                  <a:schemeClr val="bg1"/>
                </a:solidFill>
                <a:latin typeface="Arial "/>
              </a:rPr>
              <a:t> – 29 August, 2025, Goteborg, Sweden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b="1"/>
              <a:t>5G</a:t>
            </a:r>
            <a:r>
              <a:rPr lang="en-US" altLang="zh-CN" b="1" dirty="0"/>
              <a:t>_ProSe_Ph3 </a:t>
            </a:r>
            <a:br>
              <a:rPr lang="en-US" altLang="zh-CN" b="1" dirty="0"/>
            </a:b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en-US" altLang="en-US" sz="1800" dirty="0"/>
          </a:p>
          <a:p>
            <a:pPr>
              <a:lnSpc>
                <a:spcPct val="80000"/>
              </a:lnSpc>
            </a:pPr>
            <a:r>
              <a:rPr lang="en-US" altLang="en-US" sz="1800" dirty="0"/>
              <a:t>Nassima Toumi (KPN N.V.)</a:t>
            </a:r>
          </a:p>
          <a:p>
            <a:pPr>
              <a:lnSpc>
                <a:spcPct val="80000"/>
              </a:lnSpc>
            </a:pPr>
            <a:r>
              <a:rPr lang="en-US" altLang="en-US" sz="1800" dirty="0"/>
              <a:t>Rapporteur</a:t>
            </a:r>
            <a:br>
              <a:rPr lang="en-US" altLang="en-US" sz="1800" dirty="0"/>
            </a:br>
            <a:endParaRPr lang="en-US" altLang="en-US" sz="1800" dirty="0"/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zh-CN" sz="2800" b="1" dirty="0"/>
              <a:t>5G_ProSe_Ph3 </a:t>
            </a:r>
            <a:r>
              <a:rPr lang="en-US" altLang="de-DE" sz="2800" b="1" dirty="0"/>
              <a:t>status after SA2#167</a:t>
            </a:r>
            <a:endParaRPr lang="en-US" sz="2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9BA70CA-11D4-6480-5620-BCA869F3A447}"/>
              </a:ext>
            </a:extLst>
          </p:cNvPr>
          <p:cNvGraphicFramePr>
            <a:graphicFrameLocks noGrp="1"/>
          </p:cNvGraphicFramePr>
          <p:nvPr/>
        </p:nvGraphicFramePr>
        <p:xfrm>
          <a:off x="481806" y="1219025"/>
          <a:ext cx="8180387" cy="102735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35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1020066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Study on 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FS_5G_ProSe_Ph3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18/06/2024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SP-231798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120501284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1040030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18/12/2024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70%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SP-240988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Completed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412995" y="2323042"/>
            <a:ext cx="8318007" cy="3553049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at SA2#166AH-E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38 T-docs were submitted,  including 12 LSs, 2 discussion papers and 24 CRs.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18</a:t>
            </a:r>
            <a:r>
              <a:rPr lang="en-US" altLang="de-DE" sz="1400" kern="0" dirty="0"/>
              <a:t> CRs to TS 23.304 and one CR to TS 23.502 were agreed.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 reply LS sent to RAN WG2 on relay discovery announcement.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1 reply LS sent to SA WG3 on </a:t>
            </a:r>
            <a:r>
              <a:rPr lang="en-US" altLang="de-DE" sz="1400" dirty="0"/>
              <a:t>m</a:t>
            </a:r>
            <a:r>
              <a:rPr lang="en-US" altLang="de-DE" sz="1400" kern="0" dirty="0"/>
              <a:t>ulti-hop U2N relay architecture </a:t>
            </a:r>
            <a:r>
              <a:rPr lang="en-US" altLang="de-DE" sz="1400" dirty="0"/>
              <a:t>a</a:t>
            </a:r>
            <a:r>
              <a:rPr lang="en-US" altLang="de-DE" sz="1400" kern="0" dirty="0"/>
              <a:t>spects.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 LS OUT sent to RAN WGs 2 and 3 on Authorization information for Layer-2 multi-hop U2N relaying to NG-RAN.</a:t>
            </a:r>
            <a:endParaRPr lang="en-US" altLang="de-DE" sz="1400" kern="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at SA2#167</a:t>
            </a:r>
            <a:endParaRPr lang="de-DE" altLang="ko-KR" sz="1600" b="1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Not on the agenda.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Layer 2 UE-to-Network Relay has dependencies in related work item in RAN.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de-DE" altLang="ko-KR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맑은 고딕" panose="020B0503020000020004" pitchFamily="34" charset="-127"/>
                <a:cs typeface="+mn-cs"/>
              </a:rPr>
              <a:t>Outstanding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None.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kern="0" dirty="0"/>
              <a:t>Next steps</a:t>
            </a:r>
            <a:endParaRPr lang="de-DE" altLang="ko-KR" sz="1600" b="1" kern="0" dirty="0"/>
          </a:p>
          <a:p>
            <a:pPr lvl="1">
              <a:defRPr/>
            </a:pPr>
            <a:r>
              <a:rPr lang="en-US" sz="1400" dirty="0"/>
              <a:t>Continue maintenance work.</a:t>
            </a:r>
          </a:p>
          <a:p>
            <a:pPr lvl="1">
              <a:defRPr/>
            </a:pPr>
            <a:r>
              <a:rPr lang="en-US" sz="1400" dirty="0"/>
              <a:t>Alignment with RAN for </a:t>
            </a: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Layer 2 UE-to-Network Relay.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774768263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zh-CN" sz="2800" b="1" dirty="0"/>
              <a:t>5G_ProSe_Ph3 </a:t>
            </a:r>
            <a:r>
              <a:rPr lang="en-US" altLang="de-DE" sz="2800" b="1" dirty="0"/>
              <a:t>status at SA#107</a:t>
            </a:r>
            <a:endParaRPr lang="en-US" sz="2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9BA70CA-11D4-6480-5620-BCA869F3A4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415258"/>
              </p:ext>
            </p:extLst>
          </p:nvPr>
        </p:nvGraphicFramePr>
        <p:xfrm>
          <a:off x="481806" y="1219025"/>
          <a:ext cx="8180387" cy="102735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35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1020066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Study on 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FS_5G_ProSe_Ph3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18/06/2024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SP-231798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120501284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1040030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18/12/2024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70%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SP-240988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Completed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481806" y="2442721"/>
            <a:ext cx="8318007" cy="3790554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SA#106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18</a:t>
            </a:r>
            <a:r>
              <a:rPr lang="en-US" altLang="de-DE" sz="1400" kern="0" dirty="0"/>
              <a:t> CRs to TS 23.304 and one CR to TS 23.502 were agreed.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 reply LS sent to RAN WG2 on relay discovery announcement.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1 reply LS sent to SA WG3 on </a:t>
            </a:r>
            <a:r>
              <a:rPr lang="en-US" altLang="de-DE" sz="1400" dirty="0"/>
              <a:t>m</a:t>
            </a:r>
            <a:r>
              <a:rPr lang="en-US" altLang="de-DE" sz="1400" kern="0" dirty="0"/>
              <a:t>ulti-hop U2N relay architecture </a:t>
            </a:r>
            <a:r>
              <a:rPr lang="en-US" altLang="de-DE" sz="1400" dirty="0"/>
              <a:t>a</a:t>
            </a:r>
            <a:r>
              <a:rPr lang="en-US" altLang="de-DE" sz="1400" kern="0" dirty="0"/>
              <a:t>spects.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 LS OUT sent to RAN WGs 2 and 3 on Authorization information for Layer-2 multi-hop U2N relaying to NG-RAN.</a:t>
            </a:r>
            <a:endParaRPr lang="en-US" altLang="de-DE" sz="1400" kern="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endParaRPr lang="en-US" altLang="ko-KR" sz="16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Layer 2 UE-to-Network Relay has dependencies in related work item in RAN.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de-DE" altLang="ko-KR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맑은 고딕" panose="020B0503020000020004" pitchFamily="34" charset="-127"/>
                <a:cs typeface="+mn-cs"/>
              </a:rPr>
              <a:t>Outstanding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None.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kern="0" dirty="0"/>
              <a:t>Next steps</a:t>
            </a:r>
            <a:endParaRPr lang="de-DE" altLang="ko-KR" sz="1600" b="1" kern="0" dirty="0"/>
          </a:p>
          <a:p>
            <a:pPr lvl="1">
              <a:defRPr/>
            </a:pPr>
            <a:r>
              <a:rPr lang="en-US" sz="1400" dirty="0"/>
              <a:t>Continue maintenance work.</a:t>
            </a:r>
          </a:p>
          <a:p>
            <a:pPr lvl="1">
              <a:defRPr/>
            </a:pPr>
            <a:r>
              <a:rPr lang="en-US" sz="1400" dirty="0"/>
              <a:t>Alignment with RAN for </a:t>
            </a: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Layer 2 UE-to-Network Relay.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86690215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09595" y="5607767"/>
            <a:ext cx="8554481" cy="6166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000" kern="0" dirty="0"/>
              <a:t>Total 1.75 TUs for Normative Work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5G_ProSe_Ph3 Work plan</a:t>
            </a:r>
            <a:endParaRPr lang="en-US" kern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7945187"/>
              </p:ext>
            </p:extLst>
          </p:nvPr>
        </p:nvGraphicFramePr>
        <p:xfrm>
          <a:off x="294758" y="1641886"/>
          <a:ext cx="8409855" cy="3261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856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409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9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869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</a:t>
                      </a:r>
                    </a:p>
                    <a:p>
                      <a:pPr algn="ctr"/>
                      <a:r>
                        <a:rPr lang="en-US" sz="1400" b="1" baseline="0" dirty="0"/>
                        <a:t>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Aug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0.75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Normative work, finalize the TR conclusions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Oct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-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69406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SA2#166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Nov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Finalize normative work, coordination with SA3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07766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SA2#166-Ad Hoc-e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January 2025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dirty="0"/>
                        <a:t>1.5</a:t>
                      </a:r>
                      <a:endParaRPr lang="en-US" sz="14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dirty="0"/>
                        <a:t>1</a:t>
                      </a:r>
                      <a:endParaRPr lang="en-US" sz="14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Maintenance work and alignments based on progress from other WGs.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47619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SA2#167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February 2025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86987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sz="1400" dirty="0"/>
                        <a:t>SA2#168+169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400" dirty="0"/>
                        <a:t>Q2 2025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08311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1.5+1.5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1.75+1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12356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47978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zh-CN" sz="2800" b="1" dirty="0"/>
              <a:t>5G_ProSe_Ph3 </a:t>
            </a:r>
            <a:r>
              <a:rPr lang="en-US" altLang="de-DE" sz="2800" b="1" dirty="0"/>
              <a:t>status after SA2#166</a:t>
            </a:r>
            <a:endParaRPr lang="en-US" sz="2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9BA70CA-11D4-6480-5620-BCA869F3A447}"/>
              </a:ext>
            </a:extLst>
          </p:cNvPr>
          <p:cNvGraphicFramePr>
            <a:graphicFrameLocks noGrp="1"/>
          </p:cNvGraphicFramePr>
          <p:nvPr/>
        </p:nvGraphicFramePr>
        <p:xfrm>
          <a:off x="481806" y="1219025"/>
          <a:ext cx="8180387" cy="102735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35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1020066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Study on 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FS_5G_ProSe_Ph3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18/06/2024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SP-231798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120501284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1040030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18/12/2024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70%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SP-240988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Completed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455505" y="2479617"/>
            <a:ext cx="8318007" cy="3553049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SA2#165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46 T-docs were submitted, 13 were handled.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Agreed 12</a:t>
            </a:r>
            <a:r>
              <a:rPr lang="en-US" altLang="de-DE" sz="1400" kern="0" dirty="0"/>
              <a:t> CRs to TS 23.304.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Normative text has been added to support QoS and relay re-selection for U2U and U2N relay.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Resolved remaining ENs and added missing common identifiers for U2U relay.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One reply LS sent to CT1 to clarify the relationship between single</a:t>
            </a:r>
            <a:r>
              <a:rPr lang="en-US" altLang="de-DE" sz="1400" dirty="0"/>
              <a:t>-</a:t>
            </a:r>
            <a:r>
              <a:rPr lang="en-US" altLang="de-DE" sz="1400" kern="0" dirty="0"/>
              <a:t>hop and multi-hop capabilities and policies, and IP address allocation in U2N relay.</a:t>
            </a:r>
            <a:br>
              <a:rPr lang="en-US" altLang="de-DE" sz="1400" kern="0" dirty="0"/>
            </a:br>
            <a:endParaRPr lang="en-US" altLang="de-DE" sz="14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Layer 2 UE-to-Network Relay has dependencies in related work item in RAN.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de-DE" altLang="ko-KR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맑은 고딕" panose="020B0503020000020004" pitchFamily="34" charset="-127"/>
                <a:cs typeface="+mn-cs"/>
              </a:rPr>
              <a:t>Outstanding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None.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kern="0" dirty="0"/>
              <a:t>Next steps</a:t>
            </a:r>
            <a:endParaRPr lang="de-DE" altLang="ko-KR" sz="1600" b="1" kern="0" dirty="0"/>
          </a:p>
          <a:p>
            <a:pPr lvl="1">
              <a:defRPr/>
            </a:pPr>
            <a:r>
              <a:rPr lang="en-US" sz="1400" dirty="0"/>
              <a:t>Start maintenance work.</a:t>
            </a:r>
          </a:p>
          <a:p>
            <a:pPr lvl="1">
              <a:defRPr/>
            </a:pPr>
            <a:r>
              <a:rPr lang="en-US" sz="1400" dirty="0"/>
              <a:t>Alignment with RAN for </a:t>
            </a: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Layer 2 UE-to-Network Relay.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728338655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zh-CN" sz="2800" b="1" dirty="0"/>
              <a:t>5G_ProSe_Ph3 </a:t>
            </a:r>
            <a:r>
              <a:rPr lang="en-US" altLang="de-DE" sz="2800" b="1" dirty="0"/>
              <a:t>status at SA#106</a:t>
            </a:r>
            <a:endParaRPr lang="en-US" sz="2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9BA70CA-11D4-6480-5620-BCA869F3A447}"/>
              </a:ext>
            </a:extLst>
          </p:cNvPr>
          <p:cNvGraphicFramePr>
            <a:graphicFrameLocks noGrp="1"/>
          </p:cNvGraphicFramePr>
          <p:nvPr/>
        </p:nvGraphicFramePr>
        <p:xfrm>
          <a:off x="481806" y="1219025"/>
          <a:ext cx="8180387" cy="102735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35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1020066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Study on 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FS_5G_ProSe_Ph3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18/06/2024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SP-231798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120501284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1040030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18/12/2024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70%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SP-240988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Completed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481806" y="2380091"/>
            <a:ext cx="8318007" cy="3790554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SA#105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Agreed 12</a:t>
            </a:r>
            <a:r>
              <a:rPr lang="en-US" altLang="de-DE" sz="1200" kern="0" dirty="0"/>
              <a:t> CRs to TS 23.304.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200" dirty="0"/>
              <a:t>All work tasks in the WID were captured in TS 23.304: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ko-KR" sz="1000" dirty="0"/>
              <a:t>WT#1: Enhance </a:t>
            </a:r>
            <a:r>
              <a:rPr lang="en-US" altLang="ko-KR" sz="1000" dirty="0" err="1"/>
              <a:t>ProSe</a:t>
            </a:r>
            <a:r>
              <a:rPr lang="en-US" altLang="ko-KR" sz="1000" dirty="0"/>
              <a:t> to support multi-hop UE-to-Network Relay.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ko-KR" sz="1000" dirty="0"/>
              <a:t>WT#2: Enhance </a:t>
            </a:r>
            <a:r>
              <a:rPr lang="en-US" altLang="ko-KR" sz="1000" dirty="0" err="1"/>
              <a:t>ProSe</a:t>
            </a:r>
            <a:r>
              <a:rPr lang="en-US" altLang="ko-KR" sz="1000" dirty="0"/>
              <a:t> to support Layer 3 multi-hop UE-to-UE Relays for IP PDU type based on IETF MANET Protocol.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ko-KR" sz="1000" dirty="0"/>
              <a:t>WT#3: Enhance </a:t>
            </a:r>
            <a:r>
              <a:rPr lang="en-US" altLang="ko-KR" sz="1000" dirty="0" err="1"/>
              <a:t>ProSe</a:t>
            </a:r>
            <a:r>
              <a:rPr lang="en-US" altLang="ko-KR" sz="1000" dirty="0"/>
              <a:t> to support Layer 3 multi-hop UE-to-UE Relays for Ethernet and Unstructured PDU type based on Release 18 PC5 protocol.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Support for Multi-hop </a:t>
            </a:r>
            <a:r>
              <a:rPr lang="en-US" altLang="de-DE" sz="1200" dirty="0" err="1"/>
              <a:t>ProSe</a:t>
            </a:r>
            <a:r>
              <a:rPr lang="en-US" altLang="de-DE" sz="1200" dirty="0"/>
              <a:t> discovery and selection, communication, QoS and relay re-selection for Layer 3 UE-to-UE and UE-to-Network relay.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One reply LS sent to CT1 to clarify the relationship between single</a:t>
            </a:r>
            <a:r>
              <a:rPr lang="en-US" altLang="de-DE" sz="1200" dirty="0"/>
              <a:t>-</a:t>
            </a:r>
            <a:r>
              <a:rPr lang="en-US" altLang="de-DE" sz="1200" kern="0" dirty="0"/>
              <a:t>hop and multi-hop capabilities and policies, and IP address allocation in U2N relay.</a:t>
            </a:r>
            <a:endParaRPr lang="en-US" altLang="de-DE" sz="12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Impacts and dependencies on other WGs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200" dirty="0">
                <a:solidFill>
                  <a:prstClr val="black"/>
                </a:solidFill>
                <a:sym typeface="+mn-ea"/>
              </a:rPr>
              <a:t>Layer 2 UE-to-Network Relay has dependencies in related work item in RAN.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de-DE" altLang="ko-KR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맑은 고딕" panose="020B0503020000020004" pitchFamily="34" charset="-127"/>
                <a:cs typeface="+mn-cs"/>
              </a:rPr>
              <a:t>Outstanding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200" dirty="0">
                <a:solidFill>
                  <a:prstClr val="black"/>
                </a:solidFill>
                <a:sym typeface="+mn-ea"/>
              </a:rPr>
              <a:t>None.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Next steps</a:t>
            </a:r>
            <a:endParaRPr lang="de-DE" altLang="ko-KR" sz="1400" b="1" kern="0" dirty="0"/>
          </a:p>
          <a:p>
            <a:pPr lvl="1">
              <a:defRPr/>
            </a:pPr>
            <a:r>
              <a:rPr lang="en-US" sz="1200" dirty="0"/>
              <a:t>Start maintenance work.</a:t>
            </a:r>
          </a:p>
          <a:p>
            <a:pPr lvl="1">
              <a:defRPr/>
            </a:pPr>
            <a:r>
              <a:rPr lang="en-US" sz="1200" dirty="0"/>
              <a:t>Alignment with RAN for </a:t>
            </a:r>
            <a:r>
              <a:rPr lang="en-US" altLang="de-DE" sz="1200" dirty="0">
                <a:solidFill>
                  <a:prstClr val="black"/>
                </a:solidFill>
                <a:sym typeface="+mn-ea"/>
              </a:rPr>
              <a:t>Layer 2 UE-to-Network Relay.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4282906439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09595" y="4998166"/>
            <a:ext cx="8554481" cy="6166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000" kern="0" dirty="0"/>
              <a:t>Total 1.75 TUs for Normative Work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5G_ProSe_Ph3 Work plan</a:t>
            </a:r>
            <a:endParaRPr lang="en-US" kern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294758" y="1533031"/>
          <a:ext cx="8409855" cy="3037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418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84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6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262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869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</a:t>
                      </a:r>
                    </a:p>
                    <a:p>
                      <a:pPr algn="ctr"/>
                      <a:r>
                        <a:rPr lang="en-US" sz="1400" b="1" baseline="0" dirty="0"/>
                        <a:t>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Aug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0.75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Normative work, finalize the TR conclusions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Oct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-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69406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SA2#166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Nov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Finalize normative work, coordination with SA3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07766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SA2#166-Ad Hoc-e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January 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Maintenance work and alignments based on progress from other WGs.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47619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February 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Maintenance work and alignments based on progress from other WGs.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86987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1.75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12356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76315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zh-CN" sz="2800" b="1" dirty="0"/>
              <a:t>FS_5G_ProSe_Ph3 </a:t>
            </a:r>
            <a:r>
              <a:rPr lang="en-US" altLang="de-DE" sz="2800" b="1" dirty="0"/>
              <a:t>status after SA2#164</a:t>
            </a:r>
            <a:endParaRPr lang="en-US" sz="2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9BA70CA-11D4-6480-5620-BCA869F3A4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2358961"/>
              </p:ext>
            </p:extLst>
          </p:nvPr>
        </p:nvGraphicFramePr>
        <p:xfrm>
          <a:off x="303213" y="1228725"/>
          <a:ext cx="8180387" cy="63263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3739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5246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1020066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Study on 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FS_5G_ProSe_Ph3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18/06/2024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90%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SP-231798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Progressed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11138" y="1919288"/>
            <a:ext cx="8810625" cy="43434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ko-KR" sz="16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2000" b="1" dirty="0">
                <a:solidFill>
                  <a:prstClr val="black"/>
                </a:solidFill>
              </a:rPr>
              <a:t>Progress in SA2#164</a:t>
            </a:r>
            <a:endParaRPr lang="de-DE" altLang="ko-KR" sz="20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kern="0" dirty="0"/>
              <a:t>2 </a:t>
            </a:r>
            <a:r>
              <a:rPr lang="en-US" altLang="de-DE" sz="1600" kern="0" dirty="0" err="1"/>
              <a:t>pCRs</a:t>
            </a:r>
            <a:r>
              <a:rPr lang="en-US" altLang="de-DE" sz="1600" kern="0" dirty="0"/>
              <a:t> were approved to update the KI#2 conclusion.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kern="0" dirty="0"/>
              <a:t>TR 23.700-03 v.1.1.0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2000" b="1" dirty="0">
                <a:solidFill>
                  <a:prstClr val="black"/>
                </a:solidFill>
              </a:rPr>
              <a:t>Impacts and dependencies on other WGs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>
                <a:solidFill>
                  <a:prstClr val="black"/>
                </a:solidFill>
                <a:sym typeface="+mn-ea"/>
              </a:rPr>
              <a:t>Layer 2 UE-to-Network Relay has dependencies in related work item in RAN.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Input required from SA3 on security related questions for different solutions.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kern="0" dirty="0"/>
              <a:t>Next steps</a:t>
            </a:r>
            <a:endParaRPr lang="de-DE" altLang="ko-KR" sz="1600" b="1" kern="0" dirty="0"/>
          </a:p>
          <a:p>
            <a:pPr lvl="1">
              <a:defRPr/>
            </a:pPr>
            <a:r>
              <a:rPr lang="en-US" sz="1400" dirty="0"/>
              <a:t>Send TR to SA plenary for approval.</a:t>
            </a:r>
          </a:p>
          <a:p>
            <a:pPr marL="0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de-DE" sz="2000" dirty="0"/>
          </a:p>
        </p:txBody>
      </p:sp>
    </p:spTree>
    <p:extLst>
      <p:ext uri="{BB962C8B-B14F-4D97-AF65-F5344CB8AC3E}">
        <p14:creationId xmlns:p14="http://schemas.microsoft.com/office/powerpoint/2010/main" val="3055542156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zh-CN" sz="2800" b="1" dirty="0"/>
              <a:t>5G_ProSe_Ph3 </a:t>
            </a:r>
            <a:r>
              <a:rPr lang="en-US" altLang="de-DE" sz="2800" b="1" dirty="0"/>
              <a:t>status after SA2#164</a:t>
            </a:r>
            <a:endParaRPr lang="en-US" sz="2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9BA70CA-11D4-6480-5620-BCA869F3A4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2267096"/>
              </p:ext>
            </p:extLst>
          </p:nvPr>
        </p:nvGraphicFramePr>
        <p:xfrm>
          <a:off x="481806" y="1219025"/>
          <a:ext cx="8180387" cy="70045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35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1040030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18/12/2024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SP-240988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70%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Progressed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11138" y="1919484"/>
            <a:ext cx="8810625" cy="4343204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ko-KR" sz="16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2000" b="1" dirty="0">
                <a:solidFill>
                  <a:prstClr val="black"/>
                </a:solidFill>
              </a:rPr>
              <a:t>Progress since SA2#164</a:t>
            </a:r>
            <a:endParaRPr lang="de-DE" altLang="ko-KR" sz="20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10</a:t>
            </a:r>
            <a:r>
              <a:rPr lang="en-US" altLang="de-DE" sz="1600" kern="0" dirty="0"/>
              <a:t> CRs agreed.</a:t>
            </a:r>
            <a:endParaRPr lang="en-US" altLang="ko-KR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Normative text has been added to support multi-hop UE-to-Network and UE-to-UE relay. </a:t>
            </a:r>
            <a:br>
              <a:rPr lang="en-US" altLang="de-DE" sz="1600" kern="0" dirty="0"/>
            </a:b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2000" b="1" dirty="0">
                <a:solidFill>
                  <a:prstClr val="black"/>
                </a:solidFill>
              </a:rPr>
              <a:t>Impacts and dependencies on other WGs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>
                <a:solidFill>
                  <a:prstClr val="black"/>
                </a:solidFill>
                <a:sym typeface="+mn-ea"/>
              </a:rPr>
              <a:t>Layer 2 UE-to-Network Relay has dependencies in related work item in RAN.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Input required from SA3 on security related questions.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kern="0" dirty="0"/>
              <a:t>Next steps</a:t>
            </a:r>
            <a:endParaRPr lang="de-DE" altLang="ko-KR" sz="1600" b="1" kern="0" dirty="0"/>
          </a:p>
          <a:p>
            <a:pPr lvl="1">
              <a:defRPr/>
            </a:pPr>
            <a:r>
              <a:rPr lang="en-US" sz="1400" dirty="0"/>
              <a:t>Continue normative work.</a:t>
            </a:r>
          </a:p>
          <a:p>
            <a:pPr marL="0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de-DE" sz="2000" dirty="0"/>
          </a:p>
        </p:txBody>
      </p:sp>
    </p:spTree>
    <p:extLst>
      <p:ext uri="{BB962C8B-B14F-4D97-AF65-F5344CB8AC3E}">
        <p14:creationId xmlns:p14="http://schemas.microsoft.com/office/powerpoint/2010/main" val="2061773256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22359" y="5266678"/>
            <a:ext cx="8554481" cy="88391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000" kern="0" dirty="0"/>
              <a:t>Total 3.5 TUs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2 TUs for Study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1.5 TUs for Normative Work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5G_ProSe_Ph3 Work plan</a:t>
            </a:r>
            <a:endParaRPr lang="en-US" kern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8275371"/>
              </p:ext>
            </p:extLst>
          </p:nvPr>
        </p:nvGraphicFramePr>
        <p:xfrm>
          <a:off x="294758" y="1414272"/>
          <a:ext cx="8669318" cy="3484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418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99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9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615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</a:t>
                      </a:r>
                    </a:p>
                    <a:p>
                      <a:pPr algn="ctr"/>
                      <a:r>
                        <a:rPr lang="en-US" sz="1400" b="1" baseline="0" dirty="0"/>
                        <a:t>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</a:t>
                      </a:r>
                      <a:r>
                        <a:rPr lang="en-US" sz="1400" b="0" baseline="0" dirty="0"/>
                        <a:t> #160AH-e</a:t>
                      </a:r>
                      <a:endParaRPr lang="en-US" sz="1400" b="0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Jan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 Skeleton, TR Scope, Key Issues, Arch Assumptions 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SA2#161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Feb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Solutions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SA2#162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Apr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New solution aspects/Solution Updates, Evaluations, Conclusions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SA2#163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May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Evaluations, Conclusions</a:t>
                      </a: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Aug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Normative work, finalize the TR conclusions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Oct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69406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Nov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Normative work, coordination with RAN and SA3 if needed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07766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3.5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12356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46657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zh-CN" sz="2800" b="1" dirty="0"/>
              <a:t>5G_ProSe_Ph3 </a:t>
            </a:r>
            <a:r>
              <a:rPr lang="en-US" altLang="de-DE" sz="2800" b="1" dirty="0"/>
              <a:t>status at SA#109</a:t>
            </a:r>
            <a:endParaRPr lang="en-US" sz="2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9BA70CA-11D4-6480-5620-BCA869F3A4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9206030"/>
              </p:ext>
            </p:extLst>
          </p:nvPr>
        </p:nvGraphicFramePr>
        <p:xfrm>
          <a:off x="481806" y="1219025"/>
          <a:ext cx="8180387" cy="102735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35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1020066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Study on 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FS_5G_ProSe_Ph3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18/06/2024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SP-231798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120501284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1040030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18/12/2024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SP-240988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chemeClr val="tx1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412995" y="2323042"/>
            <a:ext cx="8318007" cy="3553049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SA#108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3</a:t>
            </a:r>
            <a:r>
              <a:rPr lang="en-US" altLang="de-DE" sz="1400" kern="0" dirty="0"/>
              <a:t> CRs to TS 23.304 were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Reply LS sent to CT WG1 on path information in 5G ProSe multi-hop discovery procedures.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Reply LS sent to CT WG1 on additional parameters announcement request message.</a:t>
            </a:r>
            <a:endParaRPr lang="en-US" altLang="de-DE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Additional corrections and clarifications for Layer 3 </a:t>
            </a: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UE-to-Network and UE-to-UE Relay. </a:t>
            </a:r>
            <a:endParaRPr lang="en-US" altLang="ko-KR" sz="1400" dirty="0"/>
          </a:p>
          <a:p>
            <a:pPr marL="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ko-KR" sz="16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Layer 2 UE-to-Network Relay has dependencies in related work item in RAN.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de-DE" altLang="ko-KR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맑은 고딕" panose="020B0503020000020004" pitchFamily="34" charset="-127"/>
                <a:cs typeface="+mn-cs"/>
              </a:rPr>
              <a:t>Outstanding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None.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kern="0" dirty="0"/>
              <a:t>Next steps</a:t>
            </a:r>
            <a:endParaRPr lang="de-DE" altLang="ko-KR" sz="1600" b="1" kern="0" dirty="0"/>
          </a:p>
          <a:p>
            <a:pPr lvl="1">
              <a:defRPr/>
            </a:pPr>
            <a:r>
              <a:rPr lang="en-US" sz="1400" dirty="0"/>
              <a:t>Continue maintenance work.</a:t>
            </a:r>
          </a:p>
          <a:p>
            <a:pPr lvl="1">
              <a:defRPr/>
            </a:pPr>
            <a:r>
              <a:rPr lang="en-US" sz="1400" dirty="0"/>
              <a:t>Further alignment with RAN for </a:t>
            </a: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Layer 2 UE-to-Network Relay.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575615562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zh-CN" sz="2800" b="1" dirty="0"/>
              <a:t>5G_ProSe_Ph3 </a:t>
            </a:r>
            <a:r>
              <a:rPr lang="en-US" altLang="de-DE" sz="2800" b="1" dirty="0"/>
              <a:t>status after SA2#170</a:t>
            </a:r>
            <a:endParaRPr lang="en-US" sz="2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9BA70CA-11D4-6480-5620-BCA869F3A4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2010468"/>
              </p:ext>
            </p:extLst>
          </p:nvPr>
        </p:nvGraphicFramePr>
        <p:xfrm>
          <a:off x="481806" y="1219025"/>
          <a:ext cx="8180387" cy="102735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35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1020066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Study on 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FS_5G_ProSe_Ph3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18/06/2024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SP-231798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120501284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1040030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18/12/2024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SP-240988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chemeClr val="tx1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412995" y="2323042"/>
            <a:ext cx="8318007" cy="3553049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at SA2#170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3 CRs to TS 23.304 were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Reply LS sent to CT WG1 on path information in 5G ProSe multi-hop discovery procedures.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Reply LS sent to CT WG1 on additional parameters announcement request message.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Additional corrections and clarifications for Layer 3 </a:t>
            </a: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UE-to-Network and UE-to-UE Relay. </a:t>
            </a:r>
            <a:endParaRPr lang="en-US" altLang="ko-KR" sz="1400" dirty="0"/>
          </a:p>
          <a:p>
            <a:pPr marL="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ko-KR" sz="16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Layer 2 UE-to-Network Relay has dependencies in related work item in RAN.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de-DE" altLang="ko-KR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맑은 고딕" panose="020B0503020000020004" pitchFamily="34" charset="-127"/>
                <a:cs typeface="+mn-cs"/>
              </a:rPr>
              <a:t>Outstanding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None.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kern="0" dirty="0"/>
              <a:t>Next steps</a:t>
            </a:r>
            <a:endParaRPr lang="de-DE" altLang="ko-KR" sz="1600" b="1" kern="0" dirty="0"/>
          </a:p>
          <a:p>
            <a:pPr lvl="1">
              <a:defRPr/>
            </a:pPr>
            <a:r>
              <a:rPr lang="en-US" sz="1400" dirty="0"/>
              <a:t>Continue maintenance work.</a:t>
            </a:r>
          </a:p>
          <a:p>
            <a:pPr lvl="1">
              <a:defRPr/>
            </a:pPr>
            <a:r>
              <a:rPr lang="en-US" sz="1400" dirty="0"/>
              <a:t>Further alignment with RAN for </a:t>
            </a: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Layer 2 UE-to-Network Relay.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477650033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09595" y="5607767"/>
            <a:ext cx="8554481" cy="6166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000" kern="0" dirty="0"/>
              <a:t>Total 1.75 TUs for </a:t>
            </a:r>
            <a:r>
              <a:rPr lang="en-US" altLang="zh-CN" sz="2000" kern="0"/>
              <a:t>Normative Work</a:t>
            </a:r>
            <a:endParaRPr lang="en-US" altLang="zh-CN" sz="2000" kern="0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5G_ProSe_Ph3 Work plan</a:t>
            </a:r>
            <a:endParaRPr lang="en-US" kern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0340577"/>
              </p:ext>
            </p:extLst>
          </p:nvPr>
        </p:nvGraphicFramePr>
        <p:xfrm>
          <a:off x="294758" y="1277618"/>
          <a:ext cx="8409855" cy="4297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856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409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9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869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</a:t>
                      </a:r>
                    </a:p>
                    <a:p>
                      <a:pPr algn="ctr"/>
                      <a:r>
                        <a:rPr lang="en-US" sz="1400" b="1" baseline="0" dirty="0"/>
                        <a:t>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Aug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0.75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Normative work, finalize the TR conclusions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Oct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-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69406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SA2#166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Nov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Finalize normative work, coordination with SA3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07766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SA2#166-Ad Hoc-e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January 2025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dirty="0"/>
                        <a:t>1.5</a:t>
                      </a:r>
                      <a:endParaRPr lang="en-US" sz="14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dirty="0"/>
                        <a:t>1</a:t>
                      </a:r>
                      <a:endParaRPr lang="en-US" sz="14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Maintenance work and alignments based on progress from other WGs.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47619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SA2#167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February 2025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dirty="0"/>
                        <a:t>-</a:t>
                      </a:r>
                      <a:endParaRPr lang="en-US" sz="14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dirty="0"/>
                        <a:t>-</a:t>
                      </a:r>
                      <a:endParaRPr lang="en-US" sz="14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dirty="0"/>
                        <a:t>-</a:t>
                      </a:r>
                      <a:endParaRPr lang="en-US" sz="14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86987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sz="1400" dirty="0"/>
                        <a:t>SA2#168</a:t>
                      </a:r>
                      <a:endParaRPr lang="en-US" sz="14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400" dirty="0"/>
                        <a:t>April 2025</a:t>
                      </a:r>
                      <a:endParaRPr lang="en-US" sz="14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dirty="0"/>
                        <a:t>0.5</a:t>
                      </a:r>
                      <a:endParaRPr lang="en-US" sz="14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dirty="0"/>
                        <a:t>0.5</a:t>
                      </a:r>
                      <a:endParaRPr lang="en-US" sz="14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Maintenance work and alignments based on progress from other WGs.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39935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sz="1400" dirty="0"/>
                        <a:t>SA2#169</a:t>
                      </a:r>
                      <a:endParaRPr lang="en-US" sz="1400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400" dirty="0"/>
                        <a:t>May 2025</a:t>
                      </a:r>
                      <a:endParaRPr lang="en-US" sz="1400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dirty="0"/>
                        <a:t>-</a:t>
                      </a:r>
                      <a:endParaRPr lang="en-US" sz="1400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dirty="0"/>
                        <a:t>-</a:t>
                      </a:r>
                      <a:endParaRPr lang="en-US" sz="1400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dirty="0"/>
                        <a:t>-</a:t>
                      </a:r>
                      <a:endParaRPr lang="en-US" sz="1400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08311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SA2#170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August 2025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Maintenance work and alignments based on progress from other WGs.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66109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1.5+2.5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1.75+2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12356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25049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b="1" dirty="0"/>
              <a:t>Backup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31635398"/>
      </p:ext>
    </p:extLst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D2812C-1D15-7483-5AF7-4084A93FAA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8C307C-6D36-E833-5B03-000F07851C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zh-CN" sz="2800" b="1" dirty="0"/>
              <a:t>5G_ProSe_Ph3 </a:t>
            </a:r>
            <a:r>
              <a:rPr lang="en-US" altLang="de-DE" sz="2800" b="1" dirty="0"/>
              <a:t>status at SA#108</a:t>
            </a:r>
            <a:endParaRPr lang="en-US" sz="2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E1B4AF0-83E3-BC33-1E2E-746FC4290440}"/>
              </a:ext>
            </a:extLst>
          </p:cNvPr>
          <p:cNvGraphicFramePr>
            <a:graphicFrameLocks noGrp="1"/>
          </p:cNvGraphicFramePr>
          <p:nvPr/>
        </p:nvGraphicFramePr>
        <p:xfrm>
          <a:off x="481806" y="1219025"/>
          <a:ext cx="8180387" cy="102735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35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1020066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Study on 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FS_5G_ProSe_Ph3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18/06/2024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SP-231798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120501284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1040030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18/12/2024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70%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SP-240988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chemeClr val="tx1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CD2BA8CD-D732-87F3-4BAD-9D06BE4F718C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12995" y="2323042"/>
            <a:ext cx="8318007" cy="3553049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SA#107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10</a:t>
            </a:r>
            <a:r>
              <a:rPr lang="en-US" altLang="de-DE" sz="1400" kern="0" dirty="0"/>
              <a:t> CRs to TS 23.304 and one CR to TS 23.502 were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Additional corrections and clarifications for Layer 3 </a:t>
            </a: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UE-to-Network and UE-to-UE Relay. 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Introduction of </a:t>
            </a: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Layer 2 UE-to-Network Relay  in TS 23.304 based on RAN progress.</a:t>
            </a:r>
            <a:endParaRPr lang="en-US" altLang="ko-KR" sz="14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altLang="ko-KR" sz="16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Layer 2 UE-to-Network Relay has dependencies in related work item in RAN.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de-DE" altLang="ko-KR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맑은 고딕" panose="020B0503020000020004" pitchFamily="34" charset="-127"/>
                <a:cs typeface="+mn-cs"/>
              </a:rPr>
              <a:t>Outstanding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None.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kern="0" dirty="0"/>
              <a:t>Next steps</a:t>
            </a:r>
            <a:endParaRPr lang="de-DE" altLang="ko-KR" sz="1600" b="1" kern="0" dirty="0"/>
          </a:p>
          <a:p>
            <a:pPr lvl="1">
              <a:defRPr/>
            </a:pPr>
            <a:r>
              <a:rPr lang="en-US" sz="1400" dirty="0"/>
              <a:t>Continue maintenance work.</a:t>
            </a:r>
          </a:p>
          <a:p>
            <a:pPr lvl="1">
              <a:defRPr/>
            </a:pPr>
            <a:r>
              <a:rPr lang="en-US" sz="1400" dirty="0"/>
              <a:t>Further alignment with RAN for </a:t>
            </a: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Layer 2 UE-to-Network Relay.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111694165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07421A-F0B5-983C-5D0E-ACADDFC909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BFB881-1C4F-B403-E3B6-D3CE667FEC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zh-CN" sz="2800" b="1" dirty="0"/>
              <a:t>5G_ProSe_Ph3 </a:t>
            </a:r>
            <a:r>
              <a:rPr lang="en-US" altLang="de-DE" sz="2800" b="1" dirty="0"/>
              <a:t>status after SA2#169</a:t>
            </a:r>
            <a:endParaRPr lang="en-US" sz="2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9F650C9-CF47-A5FD-566B-775DBCE79CC0}"/>
              </a:ext>
            </a:extLst>
          </p:cNvPr>
          <p:cNvGraphicFramePr>
            <a:graphicFrameLocks noGrp="1"/>
          </p:cNvGraphicFramePr>
          <p:nvPr/>
        </p:nvGraphicFramePr>
        <p:xfrm>
          <a:off x="481806" y="1219025"/>
          <a:ext cx="8180387" cy="102735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35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1020066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Study on 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FS_5G_ProSe_Ph3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18/06/2024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SP-231798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120501284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1040030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18/12/2024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70%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SP-240988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chemeClr val="tx1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7AEAA933-B36B-74EF-E233-27D4CD644751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12995" y="2323042"/>
            <a:ext cx="8318007" cy="3553049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at SA2#169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The item was not on the agenda.</a:t>
            </a:r>
            <a:endParaRPr lang="en-US" altLang="ko-KR" sz="14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altLang="ko-KR" sz="16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Layer 2 UE-to-Network Relay has dependencies in related work item in RAN.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de-DE" altLang="ko-KR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맑은 고딕" panose="020B0503020000020004" pitchFamily="34" charset="-127"/>
                <a:cs typeface="+mn-cs"/>
              </a:rPr>
              <a:t>Outstanding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None.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kern="0" dirty="0"/>
              <a:t>Next steps</a:t>
            </a:r>
            <a:endParaRPr lang="de-DE" altLang="ko-KR" sz="1600" b="1" kern="0" dirty="0"/>
          </a:p>
          <a:p>
            <a:pPr lvl="1">
              <a:defRPr/>
            </a:pPr>
            <a:r>
              <a:rPr lang="en-US" sz="1400" dirty="0"/>
              <a:t>Continue maintenance work.</a:t>
            </a:r>
          </a:p>
          <a:p>
            <a:pPr lvl="1">
              <a:defRPr/>
            </a:pPr>
            <a:r>
              <a:rPr lang="en-US" sz="1400" dirty="0"/>
              <a:t>Further alignment with RAN for </a:t>
            </a: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Layer 2 UE-to-Network Relay.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611303857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E43AE4-3D90-D962-A589-7943A7ABE5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EF8841-A6A8-96BB-37EC-EB0B1FB841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zh-CN" sz="2800" b="1" dirty="0"/>
              <a:t>5G_ProSe_Ph3 </a:t>
            </a:r>
            <a:r>
              <a:rPr lang="en-US" altLang="de-DE" sz="2800" b="1" dirty="0"/>
              <a:t>status after SA2#168</a:t>
            </a:r>
            <a:endParaRPr lang="en-US" sz="2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A9654B9-06B6-286D-0746-AC491C6293ED}"/>
              </a:ext>
            </a:extLst>
          </p:cNvPr>
          <p:cNvGraphicFramePr>
            <a:graphicFrameLocks noGrp="1"/>
          </p:cNvGraphicFramePr>
          <p:nvPr/>
        </p:nvGraphicFramePr>
        <p:xfrm>
          <a:off x="481806" y="1219025"/>
          <a:ext cx="8180387" cy="102735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35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1020066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Study on 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FS_5G_ProSe_Ph3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18/06/2024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SP-231798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120501284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1040030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18/12/2024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70%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SP-240988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chemeClr val="tx1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C1A9C8F0-2327-D640-E78F-C8394D6DFF11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12995" y="2323042"/>
            <a:ext cx="8318007" cy="3553049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at SA2#168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10</a:t>
            </a:r>
            <a:r>
              <a:rPr lang="en-US" altLang="de-DE" sz="1400" kern="0" dirty="0"/>
              <a:t> CRs to TS 23.304 and one CR to TS 23.502 were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Additional corrections and clarifications for Layer 3 </a:t>
            </a: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UE-to-Network and UE-to-UE Relay. 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Introduction of </a:t>
            </a: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Layer 2 UE-to-Network Relay  in TS 23.304 based on RAN progress.</a:t>
            </a:r>
            <a:endParaRPr lang="en-US" altLang="ko-KR" sz="14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altLang="ko-KR" sz="16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Layer 2 UE-to-Network Relay has dependencies in related work item in RAN.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de-DE" altLang="ko-KR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맑은 고딕" panose="020B0503020000020004" pitchFamily="34" charset="-127"/>
                <a:cs typeface="+mn-cs"/>
              </a:rPr>
              <a:t>Outstanding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None.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kern="0" dirty="0"/>
              <a:t>Next steps</a:t>
            </a:r>
            <a:endParaRPr lang="de-DE" altLang="ko-KR" sz="1600" b="1" kern="0" dirty="0"/>
          </a:p>
          <a:p>
            <a:pPr lvl="1">
              <a:defRPr/>
            </a:pPr>
            <a:r>
              <a:rPr lang="en-US" sz="1400" dirty="0"/>
              <a:t>Continue maintenance work.</a:t>
            </a:r>
          </a:p>
          <a:p>
            <a:pPr lvl="1">
              <a:defRPr/>
            </a:pPr>
            <a:r>
              <a:rPr lang="en-US" sz="1400" dirty="0"/>
              <a:t>Further alignment with RAN for </a:t>
            </a: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Layer 2 UE-to-Network Relay.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562559324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37C520-1A3D-B4A6-86FF-7AF8E4ECFB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A69CE3ED-3383-8695-AD13-F9528E140A30}"/>
              </a:ext>
            </a:extLst>
          </p:cNvPr>
          <p:cNvSpPr txBox="1">
            <a:spLocks/>
          </p:cNvSpPr>
          <p:nvPr/>
        </p:nvSpPr>
        <p:spPr>
          <a:xfrm>
            <a:off x="409595" y="5607767"/>
            <a:ext cx="8554481" cy="6166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000" kern="0" dirty="0"/>
              <a:t>Total 1.75 TUs for </a:t>
            </a:r>
            <a:r>
              <a:rPr lang="en-US" altLang="zh-CN" sz="2000" kern="0"/>
              <a:t>Normative Work</a:t>
            </a:r>
            <a:endParaRPr lang="en-US" altLang="zh-CN" sz="2000" kern="0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B17A0AAE-A610-28CA-339E-FA0FE08554B8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5G_ProSe_Ph3 Work plan</a:t>
            </a:r>
            <a:endParaRPr lang="en-US" kern="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40C301B-4EF0-C455-1796-7400D53C5886}"/>
              </a:ext>
            </a:extLst>
          </p:cNvPr>
          <p:cNvGraphicFramePr>
            <a:graphicFrameLocks noGrp="1"/>
          </p:cNvGraphicFramePr>
          <p:nvPr/>
        </p:nvGraphicFramePr>
        <p:xfrm>
          <a:off x="294758" y="1277618"/>
          <a:ext cx="8409855" cy="4297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856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409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9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869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</a:t>
                      </a:r>
                    </a:p>
                    <a:p>
                      <a:pPr algn="ctr"/>
                      <a:r>
                        <a:rPr lang="en-US" sz="1400" b="1" baseline="0" dirty="0"/>
                        <a:t>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Aug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0.75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Normative work, finalize the TR conclusions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Oct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-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69406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SA2#166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Nov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Finalize normative work, coordination with SA3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07766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SA2#166-Ad Hoc-e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January 2025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dirty="0"/>
                        <a:t>1.5</a:t>
                      </a:r>
                      <a:endParaRPr lang="en-US" sz="14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dirty="0"/>
                        <a:t>1</a:t>
                      </a:r>
                      <a:endParaRPr lang="en-US" sz="14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Maintenance work and alignments based on progress from other WGs.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47619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SA2#167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February 2025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dirty="0"/>
                        <a:t>-</a:t>
                      </a:r>
                      <a:endParaRPr lang="en-US" sz="14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dirty="0"/>
                        <a:t>-</a:t>
                      </a:r>
                      <a:endParaRPr lang="en-US" sz="14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dirty="0"/>
                        <a:t>-</a:t>
                      </a:r>
                      <a:endParaRPr lang="en-US" sz="14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86987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sz="1400" dirty="0"/>
                        <a:t>SA2#168</a:t>
                      </a:r>
                      <a:endParaRPr lang="en-US" sz="14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400" dirty="0"/>
                        <a:t>April 2025</a:t>
                      </a:r>
                      <a:endParaRPr lang="en-US" sz="14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dirty="0"/>
                        <a:t>0.5</a:t>
                      </a:r>
                      <a:endParaRPr lang="en-US" sz="14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dirty="0"/>
                        <a:t>0.5</a:t>
                      </a:r>
                      <a:endParaRPr lang="en-US" sz="14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Maintenance work and alignments based on progress from other WGs.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39935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sz="1400" dirty="0"/>
                        <a:t>SA2#169</a:t>
                      </a:r>
                      <a:endParaRPr lang="en-US" sz="1400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400" dirty="0"/>
                        <a:t>May 2025</a:t>
                      </a:r>
                      <a:endParaRPr lang="en-US" sz="1400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dirty="0"/>
                        <a:t>-</a:t>
                      </a:r>
                      <a:endParaRPr lang="en-US" sz="1400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dirty="0"/>
                        <a:t>-</a:t>
                      </a:r>
                      <a:endParaRPr lang="en-US" sz="1400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dirty="0"/>
                        <a:t>-</a:t>
                      </a:r>
                      <a:endParaRPr lang="en-US" sz="1400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08311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SA2#170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August 2025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0.5?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Maintenance work and alignments based on progress from other WGs.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66109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1.5+2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1.75+1.5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12356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9574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schemas.microsoft.com/office/2006/documentManagement/types"/>
    <ds:schemaRef ds:uri="http://purl.org/dc/elements/1.1/"/>
    <ds:schemaRef ds:uri="dcc30912-d230-4cc2-b11f-bb5ca2a6b6f5"/>
    <ds:schemaRef ds:uri="http://schemas.microsoft.com/office/2006/metadata/properties"/>
    <ds:schemaRef ds:uri="09cef1fd-e61b-4dbf-b745-21988b13f978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65723</TotalTime>
  <Words>2295</Words>
  <Application>Microsoft Office PowerPoint</Application>
  <PresentationFormat>On-screen Show (4:3)</PresentationFormat>
  <Paragraphs>608</Paragraphs>
  <Slides>18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Arial</vt:lpstr>
      <vt:lpstr>Arial </vt:lpstr>
      <vt:lpstr>Calibri</vt:lpstr>
      <vt:lpstr>Times New Roman</vt:lpstr>
      <vt:lpstr>Office Theme</vt:lpstr>
      <vt:lpstr>5G_ProSe_Ph3  Status Report</vt:lpstr>
      <vt:lpstr>5G_ProSe_Ph3 status at SA#109</vt:lpstr>
      <vt:lpstr>5G_ProSe_Ph3 status after SA2#170</vt:lpstr>
      <vt:lpstr>PowerPoint Presentation</vt:lpstr>
      <vt:lpstr>Backup</vt:lpstr>
      <vt:lpstr>5G_ProSe_Ph3 status at SA#108</vt:lpstr>
      <vt:lpstr>5G_ProSe_Ph3 status after SA2#169</vt:lpstr>
      <vt:lpstr>5G_ProSe_Ph3 status after SA2#168</vt:lpstr>
      <vt:lpstr>PowerPoint Presentation</vt:lpstr>
      <vt:lpstr>5G_ProSe_Ph3 status after SA2#167</vt:lpstr>
      <vt:lpstr>5G_ProSe_Ph3 status at SA#107</vt:lpstr>
      <vt:lpstr>PowerPoint Presentation</vt:lpstr>
      <vt:lpstr>5G_ProSe_Ph3 status after SA2#166</vt:lpstr>
      <vt:lpstr>5G_ProSe_Ph3 status at SA#106</vt:lpstr>
      <vt:lpstr>PowerPoint Presentation</vt:lpstr>
      <vt:lpstr>FS_5G_ProSe_Ph3 status after SA2#164</vt:lpstr>
      <vt:lpstr>5G_ProSe_Ph3 status after SA2#164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Toumi, N. (Nassima)</cp:lastModifiedBy>
  <cp:revision>1979</cp:revision>
  <dcterms:created xsi:type="dcterms:W3CDTF">2008-08-30T09:32:10Z</dcterms:created>
  <dcterms:modified xsi:type="dcterms:W3CDTF">2025-09-02T08:51:55Z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