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7"/>
  </p:handoutMasterIdLst>
  <p:sldIdLst>
    <p:sldId id="828" r:id="rId4"/>
    <p:sldId id="830" r:id="rId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58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4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371" y="742950"/>
            <a:ext cx="662093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508057</a:t>
            </a:r>
            <a:endParaRPr lang="en-US" sz="1865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70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25-29 August 2025, Goteburg, Sweden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21389" y="334106"/>
            <a:ext cx="1951567" cy="37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865" b="1" dirty="0" smtClean="0">
                <a:effectLst/>
              </a:rPr>
              <a:t>S2-2</a:t>
            </a:r>
            <a:r>
              <a:rPr lang="en-US" sz="1865" b="1" dirty="0" smtClean="0">
                <a:effectLst/>
              </a:rPr>
              <a:t>40xxxx</a:t>
            </a:r>
            <a:endParaRPr lang="en-US" sz="1865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97933" y="85317"/>
            <a:ext cx="7747000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600" b="1" dirty="0">
              <a:latin typeface="Arial" panose="020B0604020202020204"/>
            </a:endParaRPr>
          </a:p>
          <a:p>
            <a:r>
              <a:rPr lang="de-DE" altLang="ko-KR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65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865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810240" y="656780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2528147" y="6557645"/>
            <a:ext cx="4064000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335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</a:rPr>
              <a:t>WG2#1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</a:rPr>
              <a:t>70 25</a:t>
            </a:r>
            <a:r>
              <a:rPr sz="1735" dirty="0" smtClean="0">
                <a:solidFill>
                  <a:schemeClr val="bg1"/>
                </a:solidFill>
                <a:latin typeface="+mn-lt"/>
                <a:sym typeface="+mn-ea"/>
              </a:rPr>
              <a:t>-</a:t>
            </a:r>
            <a:r>
              <a:rPr lang="en-US" sz="1735" dirty="0" smtClean="0">
                <a:solidFill>
                  <a:schemeClr val="bg1"/>
                </a:solidFill>
                <a:latin typeface="+mn-lt"/>
                <a:sym typeface="+mn-ea"/>
              </a:rPr>
              <a:t>29</a:t>
            </a:r>
            <a:r>
              <a:rPr sz="1735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735" dirty="0" smtClean="0">
                <a:solidFill>
                  <a:schemeClr val="bg1"/>
                </a:solidFill>
                <a:latin typeface="+mn-lt"/>
                <a:sym typeface="+mn-ea"/>
              </a:rPr>
              <a:t>August</a:t>
            </a:r>
            <a:r>
              <a:rPr sz="1735" dirty="0" smtClean="0">
                <a:solidFill>
                  <a:schemeClr val="bg1"/>
                </a:solidFill>
                <a:latin typeface="+mn-lt"/>
                <a:sym typeface="+mn-ea"/>
              </a:rPr>
              <a:t>, 2025, </a:t>
            </a:r>
            <a:r>
              <a:rPr lang="en-US" sz="1735" dirty="0" smtClean="0">
                <a:solidFill>
                  <a:schemeClr val="bg1"/>
                </a:solidFill>
                <a:latin typeface="+mn-lt"/>
                <a:sym typeface="+mn-ea"/>
              </a:rPr>
              <a:t>Goteburg, Sweden</a:t>
            </a:r>
            <a:endParaRPr lang="en-US"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0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5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3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335" b="1" smtClean="0"/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1265" cy="29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</a:t>
            </a:r>
            <a:r>
              <a:rPr lang="en-GB" altLang="en-US" sz="1065" dirty="0" smtClean="0"/>
              <a:t>202</a:t>
            </a:r>
            <a:r>
              <a:rPr lang="en-US" altLang="en-GB" sz="1065" dirty="0" smtClean="0"/>
              <a:t>5</a:t>
            </a:r>
            <a:endParaRPr lang="en-US" altLang="en-GB" sz="1065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7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717551" y="6429693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5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735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735" dirty="0" smtClean="0">
                <a:solidFill>
                  <a:schemeClr val="bg1"/>
                </a:solidFill>
                <a:latin typeface="+mn-lt"/>
                <a:sym typeface="+mn-ea"/>
              </a:rPr>
              <a:t>WG2#16</a:t>
            </a:r>
            <a:r>
              <a:rPr lang="en-US" altLang="en-GB" sz="1735" dirty="0" smtClean="0">
                <a:solidFill>
                  <a:schemeClr val="bg1"/>
                </a:solidFill>
                <a:latin typeface="+mn-lt"/>
                <a:sym typeface="+mn-ea"/>
              </a:rPr>
              <a:t>9 </a:t>
            </a:r>
            <a:r>
              <a:rPr lang="en-US" sz="1735" dirty="0" smtClean="0">
                <a:solidFill>
                  <a:schemeClr val="bg1"/>
                </a:solidFill>
                <a:latin typeface="+mn-lt"/>
                <a:sym typeface="+mn-ea"/>
              </a:rPr>
              <a:t>19-23</a:t>
            </a:r>
            <a:r>
              <a:rPr sz="1735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735" dirty="0" smtClean="0">
                <a:solidFill>
                  <a:schemeClr val="bg1"/>
                </a:solidFill>
                <a:latin typeface="+mn-lt"/>
                <a:sym typeface="+mn-ea"/>
              </a:rPr>
              <a:t>May,</a:t>
            </a:r>
            <a:r>
              <a:rPr sz="1735" dirty="0" smtClean="0">
                <a:solidFill>
                  <a:schemeClr val="bg1"/>
                </a:solidFill>
                <a:latin typeface="+mn-lt"/>
                <a:sym typeface="+mn-ea"/>
              </a:rPr>
              <a:t> 2025, Fukuoka, Japan</a:t>
            </a:r>
            <a:endParaRPr sz="1735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ctrTitle"/>
          </p:nvPr>
        </p:nvSpPr>
        <p:spPr/>
        <p:txBody>
          <a:bodyPr/>
          <a:p>
            <a:r>
              <a:rPr lang="en-US" altLang="en-GB" b="1" dirty="0" smtClean="0">
                <a:sym typeface="+mn-ea"/>
              </a:rPr>
              <a:t>NG_RTC_Ph2</a:t>
            </a:r>
            <a:br>
              <a:rPr lang="en-US" altLang="en-GB" b="1" dirty="0" smtClean="0">
                <a:sym typeface="+mn-ea"/>
              </a:rPr>
            </a:br>
            <a:r>
              <a:rPr lang="en-US" altLang="de-DE" b="1" dirty="0">
                <a:sym typeface="+mn-ea"/>
              </a:rPr>
              <a:t>Status </a:t>
            </a:r>
            <a:r>
              <a:rPr lang="en-GB" altLang="zh-CN" b="1" dirty="0" smtClean="0">
                <a:sym typeface="+mn-ea"/>
              </a:rPr>
              <a:t>Report</a:t>
            </a:r>
            <a:endParaRPr lang="zh-CN" altLang="en-US"/>
          </a:p>
        </p:txBody>
      </p:sp>
      <p:sp>
        <p:nvSpPr>
          <p:cNvPr id="8" name="副标题 7"/>
          <p:cNvSpPr/>
          <p:nvPr>
            <p:ph type="subTitle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en-US" sz="2665" b="1" dirty="0" smtClean="0">
                <a:sym typeface="+mn-ea"/>
              </a:rPr>
              <a:t>Yi Jiang (</a:t>
            </a:r>
            <a:r>
              <a:rPr lang="en-GB" altLang="en-US" sz="2665" b="1" dirty="0" err="1" smtClean="0">
                <a:sym typeface="+mn-ea"/>
              </a:rPr>
              <a:t>Rapporteur</a:t>
            </a:r>
            <a:r>
              <a:rPr lang="en-GB" altLang="en-US" sz="2665" b="1" dirty="0" smtClean="0">
                <a:sym typeface="+mn-ea"/>
              </a:rPr>
              <a:t>)</a:t>
            </a:r>
            <a:endParaRPr lang="en-GB" altLang="en-US" sz="2665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665" b="1" dirty="0" smtClean="0">
                <a:sym typeface="+mn-ea"/>
              </a:rPr>
              <a:t>China Mobile</a:t>
            </a:r>
            <a:endParaRPr lang="en-US" altLang="en-US" sz="2665" b="1" dirty="0"/>
          </a:p>
          <a:p>
            <a:pPr>
              <a:lnSpc>
                <a:spcPct val="80000"/>
              </a:lnSpc>
              <a:defRPr/>
            </a:pPr>
            <a:endParaRPr lang="en-US" altLang="en-US" sz="2665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238760" y="-865293"/>
            <a:ext cx="10280227" cy="1049867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SA2#169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8760" y="817033"/>
          <a:ext cx="11748135" cy="178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255"/>
                <a:gridCol w="3168650"/>
                <a:gridCol w="975360"/>
                <a:gridCol w="1317625"/>
                <a:gridCol w="657860"/>
                <a:gridCol w="1068070"/>
                <a:gridCol w="818515"/>
                <a:gridCol w="2844800"/>
              </a:tblGrid>
              <a:tr h="894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UID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Name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Acronym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Target</a:t>
                      </a:r>
                      <a:endParaRPr lang="en-US" altLang="zh-CN" sz="1335"/>
                    </a:p>
                    <a:p>
                      <a:pPr algn="ctr">
                        <a:buNone/>
                      </a:pPr>
                      <a:r>
                        <a:rPr lang="en-US" altLang="zh-CN" sz="1335"/>
                        <a:t>(dd/mm/yyyy)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Old %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/>
                        <a:t>WID</a:t>
                      </a:r>
                      <a:endParaRPr lang="en-US" altLang="zh-CN" sz="1335"/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35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335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</a:tr>
              <a:tr h="894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335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335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335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335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chemeClr val="tx1"/>
                          </a:solidFill>
                        </a:rPr>
                        <a:t>99%</a:t>
                      </a:r>
                      <a:endParaRPr lang="en-US" altLang="zh-CN" sz="1335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65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465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6933" marR="16933" marT="16933" marB="6096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335" b="0">
                          <a:solidFill>
                            <a:srgbClr val="FF0000"/>
                          </a:solidFill>
                        </a:rPr>
                        <a:t>99%</a:t>
                      </a:r>
                      <a:endParaRPr lang="en-US" altLang="zh-CN" sz="1335" b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GB" sz="1335" dirty="0" smtClean="0">
                          <a:solidFill>
                            <a:srgbClr val="FF0000"/>
                          </a:solidFill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9 CRs to KI#4, #8 and #2 were agreed</a:t>
                      </a:r>
                      <a:endParaRPr lang="en-US" altLang="en-GB" sz="1335" b="0" dirty="0" smtClean="0">
                        <a:solidFill>
                          <a:srgbClr val="FF0000"/>
                        </a:solidFill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121920" marR="121920" marT="60960" marB="609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537633" y="2720294"/>
            <a:ext cx="11405973" cy="5665169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 smtClean="0"/>
              <a:t>Progress since SA#108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In SA2 #170 meeting 42 contributions were submitted and 19 contributions were handled with 12 contributions agreed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8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KI#4, #8 and #2 were priotized in this meeting and 9 CRs were agreed	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</a:rPr>
              <a:t>3 reply LSs ( 1 to GSMA, 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1 to SA3-LI </a:t>
            </a:r>
            <a:r>
              <a:rPr lang="en-US" altLang="en-GB" sz="1600" dirty="0" smtClean="0">
                <a:ea typeface="宋体" panose="02010600030101010101" pitchFamily="2" charset="-122"/>
                <a:cs typeface="Times New Roman" panose="02020603050405020304"/>
              </a:rPr>
              <a:t>and 1 to SA3) were sent out with related CR agreed</a:t>
            </a:r>
            <a:endParaRPr lang="en-US" altLang="en-GB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cs typeface="+mn-ea"/>
                <a:sym typeface="+mn-ea"/>
              </a:rPr>
              <a:t>None</a:t>
            </a:r>
            <a:endParaRPr lang="en-US" altLang="zh-CN" sz="18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>
                <a:sym typeface="+mn-ea"/>
              </a:rPr>
              <a:t>None</a:t>
            </a:r>
            <a:endParaRPr lang="en-US" altLang="de-DE" sz="18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</a:t>
            </a:r>
            <a:endParaRPr lang="en-US" altLang="zh-CN" sz="16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733</Words>
  <Application>WPS 演示</Application>
  <PresentationFormat>全屏显示(4:3)</PresentationFormat>
  <Paragraphs>54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1_Office Theme</vt:lpstr>
      <vt:lpstr>2_Office Theme</vt:lpstr>
      <vt:lpstr>NG_RTC_Ph2 Status Report</vt:lpstr>
      <vt:lpstr>NG_RTC_ph2 status after SA2#169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1667</cp:revision>
  <dcterms:created xsi:type="dcterms:W3CDTF">2008-08-30T09:32:00Z</dcterms:created>
  <dcterms:modified xsi:type="dcterms:W3CDTF">2025-09-02T02:01:59Z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731DCF11D558429C93BBE184E907FBAD_13</vt:lpwstr>
  </property>
  <property fmtid="{D5CDD505-2E9C-101B-9397-08002B2CF9AE}" pid="14" name="KSOProductBuildVer">
    <vt:lpwstr>2052-12.8.2.21177</vt:lpwstr>
  </property>
</Properties>
</file>