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3"/>
  </p:notesMasterIdLst>
  <p:handoutMasterIdLst>
    <p:handoutMasterId r:id="rId14"/>
  </p:handoutMasterIdLst>
  <p:sldIdLst>
    <p:sldId id="303" r:id="rId2"/>
    <p:sldId id="1141" r:id="rId3"/>
    <p:sldId id="1145" r:id="rId4"/>
    <p:sldId id="1142" r:id="rId5"/>
    <p:sldId id="1144" r:id="rId6"/>
    <p:sldId id="1125" r:id="rId7"/>
    <p:sldId id="1139" r:id="rId8"/>
    <p:sldId id="1140" r:id="rId9"/>
    <p:sldId id="1129" r:id="rId10"/>
    <p:sldId id="1127" r:id="rId11"/>
    <p:sldId id="1136" r:id="rId12"/>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33">
          <p15:clr>
            <a:srgbClr val="A4A3A4"/>
          </p15:clr>
        </p15:guide>
        <p15:guide id="2" pos="2888">
          <p15:clr>
            <a:srgbClr val="A4A3A4"/>
          </p15:clr>
        </p15:guide>
      </p15:sldGuideLst>
    </p:ext>
    <p:ext uri="{2D200454-40CA-4A62-9FC3-DE9A4176ACB9}">
      <p15:notesGuideLst xmlns:p15="http://schemas.microsoft.com/office/powerpoint/2012/main">
        <p15:guide id="1" orient="horz" pos="3088">
          <p15:clr>
            <a:srgbClr val="A4A3A4"/>
          </p15:clr>
        </p15:guide>
        <p15:guide id="2" pos="2147">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2727" autoAdjust="0"/>
    <p:restoredTop sz="95760" autoAdjust="0"/>
  </p:normalViewPr>
  <p:slideViewPr>
    <p:cSldViewPr snapToGrid="0">
      <p:cViewPr varScale="1">
        <p:scale>
          <a:sx n="99" d="100"/>
          <a:sy n="99" d="100"/>
        </p:scale>
        <p:origin x="660" y="46"/>
      </p:cViewPr>
      <p:guideLst>
        <p:guide orient="horz" pos="2133"/>
        <p:guide pos="2888"/>
      </p:guideLst>
    </p:cSldViewPr>
  </p:slideViewPr>
  <p:notesTextViewPr>
    <p:cViewPr>
      <p:scale>
        <a:sx n="1" d="1"/>
        <a:sy n="1" d="1"/>
      </p:scale>
      <p:origin x="0" y="0"/>
    </p:cViewPr>
  </p:notesTextViewPr>
  <p:notesViewPr>
    <p:cSldViewPr snapToGrid="0">
      <p:cViewPr varScale="1">
        <p:scale>
          <a:sx n="79" d="100"/>
          <a:sy n="79" d="100"/>
        </p:scale>
        <p:origin x="4038" y="102"/>
      </p:cViewPr>
      <p:guideLst>
        <p:guide orient="horz" pos="3088"/>
        <p:guide pos="2147"/>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cs typeface="+mn-cs"/>
              </a:defRPr>
            </a:lvl1pPr>
          </a:lstStyle>
          <a:p>
            <a:pPr>
              <a:defRPr/>
            </a:pPr>
            <a:fld id="{9E436C27-80EF-4A0D-A875-AA5301B61E12}" type="datetime1">
              <a:rPr lang="en-US"/>
              <a:t>5/30/2025</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43089DC-F83A-406C-9953-2B0B90139739}"/>
              </a:ext>
            </a:extLst>
          </p:cNvPr>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D8E6F58B-365E-42B9-9FAC-DB197C78238E}"/>
              </a:ext>
            </a:extLst>
          </p:cNvPr>
          <p:cNvSpPr>
            <a:spLocks noGrp="1"/>
          </p:cNvSpPr>
          <p:nvPr>
            <p:ph type="dt" idx="1"/>
          </p:nvPr>
        </p:nvSpPr>
        <p:spPr>
          <a:xfrm>
            <a:off x="3849688" y="0"/>
            <a:ext cx="2946400" cy="498475"/>
          </a:xfrm>
          <a:prstGeom prst="rect">
            <a:avLst/>
          </a:prstGeom>
        </p:spPr>
        <p:txBody>
          <a:bodyPr vert="horz" lIns="91440" tIns="45720" rIns="91440" bIns="45720" rtlCol="0"/>
          <a:lstStyle>
            <a:lvl1pPr algn="r">
              <a:defRPr sz="1200"/>
            </a:lvl1pPr>
          </a:lstStyle>
          <a:p>
            <a:fld id="{41577B36-3C10-48BC-8EAC-E8A804770217}" type="datetimeFigureOut">
              <a:rPr lang="en-GB" smtClean="0"/>
              <a:t>30/05/2025</a:t>
            </a:fld>
            <a:endParaRPr lang="en-GB"/>
          </a:p>
        </p:txBody>
      </p:sp>
      <p:sp>
        <p:nvSpPr>
          <p:cNvPr id="4" name="Slide Image Placeholder 3">
            <a:extLst>
              <a:ext uri="{FF2B5EF4-FFF2-40B4-BE49-F238E27FC236}">
                <a16:creationId xmlns:a16="http://schemas.microsoft.com/office/drawing/2014/main" id="{D12B519B-ED5F-4424-9941-5B5CC579CA27}"/>
              </a:ext>
            </a:extLst>
          </p:cNvPr>
          <p:cNvSpPr>
            <a:spLocks noGrp="1" noRot="1" noChangeAspect="1"/>
          </p:cNvSpPr>
          <p:nvPr>
            <p:ph type="sldImg" idx="2"/>
          </p:nvPr>
        </p:nvSpPr>
        <p:spPr>
          <a:xfrm>
            <a:off x="1165225" y="1241425"/>
            <a:ext cx="4467225"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a:extLst>
              <a:ext uri="{FF2B5EF4-FFF2-40B4-BE49-F238E27FC236}">
                <a16:creationId xmlns:a16="http://schemas.microsoft.com/office/drawing/2014/main" id="{BA191444-6AD0-4304-8162-226125C7C6F4}"/>
              </a:ext>
            </a:extLst>
          </p:cNvPr>
          <p:cNvSpPr>
            <a:spLocks noGrp="1"/>
          </p:cNvSpPr>
          <p:nvPr>
            <p:ph type="body" sz="quarter" idx="3"/>
          </p:nvPr>
        </p:nvSpPr>
        <p:spPr>
          <a:xfrm>
            <a:off x="679450" y="4778375"/>
            <a:ext cx="5438775" cy="39084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a:extLst>
              <a:ext uri="{FF2B5EF4-FFF2-40B4-BE49-F238E27FC236}">
                <a16:creationId xmlns:a16="http://schemas.microsoft.com/office/drawing/2014/main" id="{F7742F78-83EB-4078-B06A-F05CB64264AD}"/>
              </a:ext>
            </a:extLst>
          </p:cNvPr>
          <p:cNvSpPr>
            <a:spLocks noGrp="1"/>
          </p:cNvSpPr>
          <p:nvPr>
            <p:ph type="ftr" sz="quarter" idx="4"/>
          </p:nvPr>
        </p:nvSpPr>
        <p:spPr>
          <a:xfrm>
            <a:off x="0" y="9429750"/>
            <a:ext cx="2946400" cy="49847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a:extLst>
              <a:ext uri="{FF2B5EF4-FFF2-40B4-BE49-F238E27FC236}">
                <a16:creationId xmlns:a16="http://schemas.microsoft.com/office/drawing/2014/main" id="{46D47A23-0973-48CC-830F-6C1F8854B3E7}"/>
              </a:ext>
            </a:extLst>
          </p:cNvPr>
          <p:cNvSpPr>
            <a:spLocks noGrp="1"/>
          </p:cNvSpPr>
          <p:nvPr>
            <p:ph type="sldNum" sz="quarter" idx="5"/>
          </p:nvPr>
        </p:nvSpPr>
        <p:spPr>
          <a:xfrm>
            <a:off x="3849688" y="9429750"/>
            <a:ext cx="2946400" cy="498475"/>
          </a:xfrm>
          <a:prstGeom prst="rect">
            <a:avLst/>
          </a:prstGeom>
        </p:spPr>
        <p:txBody>
          <a:bodyPr vert="horz" lIns="91440" tIns="45720" rIns="91440" bIns="45720" rtlCol="0" anchor="b"/>
          <a:lstStyle>
            <a:lvl1pPr algn="r">
              <a:defRPr sz="1200"/>
            </a:lvl1pPr>
          </a:lstStyle>
          <a:p>
            <a:fld id="{E8A6CD2C-A2A9-4D72-B0A8-7202530CD113}" type="slidenum">
              <a:rPr lang="en-GB" smtClean="0"/>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p:spPr>
      </p:sp>
      <p:sp>
        <p:nvSpPr>
          <p:cNvPr id="7172" name="Rectangle 3"/>
          <p:cNvSpPr>
            <a:spLocks noGrp="1" noChangeArrowheads="1"/>
          </p:cNvSpPr>
          <p:nvPr>
            <p:ph type="body" idx="1"/>
          </p:nvPr>
        </p:nvSpPr>
        <p:spPr>
          <a:xfrm>
            <a:off x="904875" y="4718050"/>
            <a:ext cx="4987925"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t>10</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p:spPr>
      </p:sp>
      <p:sp>
        <p:nvSpPr>
          <p:cNvPr id="7172" name="Rectangle 3"/>
          <p:cNvSpPr>
            <a:spLocks noGrp="1" noChangeArrowheads="1"/>
          </p:cNvSpPr>
          <p:nvPr>
            <p:ph type="body" idx="1"/>
          </p:nvPr>
        </p:nvSpPr>
        <p:spPr>
          <a:xfrm>
            <a:off x="904875" y="4718050"/>
            <a:ext cx="4987925"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1056208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dirty="0"/>
              <a:t>KI#1 : 11 agreed, 1 </a:t>
            </a:r>
            <a:r>
              <a:rPr lang="en-US" altLang="zh-CN" dirty="0"/>
              <a:t>approved, </a:t>
            </a:r>
            <a:r>
              <a:rPr lang="en-GB" dirty="0"/>
              <a:t>2 merged</a:t>
            </a:r>
            <a:r>
              <a:rPr lang="en-US" dirty="0"/>
              <a:t>,</a:t>
            </a:r>
            <a:r>
              <a:rPr lang="zh-CN" altLang="en-US" dirty="0"/>
              <a:t> </a:t>
            </a:r>
            <a:r>
              <a:rPr lang="en-US" altLang="zh-CN" dirty="0"/>
              <a:t>3 postponed </a:t>
            </a:r>
            <a:endParaRPr lang="en-GB" dirty="0"/>
          </a:p>
          <a:p>
            <a:r>
              <a:rPr lang="en-GB" dirty="0"/>
              <a:t>KI#2: 12 agreed, 0 approved, 5 merged, 1 postponed</a:t>
            </a:r>
          </a:p>
          <a:p>
            <a:r>
              <a:rPr lang="en-GB" dirty="0"/>
              <a:t>KI#3</a:t>
            </a:r>
            <a:r>
              <a:rPr lang="en-US" dirty="0"/>
              <a:t>:</a:t>
            </a:r>
            <a:r>
              <a:rPr lang="zh-CN" altLang="en-US" dirty="0"/>
              <a:t> </a:t>
            </a:r>
            <a:r>
              <a:rPr lang="en-US" altLang="zh-CN" dirty="0"/>
              <a:t>2</a:t>
            </a:r>
            <a:r>
              <a:rPr lang="zh-CN" altLang="en-US" dirty="0"/>
              <a:t> </a:t>
            </a:r>
            <a:r>
              <a:rPr lang="en-US" altLang="zh-CN" dirty="0"/>
              <a:t>agreed, 1 merged </a:t>
            </a:r>
          </a:p>
          <a:p>
            <a:r>
              <a:rPr lang="en-US" dirty="0"/>
              <a:t>KI#4: 1 agreed, 0 merged </a:t>
            </a:r>
          </a:p>
          <a:p>
            <a:r>
              <a:rPr lang="en-US" dirty="0"/>
              <a:t>Total: 26 agreed, 1 approved, 8 merged, 4 postponed</a:t>
            </a:r>
          </a:p>
        </p:txBody>
      </p:sp>
      <p:sp>
        <p:nvSpPr>
          <p:cNvPr id="4" name="灯片编号占位符 3"/>
          <p:cNvSpPr>
            <a:spLocks noGrp="1"/>
          </p:cNvSpPr>
          <p:nvPr>
            <p:ph type="sldNum" sz="quarter" idx="5"/>
          </p:nvPr>
        </p:nvSpPr>
        <p:spPr/>
        <p:txBody>
          <a:bodyPr/>
          <a:lstStyle/>
          <a:p>
            <a:fld id="{E8A6CD2C-A2A9-4D72-B0A8-7202530CD113}" type="slidenum">
              <a:rPr lang="en-GB" smtClean="0"/>
              <a:t>11</a:t>
            </a:fld>
            <a:endParaRPr lang="en-GB"/>
          </a:p>
        </p:txBody>
      </p:sp>
    </p:spTree>
    <p:extLst>
      <p:ext uri="{BB962C8B-B14F-4D97-AF65-F5344CB8AC3E}">
        <p14:creationId xmlns:p14="http://schemas.microsoft.com/office/powerpoint/2010/main" val="33389040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dirty="0"/>
              <a:t>KI#1 : 11 agreed, 1 </a:t>
            </a:r>
            <a:r>
              <a:rPr lang="en-US" altLang="zh-CN" dirty="0"/>
              <a:t>approved, </a:t>
            </a:r>
            <a:r>
              <a:rPr lang="en-GB" dirty="0"/>
              <a:t>2 merged</a:t>
            </a:r>
            <a:r>
              <a:rPr lang="en-US" dirty="0"/>
              <a:t>,</a:t>
            </a:r>
            <a:r>
              <a:rPr lang="zh-CN" altLang="en-US" dirty="0"/>
              <a:t> </a:t>
            </a:r>
            <a:r>
              <a:rPr lang="en-US" altLang="zh-CN" dirty="0"/>
              <a:t>3 postponed </a:t>
            </a:r>
            <a:endParaRPr lang="en-GB" dirty="0"/>
          </a:p>
          <a:p>
            <a:r>
              <a:rPr lang="en-GB" dirty="0"/>
              <a:t>KI#2: 12 agreed, 0 approved, 5 merged, 1 postponed</a:t>
            </a:r>
          </a:p>
          <a:p>
            <a:r>
              <a:rPr lang="en-GB" dirty="0"/>
              <a:t>KI#3</a:t>
            </a:r>
            <a:r>
              <a:rPr lang="en-US" dirty="0"/>
              <a:t>:</a:t>
            </a:r>
            <a:r>
              <a:rPr lang="zh-CN" altLang="en-US" dirty="0"/>
              <a:t> </a:t>
            </a:r>
            <a:r>
              <a:rPr lang="en-US" altLang="zh-CN" dirty="0"/>
              <a:t>2</a:t>
            </a:r>
            <a:r>
              <a:rPr lang="zh-CN" altLang="en-US" dirty="0"/>
              <a:t> </a:t>
            </a:r>
            <a:r>
              <a:rPr lang="en-US" altLang="zh-CN" dirty="0"/>
              <a:t>agreed, 1 merged </a:t>
            </a:r>
          </a:p>
          <a:p>
            <a:r>
              <a:rPr lang="en-US" dirty="0"/>
              <a:t>KI#4: 1 agreed, 0 merged </a:t>
            </a:r>
          </a:p>
          <a:p>
            <a:r>
              <a:rPr lang="en-US" dirty="0"/>
              <a:t>Total: 26 agreed, 1 approved, 8 merged, 4 postponed</a:t>
            </a:r>
          </a:p>
        </p:txBody>
      </p:sp>
      <p:sp>
        <p:nvSpPr>
          <p:cNvPr id="4" name="灯片编号占位符 3"/>
          <p:cNvSpPr>
            <a:spLocks noGrp="1"/>
          </p:cNvSpPr>
          <p:nvPr>
            <p:ph type="sldNum" sz="quarter" idx="5"/>
          </p:nvPr>
        </p:nvSpPr>
        <p:spPr/>
        <p:txBody>
          <a:bodyPr/>
          <a:lstStyle/>
          <a:p>
            <a:fld id="{E8A6CD2C-A2A9-4D72-B0A8-7202530CD113}" type="slidenum">
              <a:rPr lang="en-GB" smtClean="0"/>
              <a:t>2</a:t>
            </a:fld>
            <a:endParaRPr lang="en-GB"/>
          </a:p>
        </p:txBody>
      </p:sp>
    </p:spTree>
    <p:extLst>
      <p:ext uri="{BB962C8B-B14F-4D97-AF65-F5344CB8AC3E}">
        <p14:creationId xmlns:p14="http://schemas.microsoft.com/office/powerpoint/2010/main" val="9985536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dirty="0"/>
              <a:t>KI#1 : 11 agreed, 1 </a:t>
            </a:r>
            <a:r>
              <a:rPr lang="en-US" altLang="zh-CN" dirty="0"/>
              <a:t>approved, </a:t>
            </a:r>
            <a:r>
              <a:rPr lang="en-GB" dirty="0"/>
              <a:t>2 merged</a:t>
            </a:r>
            <a:r>
              <a:rPr lang="en-US" dirty="0"/>
              <a:t>,</a:t>
            </a:r>
            <a:r>
              <a:rPr lang="zh-CN" altLang="en-US" dirty="0"/>
              <a:t> </a:t>
            </a:r>
            <a:r>
              <a:rPr lang="en-US" altLang="zh-CN" dirty="0"/>
              <a:t>3 postponed </a:t>
            </a:r>
            <a:endParaRPr lang="en-GB" dirty="0"/>
          </a:p>
          <a:p>
            <a:r>
              <a:rPr lang="en-GB" dirty="0"/>
              <a:t>KI#2: 12 agreed, 0 approved, 5 merged, 1 postponed</a:t>
            </a:r>
          </a:p>
          <a:p>
            <a:r>
              <a:rPr lang="en-GB" dirty="0"/>
              <a:t>KI#3</a:t>
            </a:r>
            <a:r>
              <a:rPr lang="en-US" dirty="0"/>
              <a:t>:</a:t>
            </a:r>
            <a:r>
              <a:rPr lang="zh-CN" altLang="en-US" dirty="0"/>
              <a:t> </a:t>
            </a:r>
            <a:r>
              <a:rPr lang="en-US" altLang="zh-CN" dirty="0"/>
              <a:t>2</a:t>
            </a:r>
            <a:r>
              <a:rPr lang="zh-CN" altLang="en-US" dirty="0"/>
              <a:t> </a:t>
            </a:r>
            <a:r>
              <a:rPr lang="en-US" altLang="zh-CN" dirty="0"/>
              <a:t>agreed, 1 merged </a:t>
            </a:r>
          </a:p>
          <a:p>
            <a:r>
              <a:rPr lang="en-US" dirty="0"/>
              <a:t>KI#4: 1 agreed, 0 merged </a:t>
            </a:r>
          </a:p>
          <a:p>
            <a:r>
              <a:rPr lang="en-US" dirty="0"/>
              <a:t>Total: 26 agreed, 1 approved, 8 merged, 4 postponed</a:t>
            </a:r>
          </a:p>
        </p:txBody>
      </p:sp>
      <p:sp>
        <p:nvSpPr>
          <p:cNvPr id="4" name="灯片编号占位符 3"/>
          <p:cNvSpPr>
            <a:spLocks noGrp="1"/>
          </p:cNvSpPr>
          <p:nvPr>
            <p:ph type="sldNum" sz="quarter" idx="5"/>
          </p:nvPr>
        </p:nvSpPr>
        <p:spPr/>
        <p:txBody>
          <a:bodyPr/>
          <a:lstStyle/>
          <a:p>
            <a:fld id="{E8A6CD2C-A2A9-4D72-B0A8-7202530CD113}" type="slidenum">
              <a:rPr lang="en-GB" smtClean="0"/>
              <a:t>3</a:t>
            </a:fld>
            <a:endParaRPr lang="en-GB"/>
          </a:p>
        </p:txBody>
      </p:sp>
    </p:spTree>
    <p:extLst>
      <p:ext uri="{BB962C8B-B14F-4D97-AF65-F5344CB8AC3E}">
        <p14:creationId xmlns:p14="http://schemas.microsoft.com/office/powerpoint/2010/main" val="3537811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dirty="0"/>
              <a:t>KI#1 : 11 agreed, 1 </a:t>
            </a:r>
            <a:r>
              <a:rPr lang="en-US" altLang="zh-CN" dirty="0"/>
              <a:t>approved, </a:t>
            </a:r>
            <a:r>
              <a:rPr lang="en-GB" dirty="0"/>
              <a:t>2 merged</a:t>
            </a:r>
            <a:r>
              <a:rPr lang="en-US" dirty="0"/>
              <a:t>,</a:t>
            </a:r>
            <a:r>
              <a:rPr lang="zh-CN" altLang="en-US" dirty="0"/>
              <a:t> </a:t>
            </a:r>
            <a:r>
              <a:rPr lang="en-US" altLang="zh-CN" dirty="0"/>
              <a:t>3 postponed </a:t>
            </a:r>
            <a:endParaRPr lang="en-GB" dirty="0"/>
          </a:p>
          <a:p>
            <a:r>
              <a:rPr lang="en-GB" dirty="0"/>
              <a:t>KI#2: 12 agreed, 0 approved, 5 merged, 1 postponed</a:t>
            </a:r>
          </a:p>
          <a:p>
            <a:r>
              <a:rPr lang="en-GB" dirty="0"/>
              <a:t>KI#3</a:t>
            </a:r>
            <a:r>
              <a:rPr lang="en-US" dirty="0"/>
              <a:t>:</a:t>
            </a:r>
            <a:r>
              <a:rPr lang="zh-CN" altLang="en-US" dirty="0"/>
              <a:t> </a:t>
            </a:r>
            <a:r>
              <a:rPr lang="en-US" altLang="zh-CN" dirty="0"/>
              <a:t>2</a:t>
            </a:r>
            <a:r>
              <a:rPr lang="zh-CN" altLang="en-US" dirty="0"/>
              <a:t> </a:t>
            </a:r>
            <a:r>
              <a:rPr lang="en-US" altLang="zh-CN" dirty="0"/>
              <a:t>agreed, 1 merged </a:t>
            </a:r>
          </a:p>
          <a:p>
            <a:r>
              <a:rPr lang="en-US" dirty="0"/>
              <a:t>KI#4: 1 agreed, 0 merged </a:t>
            </a:r>
          </a:p>
          <a:p>
            <a:r>
              <a:rPr lang="en-US" dirty="0"/>
              <a:t>Total: 26 agreed, 1 approved, 8 merged, 4 postponed</a:t>
            </a:r>
          </a:p>
        </p:txBody>
      </p:sp>
      <p:sp>
        <p:nvSpPr>
          <p:cNvPr id="4" name="灯片编号占位符 3"/>
          <p:cNvSpPr>
            <a:spLocks noGrp="1"/>
          </p:cNvSpPr>
          <p:nvPr>
            <p:ph type="sldNum" sz="quarter" idx="5"/>
          </p:nvPr>
        </p:nvSpPr>
        <p:spPr/>
        <p:txBody>
          <a:bodyPr/>
          <a:lstStyle/>
          <a:p>
            <a:fld id="{E8A6CD2C-A2A9-4D72-B0A8-7202530CD113}" type="slidenum">
              <a:rPr lang="en-GB" smtClean="0"/>
              <a:t>4</a:t>
            </a:fld>
            <a:endParaRPr lang="en-GB"/>
          </a:p>
        </p:txBody>
      </p:sp>
    </p:spTree>
    <p:extLst>
      <p:ext uri="{BB962C8B-B14F-4D97-AF65-F5344CB8AC3E}">
        <p14:creationId xmlns:p14="http://schemas.microsoft.com/office/powerpoint/2010/main" val="27573334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dirty="0"/>
              <a:t>KI#1 : 11 agreed, 1 </a:t>
            </a:r>
            <a:r>
              <a:rPr lang="en-US" altLang="zh-CN" dirty="0"/>
              <a:t>approved, </a:t>
            </a:r>
            <a:r>
              <a:rPr lang="en-GB" dirty="0"/>
              <a:t>2 merged</a:t>
            </a:r>
            <a:r>
              <a:rPr lang="en-US" dirty="0"/>
              <a:t>,</a:t>
            </a:r>
            <a:r>
              <a:rPr lang="zh-CN" altLang="en-US" dirty="0"/>
              <a:t> </a:t>
            </a:r>
            <a:r>
              <a:rPr lang="en-US" altLang="zh-CN" dirty="0"/>
              <a:t>3 postponed </a:t>
            </a:r>
            <a:endParaRPr lang="en-GB" dirty="0"/>
          </a:p>
          <a:p>
            <a:r>
              <a:rPr lang="en-GB" dirty="0"/>
              <a:t>KI#2: 12 agreed, 0 approved, 5 merged, 1 postponed</a:t>
            </a:r>
          </a:p>
          <a:p>
            <a:r>
              <a:rPr lang="en-GB" dirty="0"/>
              <a:t>KI#3</a:t>
            </a:r>
            <a:r>
              <a:rPr lang="en-US" dirty="0"/>
              <a:t>:</a:t>
            </a:r>
            <a:r>
              <a:rPr lang="zh-CN" altLang="en-US" dirty="0"/>
              <a:t> </a:t>
            </a:r>
            <a:r>
              <a:rPr lang="en-US" altLang="zh-CN" dirty="0"/>
              <a:t>2</a:t>
            </a:r>
            <a:r>
              <a:rPr lang="zh-CN" altLang="en-US" dirty="0"/>
              <a:t> </a:t>
            </a:r>
            <a:r>
              <a:rPr lang="en-US" altLang="zh-CN" dirty="0"/>
              <a:t>agreed, 1 merged </a:t>
            </a:r>
          </a:p>
          <a:p>
            <a:r>
              <a:rPr lang="en-US" dirty="0"/>
              <a:t>KI#4: 1 agreed, 0 merged </a:t>
            </a:r>
          </a:p>
          <a:p>
            <a:r>
              <a:rPr lang="en-US" dirty="0"/>
              <a:t>Total: 26 agreed, 1 approved, 8 merged, 4 postponed</a:t>
            </a:r>
          </a:p>
        </p:txBody>
      </p:sp>
      <p:sp>
        <p:nvSpPr>
          <p:cNvPr id="4" name="灯片编号占位符 3"/>
          <p:cNvSpPr>
            <a:spLocks noGrp="1"/>
          </p:cNvSpPr>
          <p:nvPr>
            <p:ph type="sldNum" sz="quarter" idx="5"/>
          </p:nvPr>
        </p:nvSpPr>
        <p:spPr/>
        <p:txBody>
          <a:bodyPr/>
          <a:lstStyle/>
          <a:p>
            <a:fld id="{E8A6CD2C-A2A9-4D72-B0A8-7202530CD113}" type="slidenum">
              <a:rPr lang="en-GB" smtClean="0"/>
              <a:t>5</a:t>
            </a:fld>
            <a:endParaRPr lang="en-GB"/>
          </a:p>
        </p:txBody>
      </p:sp>
    </p:spTree>
    <p:extLst>
      <p:ext uri="{BB962C8B-B14F-4D97-AF65-F5344CB8AC3E}">
        <p14:creationId xmlns:p14="http://schemas.microsoft.com/office/powerpoint/2010/main" val="1655094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dirty="0"/>
              <a:t>KI#1 : 11 agreed, 1 </a:t>
            </a:r>
            <a:r>
              <a:rPr lang="en-US" altLang="zh-CN" dirty="0"/>
              <a:t>approved, </a:t>
            </a:r>
            <a:r>
              <a:rPr lang="en-GB" dirty="0"/>
              <a:t>2 merged</a:t>
            </a:r>
            <a:r>
              <a:rPr lang="en-US" dirty="0"/>
              <a:t>,</a:t>
            </a:r>
            <a:r>
              <a:rPr lang="zh-CN" altLang="en-US" dirty="0"/>
              <a:t> </a:t>
            </a:r>
            <a:r>
              <a:rPr lang="en-US" altLang="zh-CN" dirty="0"/>
              <a:t>3 postponed </a:t>
            </a:r>
            <a:endParaRPr lang="en-GB" dirty="0"/>
          </a:p>
          <a:p>
            <a:r>
              <a:rPr lang="en-GB" dirty="0"/>
              <a:t>KI#2: 12 agreed, 0 approved, 5 merged, 1 postponed</a:t>
            </a:r>
          </a:p>
          <a:p>
            <a:r>
              <a:rPr lang="en-GB" dirty="0"/>
              <a:t>KI#3</a:t>
            </a:r>
            <a:r>
              <a:rPr lang="en-US" dirty="0"/>
              <a:t>:</a:t>
            </a:r>
            <a:r>
              <a:rPr lang="zh-CN" altLang="en-US" dirty="0"/>
              <a:t> </a:t>
            </a:r>
            <a:r>
              <a:rPr lang="en-US" altLang="zh-CN" dirty="0"/>
              <a:t>2</a:t>
            </a:r>
            <a:r>
              <a:rPr lang="zh-CN" altLang="en-US" dirty="0"/>
              <a:t> </a:t>
            </a:r>
            <a:r>
              <a:rPr lang="en-US" altLang="zh-CN" dirty="0"/>
              <a:t>agreed, 1 merged </a:t>
            </a:r>
          </a:p>
          <a:p>
            <a:r>
              <a:rPr lang="en-US" dirty="0"/>
              <a:t>KI#4: 1 agreed, 0 merged </a:t>
            </a:r>
          </a:p>
          <a:p>
            <a:r>
              <a:rPr lang="en-US" dirty="0"/>
              <a:t>Total: 26 agreed, 1 approved, 8 merged, 4 postponed</a:t>
            </a:r>
          </a:p>
        </p:txBody>
      </p:sp>
      <p:sp>
        <p:nvSpPr>
          <p:cNvPr id="4" name="灯片编号占位符 3"/>
          <p:cNvSpPr>
            <a:spLocks noGrp="1"/>
          </p:cNvSpPr>
          <p:nvPr>
            <p:ph type="sldNum" sz="quarter" idx="5"/>
          </p:nvPr>
        </p:nvSpPr>
        <p:spPr/>
        <p:txBody>
          <a:bodyPr/>
          <a:lstStyle/>
          <a:p>
            <a:fld id="{E8A6CD2C-A2A9-4D72-B0A8-7202530CD113}" type="slidenum">
              <a:rPr lang="en-GB" smtClean="0"/>
              <a:t>6</a:t>
            </a:fld>
            <a:endParaRPr lang="en-GB"/>
          </a:p>
        </p:txBody>
      </p:sp>
    </p:spTree>
    <p:extLst>
      <p:ext uri="{BB962C8B-B14F-4D97-AF65-F5344CB8AC3E}">
        <p14:creationId xmlns:p14="http://schemas.microsoft.com/office/powerpoint/2010/main" val="16601080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dirty="0"/>
              <a:t>KI#1 : 11 agreed, 1 </a:t>
            </a:r>
            <a:r>
              <a:rPr lang="en-US" altLang="zh-CN" dirty="0"/>
              <a:t>approved, </a:t>
            </a:r>
            <a:r>
              <a:rPr lang="en-GB" dirty="0"/>
              <a:t>2 merged</a:t>
            </a:r>
            <a:r>
              <a:rPr lang="en-US" dirty="0"/>
              <a:t>,</a:t>
            </a:r>
            <a:r>
              <a:rPr lang="zh-CN" altLang="en-US" dirty="0"/>
              <a:t> </a:t>
            </a:r>
            <a:r>
              <a:rPr lang="en-US" altLang="zh-CN" dirty="0"/>
              <a:t>3 postponed </a:t>
            </a:r>
            <a:endParaRPr lang="en-GB" dirty="0"/>
          </a:p>
          <a:p>
            <a:r>
              <a:rPr lang="en-GB" dirty="0"/>
              <a:t>KI#2: 12 agreed, 0 approved, 5 merged, 1 postponed</a:t>
            </a:r>
          </a:p>
          <a:p>
            <a:r>
              <a:rPr lang="en-GB" dirty="0"/>
              <a:t>KI#3</a:t>
            </a:r>
            <a:r>
              <a:rPr lang="en-US" dirty="0"/>
              <a:t>:</a:t>
            </a:r>
            <a:r>
              <a:rPr lang="zh-CN" altLang="en-US" dirty="0"/>
              <a:t> </a:t>
            </a:r>
            <a:r>
              <a:rPr lang="en-US" altLang="zh-CN" dirty="0"/>
              <a:t>2</a:t>
            </a:r>
            <a:r>
              <a:rPr lang="zh-CN" altLang="en-US" dirty="0"/>
              <a:t> </a:t>
            </a:r>
            <a:r>
              <a:rPr lang="en-US" altLang="zh-CN" dirty="0"/>
              <a:t>agreed, 1 merged </a:t>
            </a:r>
          </a:p>
          <a:p>
            <a:r>
              <a:rPr lang="en-US" dirty="0"/>
              <a:t>KI#4: 1 agreed, 0 merged </a:t>
            </a:r>
          </a:p>
          <a:p>
            <a:r>
              <a:rPr lang="en-US" dirty="0"/>
              <a:t>Total: 26 agreed, 1 approved, 8 merged, 4 postponed</a:t>
            </a:r>
          </a:p>
        </p:txBody>
      </p:sp>
      <p:sp>
        <p:nvSpPr>
          <p:cNvPr id="4" name="灯片编号占位符 3"/>
          <p:cNvSpPr>
            <a:spLocks noGrp="1"/>
          </p:cNvSpPr>
          <p:nvPr>
            <p:ph type="sldNum" sz="quarter" idx="5"/>
          </p:nvPr>
        </p:nvSpPr>
        <p:spPr/>
        <p:txBody>
          <a:bodyPr/>
          <a:lstStyle/>
          <a:p>
            <a:fld id="{E8A6CD2C-A2A9-4D72-B0A8-7202530CD113}" type="slidenum">
              <a:rPr lang="en-GB" smtClean="0"/>
              <a:t>7</a:t>
            </a:fld>
            <a:endParaRPr lang="en-GB"/>
          </a:p>
        </p:txBody>
      </p:sp>
    </p:spTree>
    <p:extLst>
      <p:ext uri="{BB962C8B-B14F-4D97-AF65-F5344CB8AC3E}">
        <p14:creationId xmlns:p14="http://schemas.microsoft.com/office/powerpoint/2010/main" val="34587995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dirty="0"/>
          </a:p>
        </p:txBody>
      </p:sp>
      <p:sp>
        <p:nvSpPr>
          <p:cNvPr id="4" name="灯片编号占位符 3"/>
          <p:cNvSpPr>
            <a:spLocks noGrp="1"/>
          </p:cNvSpPr>
          <p:nvPr>
            <p:ph type="sldNum" sz="quarter" idx="5"/>
          </p:nvPr>
        </p:nvSpPr>
        <p:spPr/>
        <p:txBody>
          <a:bodyPr/>
          <a:lstStyle/>
          <a:p>
            <a:fld id="{E8A6CD2C-A2A9-4D72-B0A8-7202530CD113}" type="slidenum">
              <a:rPr lang="en-GB" smtClean="0"/>
              <a:t>8</a:t>
            </a:fld>
            <a:endParaRPr lang="en-GB"/>
          </a:p>
        </p:txBody>
      </p:sp>
    </p:spTree>
    <p:extLst>
      <p:ext uri="{BB962C8B-B14F-4D97-AF65-F5344CB8AC3E}">
        <p14:creationId xmlns:p14="http://schemas.microsoft.com/office/powerpoint/2010/main" val="24034977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dirty="0"/>
          </a:p>
        </p:txBody>
      </p:sp>
      <p:sp>
        <p:nvSpPr>
          <p:cNvPr id="4" name="灯片编号占位符 3"/>
          <p:cNvSpPr>
            <a:spLocks noGrp="1"/>
          </p:cNvSpPr>
          <p:nvPr>
            <p:ph type="sldNum" sz="quarter" idx="5"/>
          </p:nvPr>
        </p:nvSpPr>
        <p:spPr/>
        <p:txBody>
          <a:bodyPr/>
          <a:lstStyle/>
          <a:p>
            <a:fld id="{E8A6CD2C-A2A9-4D72-B0A8-7202530CD113}" type="slidenum">
              <a:rPr lang="en-GB" smtClean="0"/>
              <a:t>9</a:t>
            </a:fld>
            <a:endParaRPr lang="en-GB"/>
          </a:p>
        </p:txBody>
      </p:sp>
    </p:spTree>
    <p:extLst>
      <p:ext uri="{BB962C8B-B14F-4D97-AF65-F5344CB8AC3E}">
        <p14:creationId xmlns:p14="http://schemas.microsoft.com/office/powerpoint/2010/main" val="4073902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Text Box 13"/>
          <p:cNvSpPr txBox="1">
            <a:spLocks noChangeArrowheads="1"/>
          </p:cNvSpPr>
          <p:nvPr userDrawn="1"/>
        </p:nvSpPr>
        <p:spPr bwMode="auto">
          <a:xfrm>
            <a:off x="5982731" y="285371"/>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indent="0" algn="r" defTabSz="914400" rtl="0" eaLnBrk="1" fontAlgn="base" latinLnBrk="0" hangingPunct="1">
              <a:lnSpc>
                <a:spcPct val="100000"/>
              </a:lnSpc>
              <a:spcBef>
                <a:spcPct val="50000"/>
              </a:spcBef>
              <a:spcAft>
                <a:spcPct val="0"/>
              </a:spcAft>
              <a:buClrTx/>
              <a:buSzTx/>
              <a:buFontTx/>
              <a:buNone/>
              <a:defRPr/>
            </a:pPr>
            <a:r>
              <a:rPr lang="de-DE" sz="1400" b="1" dirty="0">
                <a:effectLst/>
              </a:rPr>
              <a:t>S2-2505901</a:t>
            </a:r>
            <a:endParaRPr lang="en-US" sz="1400" b="1" dirty="0">
              <a:solidFill>
                <a:schemeClr val="bg2"/>
              </a:solidFill>
              <a:effectLst/>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6" name="Text Box 14"/>
          <p:cNvSpPr txBox="1">
            <a:spLocks noChangeArrowheads="1"/>
          </p:cNvSpPr>
          <p:nvPr userDrawn="1"/>
        </p:nvSpPr>
        <p:spPr bwMode="auto">
          <a:xfrm>
            <a:off x="298450" y="85317"/>
            <a:ext cx="58102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sv-SE" altLang="en-US" sz="12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altLang="zh-CN"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3GPP TSG SA WG2 Meeting #169</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19 – 23 May, 2025, Fukuoka, Japan</a:t>
            </a:r>
            <a:endParaRPr kumimoji="0" lang="zh-CN" altLang="zh-CN"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5" name="Text Box 13"/>
          <p:cNvSpPr txBox="1">
            <a:spLocks noChangeArrowheads="1"/>
          </p:cNvSpPr>
          <p:nvPr userDrawn="1"/>
        </p:nvSpPr>
        <p:spPr bwMode="auto">
          <a:xfrm>
            <a:off x="5566042" y="334106"/>
            <a:ext cx="1463675" cy="3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indent="0" algn="r" defTabSz="914400" rtl="0" eaLnBrk="1" fontAlgn="base" latinLnBrk="0" hangingPunct="1">
              <a:lnSpc>
                <a:spcPct val="100000"/>
              </a:lnSpc>
              <a:spcBef>
                <a:spcPct val="50000"/>
              </a:spcBef>
              <a:spcAft>
                <a:spcPct val="0"/>
              </a:spcAft>
              <a:buClrTx/>
              <a:buSzTx/>
              <a:buFontTx/>
              <a:buNone/>
              <a:defRPr/>
            </a:pPr>
            <a:r>
              <a:rPr lang="de-DE" sz="1400" b="1" dirty="0">
                <a:effectLst/>
              </a:rPr>
              <a:t>S2-2</a:t>
            </a:r>
            <a:r>
              <a:rPr lang="en-US" sz="1400" b="1" dirty="0">
                <a:effectLst/>
              </a:rPr>
              <a:t>409351</a:t>
            </a:r>
            <a:endParaRPr lang="en-US" sz="1400" b="1" dirty="0">
              <a:solidFill>
                <a:schemeClr val="bg2"/>
              </a:solidFill>
              <a:effectLst/>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6" name="Text Box 14"/>
          <p:cNvSpPr txBox="1">
            <a:spLocks noChangeArrowheads="1"/>
          </p:cNvSpPr>
          <p:nvPr userDrawn="1"/>
        </p:nvSpPr>
        <p:spPr bwMode="auto">
          <a:xfrm>
            <a:off x="298450" y="85317"/>
            <a:ext cx="581025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panose="020B0604020202020204"/>
            </a:endParaRPr>
          </a:p>
          <a:p>
            <a:r>
              <a:rPr lang="de-DE" altLang="ko-KR" sz="1400" b="1" kern="1200" dirty="0">
                <a:solidFill>
                  <a:schemeClr val="tx1"/>
                </a:solidFill>
                <a:latin typeface="+mn-lt"/>
                <a:ea typeface="+mn-ea"/>
                <a:cs typeface="Arial" panose="020B0604020202020204" pitchFamily="34" charset="0"/>
              </a:rPr>
              <a:t>3GPP TSG SA WG2 Meeting #1</a:t>
            </a:r>
            <a:r>
              <a:rPr lang="en-US" sz="1400" b="1" kern="1200" dirty="0">
                <a:solidFill>
                  <a:schemeClr val="tx1"/>
                </a:solidFill>
                <a:latin typeface="+mn-lt"/>
                <a:ea typeface="+mn-ea"/>
                <a:cs typeface="Arial" panose="020B0604020202020204" pitchFamily="34" charset="0"/>
              </a:rPr>
              <a:t>64</a:t>
            </a:r>
            <a:endParaRPr lang="de-DE" altLang="ko-KR" sz="1400" b="1" kern="1200" dirty="0">
              <a:solidFill>
                <a:schemeClr val="tx1"/>
              </a:solidFill>
              <a:latin typeface="+mn-lt"/>
              <a:ea typeface="+mn-ea"/>
              <a:cs typeface="Arial" panose="020B0604020202020204" pitchFamily="34" charset="0"/>
            </a:endParaRPr>
          </a:p>
          <a:p>
            <a:pPr marL="0" marR="0" indent="0" algn="l" defTabSz="914400" rtl="0" eaLnBrk="0" fontAlgn="base" latinLnBrk="0" hangingPunct="0">
              <a:lnSpc>
                <a:spcPct val="100000"/>
              </a:lnSpc>
              <a:spcBef>
                <a:spcPct val="0"/>
              </a:spcBef>
              <a:spcAft>
                <a:spcPct val="0"/>
              </a:spcAft>
              <a:buClrTx/>
              <a:buSzTx/>
              <a:buFontTx/>
              <a:buNone/>
              <a:defRPr/>
            </a:pPr>
            <a:r>
              <a:rPr lang="en-US" altLang="zh-CN" sz="1400" b="1" kern="1200" dirty="0">
                <a:solidFill>
                  <a:schemeClr val="tx1"/>
                </a:solidFill>
                <a:latin typeface="+mn-lt"/>
                <a:ea typeface="+mn-ea"/>
                <a:cs typeface="Arial" panose="020B0604020202020204" pitchFamily="34" charset="0"/>
              </a:rPr>
              <a:t>Maastricht, Netherlands, 19 - 23 August, 2024</a:t>
            </a:r>
          </a:p>
        </p:txBody>
      </p:sp>
      <p:sp>
        <p:nvSpPr>
          <p:cNvPr id="4" name="文本框 3"/>
          <p:cNvSpPr txBox="1"/>
          <p:nvPr userDrawn="1"/>
        </p:nvSpPr>
        <p:spPr>
          <a:xfrm>
            <a:off x="8107680" y="6567805"/>
            <a:ext cx="3048000" cy="245110"/>
          </a:xfrm>
          <a:prstGeom prst="rect">
            <a:avLst/>
          </a:prstGeom>
          <a:noFill/>
        </p:spPr>
        <p:txBody>
          <a:bodyPr wrap="square" rtlCol="0">
            <a:spAutoFit/>
          </a:bodyPr>
          <a:lstStyle/>
          <a:p>
            <a:endParaRPr lang="zh-CN" altLang="en-US"/>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2025</a:t>
            </a:r>
            <a:endParaRPr lang="en-US" altLang="en-GB" sz="800" dirty="0"/>
          </a:p>
        </p:txBody>
      </p:sp>
      <p:pic>
        <p:nvPicPr>
          <p:cNvPr id="1033" name="Picture 10" descr="3GPP_TM_RD.jpg"/>
          <p:cNvPicPr>
            <a:picLocks noChangeAspect="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userDrawn="1"/>
        </p:nvSpPr>
        <p:spPr>
          <a:xfrm>
            <a:off x="538162" y="6429693"/>
            <a:ext cx="5837237" cy="242887"/>
          </a:xfrm>
          <a:prstGeom prst="rect">
            <a:avLst/>
          </a:prstGeom>
          <a:noFill/>
        </p:spPr>
        <p:txBody>
          <a:bodyPr anchor="ctr">
            <a:normAutofit fontScale="87500" lnSpcReduction="10000"/>
          </a:bodyPr>
          <a:lstStyle/>
          <a:p>
            <a:pPr marL="0" marR="0" algn="l" defTabSz="914400" rtl="0" eaLnBrk="0" fontAlgn="base" latinLnBrk="0" hangingPunct="0">
              <a:lnSpc>
                <a:spcPct val="100000"/>
              </a:lnSpc>
              <a:buClrTx/>
              <a:buSzTx/>
              <a:buFontTx/>
              <a:buNone/>
              <a:defRPr/>
            </a:pPr>
            <a:r>
              <a:rPr lang="en-US" altLang="de-DE" sz="1300" dirty="0">
                <a:solidFill>
                  <a:schemeClr val="bg1"/>
                </a:solidFill>
                <a:latin typeface="+mn-lt"/>
              </a:rPr>
              <a:t>SA WG2 Meeting #169, 19 – 23 May, 2025, Fukuoka, Japan</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5" r:id="rId5"/>
    <p:sldLayoutId id="2147483656" r:id="rId6"/>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457200" indent="-457200" algn="l" rtl="0" eaLnBrk="0" fontAlgn="base" hangingPunct="0">
        <a:spcBef>
          <a:spcPct val="20000"/>
        </a:spcBef>
        <a:spcAft>
          <a:spcPct val="0"/>
        </a:spcAft>
        <a:buBlip>
          <a:blip r:embed="rId9"/>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48182" y="2191475"/>
            <a:ext cx="8048263" cy="1503743"/>
          </a:xfrm>
        </p:spPr>
        <p:txBody>
          <a:bodyPr>
            <a:noAutofit/>
          </a:bodyPr>
          <a:lstStyle/>
          <a:p>
            <a:pPr>
              <a:defRPr/>
            </a:pPr>
            <a:r>
              <a:rPr lang="en-US" altLang="de-DE" sz="4400" b="1" dirty="0"/>
              <a:t>Status </a:t>
            </a:r>
            <a:r>
              <a:rPr lang="en-GB" altLang="zh-CN" sz="4400" b="1" dirty="0"/>
              <a:t>Report of </a:t>
            </a:r>
            <a:r>
              <a:rPr lang="en-US" altLang="zh-CN" sz="4400" b="1" dirty="0" err="1"/>
              <a:t>FS_Sensing_ARC</a:t>
            </a:r>
            <a:r>
              <a:rPr lang="en-US" altLang="zh-CN" sz="4400" b="1" dirty="0"/>
              <a:t> </a:t>
            </a:r>
            <a:br>
              <a:rPr lang="en-US" altLang="en-GB" sz="4400" b="1" dirty="0"/>
            </a:br>
            <a:endParaRPr lang="en-GB" sz="4400" dirty="0">
              <a:effectLst>
                <a:outerShdw blurRad="38100" dist="38100" dir="2700000" algn="tl">
                  <a:srgbClr val="C0C0C0"/>
                </a:outerShdw>
              </a:effectLst>
            </a:endParaRPr>
          </a:p>
        </p:txBody>
      </p:sp>
      <p:sp>
        <p:nvSpPr>
          <p:cNvPr id="6147" name="Subtitle 6"/>
          <p:cNvSpPr>
            <a:spLocks noGrp="1"/>
          </p:cNvSpPr>
          <p:nvPr>
            <p:ph type="subTitle" idx="1"/>
          </p:nvPr>
        </p:nvSpPr>
        <p:spPr>
          <a:xfrm>
            <a:off x="1953873" y="4023240"/>
            <a:ext cx="4867474" cy="1314450"/>
          </a:xfrm>
        </p:spPr>
        <p:txBody>
          <a:bodyPr/>
          <a:lstStyle/>
          <a:p>
            <a:pPr algn="l">
              <a:lnSpc>
                <a:spcPct val="150000"/>
              </a:lnSpc>
              <a:spcBef>
                <a:spcPts val="1800"/>
              </a:spcBef>
            </a:pPr>
            <a:r>
              <a:rPr lang="fr-FR" altLang="zh-CN" sz="1800" dirty="0">
                <a:latin typeface="Arial" panose="020B0604020202020204" pitchFamily="34" charset="0"/>
              </a:rPr>
              <a:t>Jianning LIU (Xiaomi), Rapporteur </a:t>
            </a:r>
            <a:br>
              <a:rPr lang="en-US" altLang="en-US" sz="1800" dirty="0"/>
            </a:br>
            <a:r>
              <a:rPr lang="en-US" altLang="en-US" sz="1800" dirty="0">
                <a:latin typeface="Arial" panose="020B0604020202020204" pitchFamily="34" charset="0"/>
              </a:rPr>
              <a:t>David Gutierrez </a:t>
            </a:r>
            <a:r>
              <a:rPr lang="en-US" altLang="en-US" sz="1800" dirty="0"/>
              <a:t>(</a:t>
            </a:r>
            <a:r>
              <a:rPr lang="fr-FR" altLang="en-US" sz="1800" dirty="0">
                <a:latin typeface="Arial" panose="020B0604020202020204" pitchFamily="34" charset="0"/>
              </a:rPr>
              <a:t>Apple),</a:t>
            </a:r>
            <a:r>
              <a:rPr lang="fr-FR" altLang="zh-CN" sz="1800" dirty="0">
                <a:latin typeface="Arial" panose="020B0604020202020204" pitchFamily="34" charset="0"/>
              </a:rPr>
              <a:t> Rapporteur</a:t>
            </a:r>
          </a:p>
          <a:p>
            <a:pPr algn="l">
              <a:lnSpc>
                <a:spcPct val="80000"/>
              </a:lnSpc>
              <a:spcBef>
                <a:spcPts val="1800"/>
              </a:spcBef>
              <a:defRPr/>
            </a:pPr>
            <a:endParaRPr lang="en-GB" altLang="en-US" sz="1800" dirty="0">
              <a:latin typeface="Arial" panose="020B0604020202020204" pitchFamily="34" charset="0"/>
            </a:endParaRPr>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2">
            <a:extLst>
              <a:ext uri="{FF2B5EF4-FFF2-40B4-BE49-F238E27FC236}">
                <a16:creationId xmlns:a16="http://schemas.microsoft.com/office/drawing/2014/main" id="{A44A5FDD-3275-428B-87A3-A6EBA598BB7D}"/>
              </a:ext>
            </a:extLst>
          </p:cNvPr>
          <p:cNvSpPr>
            <a:spLocks noGrp="1"/>
          </p:cNvSpPr>
          <p:nvPr>
            <p:ph type="ctrTitle"/>
          </p:nvPr>
        </p:nvSpPr>
        <p:spPr>
          <a:xfrm>
            <a:off x="516038" y="2404360"/>
            <a:ext cx="7772400" cy="1470025"/>
          </a:xfrm>
        </p:spPr>
        <p:txBody>
          <a:bodyPr/>
          <a:lstStyle/>
          <a:p>
            <a:r>
              <a:rPr lang="en-US" sz="5400" dirty="0"/>
              <a:t>Annex</a:t>
            </a:r>
          </a:p>
        </p:txBody>
      </p:sp>
    </p:spTree>
    <p:extLst>
      <p:ext uri="{BB962C8B-B14F-4D97-AF65-F5344CB8AC3E}">
        <p14:creationId xmlns:p14="http://schemas.microsoft.com/office/powerpoint/2010/main" val="3208604532"/>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335071" y="290803"/>
            <a:ext cx="7380962" cy="675167"/>
          </a:xfrm>
        </p:spPr>
        <p:txBody>
          <a:bodyPr/>
          <a:lstStyle/>
          <a:p>
            <a:pPr algn="l"/>
            <a:r>
              <a:rPr lang="nb-NO" altLang="zh-CN" sz="2800" dirty="0"/>
              <a:t>Rel-20 planning – 5GA item planning</a:t>
            </a:r>
            <a:endParaRPr lang="en-US" sz="2800" dirty="0"/>
          </a:p>
        </p:txBody>
      </p:sp>
      <p:graphicFrame>
        <p:nvGraphicFramePr>
          <p:cNvPr id="7" name="Table 1">
            <a:extLst>
              <a:ext uri="{FF2B5EF4-FFF2-40B4-BE49-F238E27FC236}">
                <a16:creationId xmlns:a16="http://schemas.microsoft.com/office/drawing/2014/main" id="{ED147E18-A2C3-457F-817C-8493D9CEC6C2}"/>
              </a:ext>
            </a:extLst>
          </p:cNvPr>
          <p:cNvGraphicFramePr>
            <a:graphicFrameLocks noGrp="1"/>
          </p:cNvGraphicFramePr>
          <p:nvPr>
            <p:extLst>
              <p:ext uri="{D42A27DB-BD31-4B8C-83A1-F6EECF244321}">
                <p14:modId xmlns:p14="http://schemas.microsoft.com/office/powerpoint/2010/main" val="445666734"/>
              </p:ext>
            </p:extLst>
          </p:nvPr>
        </p:nvGraphicFramePr>
        <p:xfrm>
          <a:off x="523305" y="2073835"/>
          <a:ext cx="8097390" cy="3329940"/>
        </p:xfrm>
        <a:graphic>
          <a:graphicData uri="http://schemas.openxmlformats.org/drawingml/2006/table">
            <a:tbl>
              <a:tblPr>
                <a:tableStyleId>{5940675A-B579-460E-94D1-54222C63F5DA}</a:tableStyleId>
              </a:tblPr>
              <a:tblGrid>
                <a:gridCol w="809739">
                  <a:extLst>
                    <a:ext uri="{9D8B030D-6E8A-4147-A177-3AD203B41FA5}">
                      <a16:colId xmlns:a16="http://schemas.microsoft.com/office/drawing/2014/main" val="1418284590"/>
                    </a:ext>
                  </a:extLst>
                </a:gridCol>
                <a:gridCol w="809739">
                  <a:extLst>
                    <a:ext uri="{9D8B030D-6E8A-4147-A177-3AD203B41FA5}">
                      <a16:colId xmlns:a16="http://schemas.microsoft.com/office/drawing/2014/main" val="82605609"/>
                    </a:ext>
                  </a:extLst>
                </a:gridCol>
                <a:gridCol w="809739">
                  <a:extLst>
                    <a:ext uri="{9D8B030D-6E8A-4147-A177-3AD203B41FA5}">
                      <a16:colId xmlns:a16="http://schemas.microsoft.com/office/drawing/2014/main" val="716737345"/>
                    </a:ext>
                  </a:extLst>
                </a:gridCol>
                <a:gridCol w="809739">
                  <a:extLst>
                    <a:ext uri="{9D8B030D-6E8A-4147-A177-3AD203B41FA5}">
                      <a16:colId xmlns:a16="http://schemas.microsoft.com/office/drawing/2014/main" val="3801273448"/>
                    </a:ext>
                  </a:extLst>
                </a:gridCol>
                <a:gridCol w="809739">
                  <a:extLst>
                    <a:ext uri="{9D8B030D-6E8A-4147-A177-3AD203B41FA5}">
                      <a16:colId xmlns:a16="http://schemas.microsoft.com/office/drawing/2014/main" val="2015153858"/>
                    </a:ext>
                  </a:extLst>
                </a:gridCol>
                <a:gridCol w="821267">
                  <a:extLst>
                    <a:ext uri="{9D8B030D-6E8A-4147-A177-3AD203B41FA5}">
                      <a16:colId xmlns:a16="http://schemas.microsoft.com/office/drawing/2014/main" val="3313785119"/>
                    </a:ext>
                  </a:extLst>
                </a:gridCol>
                <a:gridCol w="798211">
                  <a:extLst>
                    <a:ext uri="{9D8B030D-6E8A-4147-A177-3AD203B41FA5}">
                      <a16:colId xmlns:a16="http://schemas.microsoft.com/office/drawing/2014/main" val="3092039055"/>
                    </a:ext>
                  </a:extLst>
                </a:gridCol>
                <a:gridCol w="809739">
                  <a:extLst>
                    <a:ext uri="{9D8B030D-6E8A-4147-A177-3AD203B41FA5}">
                      <a16:colId xmlns:a16="http://schemas.microsoft.com/office/drawing/2014/main" val="2676243810"/>
                    </a:ext>
                  </a:extLst>
                </a:gridCol>
                <a:gridCol w="809739">
                  <a:extLst>
                    <a:ext uri="{9D8B030D-6E8A-4147-A177-3AD203B41FA5}">
                      <a16:colId xmlns:a16="http://schemas.microsoft.com/office/drawing/2014/main" val="2478398997"/>
                    </a:ext>
                  </a:extLst>
                </a:gridCol>
                <a:gridCol w="809739">
                  <a:extLst>
                    <a:ext uri="{9D8B030D-6E8A-4147-A177-3AD203B41FA5}">
                      <a16:colId xmlns:a16="http://schemas.microsoft.com/office/drawing/2014/main" val="579281362"/>
                    </a:ext>
                  </a:extLst>
                </a:gridCol>
              </a:tblGrid>
              <a:tr h="0">
                <a:tc>
                  <a:txBody>
                    <a:bodyPr/>
                    <a:lstStyle/>
                    <a:p>
                      <a:pPr algn="ctr" fontAlgn="t"/>
                      <a:endParaRPr lang="en-GB" sz="1100" b="1" i="0" u="none" strike="noStrike" dirty="0">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dirty="0">
                          <a:effectLst/>
                        </a:rPr>
                        <a:t>2025</a:t>
                      </a:r>
                      <a:endParaRPr lang="en-GB" sz="1100" b="1" i="0" u="none" strike="noStrike" dirty="0">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a:effectLst/>
                        </a:rPr>
                        <a:t>2025</a:t>
                      </a:r>
                      <a:endParaRPr lang="en-GB" sz="1100" b="1" i="0" u="none" strike="noStrike">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dirty="0">
                          <a:effectLst/>
                        </a:rPr>
                        <a:t>2025</a:t>
                      </a:r>
                      <a:endParaRPr lang="en-GB" sz="1100" b="1" i="0" u="none" strike="noStrike" dirty="0">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a:effectLst/>
                        </a:rPr>
                        <a:t>2025</a:t>
                      </a:r>
                      <a:endParaRPr lang="en-GB" sz="1100" b="1" i="0" u="none" strike="noStrike">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a:effectLst/>
                        </a:rPr>
                        <a:t>2025</a:t>
                      </a:r>
                      <a:endParaRPr lang="en-GB" sz="1100" b="1" i="0" u="none" strike="noStrike">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a:effectLst/>
                        </a:rPr>
                        <a:t>2026</a:t>
                      </a:r>
                      <a:endParaRPr lang="en-GB" sz="1100" b="1" i="0" u="none" strike="noStrike">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a:effectLst/>
                        </a:rPr>
                        <a:t>2026</a:t>
                      </a:r>
                      <a:endParaRPr lang="en-GB" sz="1100" b="1" i="0" u="none" strike="noStrike">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a:effectLst/>
                        </a:rPr>
                        <a:t>2026</a:t>
                      </a:r>
                      <a:endParaRPr lang="en-GB" sz="1100" b="1" i="0" u="none" strike="noStrike">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a:effectLst/>
                        </a:rPr>
                        <a:t>2026</a:t>
                      </a:r>
                      <a:endParaRPr lang="en-GB" sz="1100" b="1" i="0" u="none" strike="noStrike">
                        <a:solidFill>
                          <a:srgbClr val="000000"/>
                        </a:solidFill>
                        <a:effectLst/>
                        <a:latin typeface="Calibri" panose="020F0502020204030204" pitchFamily="34" charset="0"/>
                      </a:endParaRPr>
                    </a:p>
                  </a:txBody>
                  <a:tcPr marL="34290" marR="34290" marT="34290" marB="34290"/>
                </a:tc>
                <a:extLst>
                  <a:ext uri="{0D108BD9-81ED-4DB2-BD59-A6C34878D82A}">
                    <a16:rowId xmlns:a16="http://schemas.microsoft.com/office/drawing/2014/main" val="3052733993"/>
                  </a:ext>
                </a:extLst>
              </a:tr>
              <a:tr h="0">
                <a:tc>
                  <a:txBody>
                    <a:bodyPr/>
                    <a:lstStyle/>
                    <a:p>
                      <a:pPr algn="ctr" fontAlgn="t"/>
                      <a:endParaRPr lang="en-GB" sz="1100" b="1" i="0" u="none" strike="noStrike" dirty="0">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dirty="0">
                          <a:effectLst/>
                        </a:rPr>
                        <a:t>Apr #168 Goteborg</a:t>
                      </a:r>
                      <a:endParaRPr lang="en-GB" sz="1100" b="1" i="0" u="none" strike="noStrike" dirty="0">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dirty="0">
                          <a:effectLst/>
                        </a:rPr>
                        <a:t>May #169 Fukuoka</a:t>
                      </a:r>
                      <a:endParaRPr lang="en-GB" sz="1100" b="1" i="0" u="none" strike="noStrike" dirty="0">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dirty="0">
                          <a:effectLst/>
                        </a:rPr>
                        <a:t>Aug #170 Goteborg</a:t>
                      </a:r>
                      <a:endParaRPr lang="en-GB" sz="1100" b="1" i="0" u="none" strike="noStrike" dirty="0">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dirty="0">
                          <a:effectLst/>
                        </a:rPr>
                        <a:t>Oct #171 China</a:t>
                      </a:r>
                      <a:endParaRPr lang="en-GB" sz="1100" b="1" i="0" u="none" strike="noStrike" dirty="0">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a:effectLst/>
                        </a:rPr>
                        <a:t>Nov #172 Dallas</a:t>
                      </a:r>
                      <a:endParaRPr lang="en-GB" sz="1100" b="1" i="0" u="none" strike="noStrike">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a:effectLst/>
                        </a:rPr>
                        <a:t>Feb #173 India</a:t>
                      </a:r>
                      <a:endParaRPr lang="en-GB" sz="1100" b="1" i="0" u="none" strike="noStrike">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a:effectLst/>
                        </a:rPr>
                        <a:t>Apr #174 EU</a:t>
                      </a:r>
                      <a:endParaRPr lang="en-GB" sz="1100" b="1" i="0" u="none" strike="noStrike">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a:effectLst/>
                        </a:rPr>
                        <a:t>May #175 China</a:t>
                      </a:r>
                      <a:endParaRPr lang="en-GB" sz="1100" b="1" i="0" u="none" strike="noStrike">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dirty="0">
                          <a:effectLst/>
                        </a:rPr>
                        <a:t>Aug #176 EU</a:t>
                      </a:r>
                      <a:endParaRPr lang="en-GB" sz="1100" b="1" i="0" u="none" strike="noStrike" dirty="0">
                        <a:solidFill>
                          <a:srgbClr val="000000"/>
                        </a:solidFill>
                        <a:effectLst/>
                        <a:latin typeface="Calibri" panose="020F0502020204030204" pitchFamily="34" charset="0"/>
                      </a:endParaRPr>
                    </a:p>
                  </a:txBody>
                  <a:tcPr marL="34290" marR="34290" marT="34290" marB="34290"/>
                </a:tc>
                <a:extLst>
                  <a:ext uri="{0D108BD9-81ED-4DB2-BD59-A6C34878D82A}">
                    <a16:rowId xmlns:a16="http://schemas.microsoft.com/office/drawing/2014/main" val="755848631"/>
                  </a:ext>
                </a:extLst>
              </a:tr>
              <a:tr h="0">
                <a:tc>
                  <a:txBody>
                    <a:bodyPr/>
                    <a:lstStyle/>
                    <a:p>
                      <a:pPr algn="ctr" fontAlgn="t"/>
                      <a:endParaRPr lang="en-GB" sz="1100" b="1" i="0" u="none" strike="noStrike" dirty="0">
                        <a:solidFill>
                          <a:srgbClr val="000000"/>
                        </a:solidFill>
                        <a:effectLst/>
                        <a:latin typeface="Calibri" panose="020F0502020204030204" pitchFamily="34" charset="0"/>
                      </a:endParaRPr>
                    </a:p>
                  </a:txBody>
                  <a:tcPr marL="34290" marR="34290" marT="34290" marB="34290"/>
                </a:tc>
                <a:tc>
                  <a:txBody>
                    <a:bodyPr/>
                    <a:lstStyle/>
                    <a:p>
                      <a:pPr algn="ctr" fontAlgn="t"/>
                      <a:r>
                        <a:rPr lang="en-GB" sz="1100" u="none" strike="noStrike" dirty="0">
                          <a:effectLst/>
                        </a:rPr>
                        <a:t> </a:t>
                      </a:r>
                      <a:endParaRPr lang="en-GB" sz="1100" b="1" i="0" u="none" strike="noStrike" dirty="0">
                        <a:solidFill>
                          <a:srgbClr val="000000"/>
                        </a:solidFill>
                        <a:effectLst/>
                        <a:latin typeface="Calibri" panose="020F0502020204030204" pitchFamily="34" charset="0"/>
                      </a:endParaRPr>
                    </a:p>
                  </a:txBody>
                  <a:tcPr marL="34290" marR="34290" marT="34290" marB="34290"/>
                </a:tc>
                <a:tc>
                  <a:txBody>
                    <a:bodyPr/>
                    <a:lstStyle/>
                    <a:p>
                      <a:pPr algn="ctr" fontAlgn="t"/>
                      <a:r>
                        <a:rPr lang="en-GB" sz="1100" u="none" strike="noStrike" dirty="0">
                          <a:effectLst/>
                        </a:rPr>
                        <a:t> </a:t>
                      </a:r>
                      <a:endParaRPr lang="en-GB" sz="1100" b="1" i="0" u="none" strike="noStrike" dirty="0">
                        <a:solidFill>
                          <a:srgbClr val="000000"/>
                        </a:solidFill>
                        <a:effectLst/>
                        <a:latin typeface="Calibri" panose="020F0502020204030204" pitchFamily="34" charset="0"/>
                      </a:endParaRPr>
                    </a:p>
                  </a:txBody>
                  <a:tcPr marL="34290" marR="34290" marT="34290" marB="34290"/>
                </a:tc>
                <a:tc>
                  <a:txBody>
                    <a:bodyPr/>
                    <a:lstStyle/>
                    <a:p>
                      <a:pPr algn="ctr" fontAlgn="t"/>
                      <a:r>
                        <a:rPr lang="en-GB" sz="1100" u="none" strike="noStrike">
                          <a:effectLst/>
                        </a:rPr>
                        <a:t> </a:t>
                      </a:r>
                      <a:endParaRPr lang="en-GB" sz="1100" b="1" i="0" u="none" strike="noStrike">
                        <a:solidFill>
                          <a:srgbClr val="000000"/>
                        </a:solidFill>
                        <a:effectLst/>
                        <a:latin typeface="Calibri" panose="020F0502020204030204" pitchFamily="34" charset="0"/>
                      </a:endParaRPr>
                    </a:p>
                  </a:txBody>
                  <a:tcPr marL="34290" marR="34290" marT="34290" marB="34290"/>
                </a:tc>
                <a:tc>
                  <a:txBody>
                    <a:bodyPr/>
                    <a:lstStyle/>
                    <a:p>
                      <a:pPr algn="ctr" fontAlgn="t"/>
                      <a:r>
                        <a:rPr lang="en-GB" sz="1100" u="none" strike="noStrike" dirty="0">
                          <a:effectLst/>
                        </a:rPr>
                        <a:t> </a:t>
                      </a:r>
                      <a:endParaRPr lang="en-GB" sz="1100" b="1" i="0" u="none" strike="noStrike" dirty="0">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dirty="0">
                          <a:effectLst/>
                        </a:rPr>
                        <a:t>Study deadline A</a:t>
                      </a:r>
                      <a:endParaRPr lang="en-GB" sz="1100" b="1" i="1" u="none" strike="noStrike" dirty="0">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dirty="0">
                          <a:effectLst/>
                        </a:rPr>
                        <a:t>Study deadline B</a:t>
                      </a:r>
                      <a:endParaRPr lang="en-GB" sz="1100" b="1" i="1" u="none" strike="noStrike" dirty="0">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dirty="0">
                          <a:effectLst/>
                        </a:rPr>
                        <a:t> </a:t>
                      </a:r>
                      <a:endParaRPr lang="en-GB" sz="1100" b="1" i="0" u="none" strike="noStrike" dirty="0">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dirty="0">
                          <a:effectLst/>
                        </a:rPr>
                        <a:t>Stage 2 80%</a:t>
                      </a:r>
                      <a:endParaRPr lang="en-GB" sz="1100" b="1" i="1" u="none" strike="noStrike" dirty="0">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dirty="0">
                          <a:effectLst/>
                        </a:rPr>
                        <a:t>Stage 2 100%</a:t>
                      </a:r>
                      <a:endParaRPr lang="en-GB" sz="1100" b="1" i="1" u="none" strike="noStrike" dirty="0">
                        <a:solidFill>
                          <a:srgbClr val="000000"/>
                        </a:solidFill>
                        <a:effectLst/>
                        <a:latin typeface="Calibri" panose="020F0502020204030204" pitchFamily="34" charset="0"/>
                      </a:endParaRPr>
                    </a:p>
                  </a:txBody>
                  <a:tcPr marL="34290" marR="34290" marT="34290" marB="34290"/>
                </a:tc>
                <a:extLst>
                  <a:ext uri="{0D108BD9-81ED-4DB2-BD59-A6C34878D82A}">
                    <a16:rowId xmlns:a16="http://schemas.microsoft.com/office/drawing/2014/main" val="4187813245"/>
                  </a:ext>
                </a:extLst>
              </a:tr>
              <a:tr h="0">
                <a:tc>
                  <a:txBody>
                    <a:bodyPr/>
                    <a:lstStyle/>
                    <a:p>
                      <a:pPr algn="l" fontAlgn="t"/>
                      <a:r>
                        <a:rPr lang="en-GB" sz="1100" b="0" i="0" u="none" strike="noStrike" dirty="0">
                          <a:solidFill>
                            <a:srgbClr val="000000"/>
                          </a:solidFill>
                          <a:effectLst/>
                          <a:latin typeface="Calibri" panose="020F0502020204030204" pitchFamily="34" charset="0"/>
                        </a:rPr>
                        <a:t>Items starting in April</a:t>
                      </a:r>
                    </a:p>
                  </a:txBody>
                  <a:tcPr marL="34290" marR="34290" marT="34290" marB="34290">
                    <a:solidFill>
                      <a:schemeClr val="bg2">
                        <a:lumMod val="90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Meeting</a:t>
                      </a:r>
                      <a:r>
                        <a:rPr lang="en-GB" sz="1100" b="0" i="0" u="none" strike="noStrike" baseline="0" dirty="0">
                          <a:solidFill>
                            <a:srgbClr val="000000"/>
                          </a:solidFill>
                          <a:effectLst/>
                          <a:latin typeface="Calibri" panose="020F0502020204030204" pitchFamily="34" charset="0"/>
                        </a:rPr>
                        <a:t> #1</a:t>
                      </a:r>
                      <a:endParaRPr lang="en-GB" sz="1100" b="0" i="0" u="none" strike="noStrike" dirty="0">
                        <a:solidFill>
                          <a:srgbClr val="000000"/>
                        </a:solidFill>
                        <a:effectLst/>
                        <a:latin typeface="Calibri" panose="020F0502020204030204" pitchFamily="34" charset="0"/>
                      </a:endParaRPr>
                    </a:p>
                  </a:txBody>
                  <a:tcPr marL="34290" marR="34290" marT="34290" marB="34290">
                    <a:solidFill>
                      <a:schemeClr val="bg2">
                        <a:lumMod val="90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Meeting #2</a:t>
                      </a:r>
                    </a:p>
                  </a:txBody>
                  <a:tcPr marL="34290" marR="34290" marT="34290" marB="34290">
                    <a:solidFill>
                      <a:schemeClr val="bg2">
                        <a:lumMod val="90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Meeting #3</a:t>
                      </a:r>
                    </a:p>
                  </a:txBody>
                  <a:tcPr marL="34290" marR="34290" marT="34290" marB="34290">
                    <a:solidFill>
                      <a:schemeClr val="bg2">
                        <a:lumMod val="90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Meeting #4</a:t>
                      </a:r>
                    </a:p>
                  </a:txBody>
                  <a:tcPr marL="34290" marR="34290" marT="34290" marB="34290">
                    <a:solidFill>
                      <a:schemeClr val="bg2">
                        <a:lumMod val="90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Meeting #5</a:t>
                      </a:r>
                    </a:p>
                  </a:txBody>
                  <a:tcPr marL="34290" marR="34290" marT="34290" marB="34290">
                    <a:solidFill>
                      <a:schemeClr val="bg2">
                        <a:lumMod val="90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Meeting #6</a:t>
                      </a:r>
                    </a:p>
                  </a:txBody>
                  <a:tcPr marL="34290" marR="34290" marT="34290" marB="34290">
                    <a:solidFill>
                      <a:schemeClr val="bg2">
                        <a:lumMod val="90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Meeting #7</a:t>
                      </a:r>
                    </a:p>
                  </a:txBody>
                  <a:tcPr marL="34290" marR="34290" marT="34290" marB="34290">
                    <a:solidFill>
                      <a:schemeClr val="bg2">
                        <a:lumMod val="90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Meeting #8</a:t>
                      </a:r>
                    </a:p>
                  </a:txBody>
                  <a:tcPr marL="34290" marR="34290" marT="34290" marB="34290">
                    <a:solidFill>
                      <a:schemeClr val="bg2">
                        <a:lumMod val="90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Meeting #9</a:t>
                      </a:r>
                    </a:p>
                  </a:txBody>
                  <a:tcPr marL="34290" marR="34290" marT="34290" marB="34290">
                    <a:solidFill>
                      <a:schemeClr val="bg2">
                        <a:lumMod val="90000"/>
                      </a:schemeClr>
                    </a:solidFill>
                  </a:tcPr>
                </a:tc>
                <a:extLst>
                  <a:ext uri="{0D108BD9-81ED-4DB2-BD59-A6C34878D82A}">
                    <a16:rowId xmlns:a16="http://schemas.microsoft.com/office/drawing/2014/main" val="1820683421"/>
                  </a:ext>
                </a:extLst>
              </a:tr>
              <a:tr h="0">
                <a:tc>
                  <a:txBody>
                    <a:bodyPr/>
                    <a:lstStyle/>
                    <a:p>
                      <a:pPr algn="l" fontAlgn="t"/>
                      <a:r>
                        <a:rPr lang="en-GB" sz="1100" b="0" i="0" u="none" strike="noStrike" dirty="0">
                          <a:solidFill>
                            <a:srgbClr val="000000"/>
                          </a:solidFill>
                          <a:effectLst/>
                          <a:latin typeface="Calibri" panose="020F0502020204030204" pitchFamily="34" charset="0"/>
                        </a:rPr>
                        <a:t>Priority</a:t>
                      </a:r>
                    </a:p>
                  </a:txBody>
                  <a:tcPr marL="34290" marR="34290" marT="34290" marB="34290">
                    <a:solidFill>
                      <a:schemeClr val="bg2">
                        <a:lumMod val="90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KI’s</a:t>
                      </a:r>
                    </a:p>
                  </a:txBody>
                  <a:tcPr marL="34290" marR="34290" marT="34290" marB="34290">
                    <a:solidFill>
                      <a:schemeClr val="bg2">
                        <a:lumMod val="90000"/>
                      </a:schemeClr>
                    </a:solidFill>
                  </a:tcPr>
                </a:tc>
                <a:tc>
                  <a:txBody>
                    <a:bodyPr/>
                    <a:lstStyle/>
                    <a:p>
                      <a:pPr algn="ctr" fontAlgn="t"/>
                      <a:r>
                        <a:rPr lang="en-GB" sz="1100" b="0" i="0" u="none" strike="noStrike">
                          <a:solidFill>
                            <a:srgbClr val="000000"/>
                          </a:solidFill>
                          <a:effectLst/>
                          <a:latin typeface="Calibri" panose="020F0502020204030204" pitchFamily="34" charset="0"/>
                        </a:rPr>
                        <a:t>Solutions</a:t>
                      </a:r>
                      <a:endParaRPr lang="en-GB" sz="1100" b="0" i="0" u="none" strike="noStrike" dirty="0">
                        <a:solidFill>
                          <a:srgbClr val="000000"/>
                        </a:solidFill>
                        <a:effectLst/>
                        <a:latin typeface="Calibri" panose="020F0502020204030204" pitchFamily="34" charset="0"/>
                      </a:endParaRPr>
                    </a:p>
                  </a:txBody>
                  <a:tcPr marL="34290" marR="34290" marT="34290" marB="34290">
                    <a:solidFill>
                      <a:schemeClr val="bg2">
                        <a:lumMod val="90000"/>
                      </a:schemeClr>
                    </a:solidFill>
                  </a:tcPr>
                </a:tc>
                <a:tc>
                  <a:txBody>
                    <a:bodyPr/>
                    <a:lstStyle/>
                    <a:p>
                      <a:pPr algn="ctr" fontAlgn="t"/>
                      <a:r>
                        <a:rPr lang="en-GB" sz="1100" b="0" i="0" u="none" strike="noStrike">
                          <a:solidFill>
                            <a:srgbClr val="000000"/>
                          </a:solidFill>
                          <a:effectLst/>
                          <a:latin typeface="Calibri" panose="020F0502020204030204" pitchFamily="34" charset="0"/>
                        </a:rPr>
                        <a:t>Solutions</a:t>
                      </a:r>
                      <a:endParaRPr lang="en-GB" sz="1100" b="0" i="0" u="none" strike="noStrike" dirty="0">
                        <a:solidFill>
                          <a:srgbClr val="000000"/>
                        </a:solidFill>
                        <a:effectLst/>
                        <a:latin typeface="Calibri" panose="020F0502020204030204" pitchFamily="34" charset="0"/>
                      </a:endParaRPr>
                    </a:p>
                  </a:txBody>
                  <a:tcPr marL="34290" marR="34290" marT="34290" marB="34290">
                    <a:solidFill>
                      <a:schemeClr val="bg2">
                        <a:lumMod val="90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Solution updates, conclusions</a:t>
                      </a:r>
                    </a:p>
                  </a:txBody>
                  <a:tcPr marL="34290" marR="34290" marT="34290" marB="34290">
                    <a:solidFill>
                      <a:schemeClr val="bg2">
                        <a:lumMod val="90000"/>
                      </a:schemeClr>
                    </a:solidFill>
                  </a:tcPr>
                </a:tc>
                <a:tc>
                  <a:txBody>
                    <a:bodyPr/>
                    <a:lstStyle/>
                    <a:p>
                      <a:pPr marL="0" marR="0" lvl="0" indent="0" algn="ctr" defTabSz="991155" rtl="0" eaLnBrk="1" fontAlgn="t" latinLnBrk="0" hangingPunct="1">
                        <a:lnSpc>
                          <a:spcPct val="100000"/>
                        </a:lnSpc>
                        <a:spcBef>
                          <a:spcPts val="0"/>
                        </a:spcBef>
                        <a:spcAft>
                          <a:spcPts val="0"/>
                        </a:spcAft>
                        <a:buClrTx/>
                        <a:buSzTx/>
                        <a:buFontTx/>
                        <a:buNone/>
                        <a:tabLst/>
                        <a:defRPr/>
                      </a:pPr>
                      <a:r>
                        <a:rPr lang="en-GB" sz="1100" b="0" i="0" u="none" strike="noStrike" dirty="0">
                          <a:solidFill>
                            <a:srgbClr val="000000"/>
                          </a:solidFill>
                          <a:effectLst/>
                          <a:latin typeface="Calibri" panose="020F0502020204030204" pitchFamily="34" charset="0"/>
                        </a:rPr>
                        <a:t>Solution updates, conclusions</a:t>
                      </a:r>
                    </a:p>
                  </a:txBody>
                  <a:tcPr marL="34290" marR="34290" marT="34290" marB="34290">
                    <a:solidFill>
                      <a:schemeClr val="bg2">
                        <a:lumMod val="90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Normative</a:t>
                      </a:r>
                    </a:p>
                  </a:txBody>
                  <a:tcPr marL="34290" marR="34290" marT="34290" marB="34290">
                    <a:solidFill>
                      <a:schemeClr val="bg2">
                        <a:lumMod val="90000"/>
                      </a:schemeClr>
                    </a:solidFill>
                  </a:tcPr>
                </a:tc>
                <a:tc>
                  <a:txBody>
                    <a:bodyPr/>
                    <a:lstStyle/>
                    <a:p>
                      <a:pPr marL="0" marR="0" lvl="0" indent="0" algn="ctr" defTabSz="991155" rtl="0" eaLnBrk="1" fontAlgn="t" latinLnBrk="0" hangingPunct="1">
                        <a:lnSpc>
                          <a:spcPct val="100000"/>
                        </a:lnSpc>
                        <a:spcBef>
                          <a:spcPts val="0"/>
                        </a:spcBef>
                        <a:spcAft>
                          <a:spcPts val="0"/>
                        </a:spcAft>
                        <a:buClrTx/>
                        <a:buSzTx/>
                        <a:buFontTx/>
                        <a:buNone/>
                        <a:tabLst/>
                        <a:defRPr/>
                      </a:pPr>
                      <a:r>
                        <a:rPr lang="en-GB" sz="1100" b="0" i="0" u="none" strike="noStrike" dirty="0">
                          <a:solidFill>
                            <a:srgbClr val="000000"/>
                          </a:solidFill>
                          <a:effectLst/>
                          <a:latin typeface="Calibri" panose="020F0502020204030204" pitchFamily="34" charset="0"/>
                        </a:rPr>
                        <a:t>Normative</a:t>
                      </a:r>
                    </a:p>
                  </a:txBody>
                  <a:tcPr marL="34290" marR="34290" marT="34290" marB="34290">
                    <a:solidFill>
                      <a:schemeClr val="bg2">
                        <a:lumMod val="90000"/>
                      </a:schemeClr>
                    </a:solidFill>
                  </a:tcPr>
                </a:tc>
                <a:tc>
                  <a:txBody>
                    <a:bodyPr/>
                    <a:lstStyle/>
                    <a:p>
                      <a:pPr marL="0" marR="0" lvl="0" indent="0" algn="ctr" defTabSz="991155" rtl="0" eaLnBrk="1" fontAlgn="t" latinLnBrk="0" hangingPunct="1">
                        <a:lnSpc>
                          <a:spcPct val="100000"/>
                        </a:lnSpc>
                        <a:spcBef>
                          <a:spcPts val="0"/>
                        </a:spcBef>
                        <a:spcAft>
                          <a:spcPts val="0"/>
                        </a:spcAft>
                        <a:buClrTx/>
                        <a:buSzTx/>
                        <a:buFontTx/>
                        <a:buNone/>
                        <a:tabLst/>
                        <a:defRPr/>
                      </a:pPr>
                      <a:r>
                        <a:rPr lang="en-GB" sz="1100" b="0" i="0" u="none" strike="noStrike" dirty="0">
                          <a:solidFill>
                            <a:srgbClr val="000000"/>
                          </a:solidFill>
                          <a:effectLst/>
                          <a:latin typeface="Calibri" panose="020F0502020204030204" pitchFamily="34" charset="0"/>
                        </a:rPr>
                        <a:t>Normative</a:t>
                      </a:r>
                    </a:p>
                  </a:txBody>
                  <a:tcPr marL="34290" marR="34290" marT="34290" marB="34290">
                    <a:solidFill>
                      <a:schemeClr val="bg2">
                        <a:lumMod val="90000"/>
                      </a:schemeClr>
                    </a:solidFill>
                  </a:tcPr>
                </a:tc>
                <a:tc>
                  <a:txBody>
                    <a:bodyPr/>
                    <a:lstStyle/>
                    <a:p>
                      <a:pPr marL="0" marR="0" lvl="0" indent="0" algn="ctr" defTabSz="991155" rtl="0" eaLnBrk="1" fontAlgn="t" latinLnBrk="0" hangingPunct="1">
                        <a:lnSpc>
                          <a:spcPct val="100000"/>
                        </a:lnSpc>
                        <a:spcBef>
                          <a:spcPts val="0"/>
                        </a:spcBef>
                        <a:spcAft>
                          <a:spcPts val="0"/>
                        </a:spcAft>
                        <a:buClrTx/>
                        <a:buSzTx/>
                        <a:buFontTx/>
                        <a:buNone/>
                        <a:tabLst/>
                        <a:defRPr/>
                      </a:pPr>
                      <a:r>
                        <a:rPr lang="en-GB" sz="1100" b="0" i="0" u="none" strike="noStrike" dirty="0">
                          <a:solidFill>
                            <a:srgbClr val="000000"/>
                          </a:solidFill>
                          <a:effectLst/>
                          <a:latin typeface="Calibri" panose="020F0502020204030204" pitchFamily="34" charset="0"/>
                        </a:rPr>
                        <a:t>Normative</a:t>
                      </a:r>
                    </a:p>
                  </a:txBody>
                  <a:tcPr marL="34290" marR="34290" marT="34290" marB="34290">
                    <a:solidFill>
                      <a:schemeClr val="bg2">
                        <a:lumMod val="90000"/>
                      </a:schemeClr>
                    </a:solidFill>
                  </a:tcPr>
                </a:tc>
                <a:extLst>
                  <a:ext uri="{0D108BD9-81ED-4DB2-BD59-A6C34878D82A}">
                    <a16:rowId xmlns:a16="http://schemas.microsoft.com/office/drawing/2014/main" val="3619709794"/>
                  </a:ext>
                </a:extLst>
              </a:tr>
              <a:tr h="0">
                <a:tc>
                  <a:txBody>
                    <a:bodyPr/>
                    <a:lstStyle/>
                    <a:p>
                      <a:pPr algn="l" fontAlgn="t"/>
                      <a:r>
                        <a:rPr lang="en-GB" sz="1100" b="0" i="0" u="none" strike="noStrike" dirty="0">
                          <a:solidFill>
                            <a:srgbClr val="000000"/>
                          </a:solidFill>
                          <a:effectLst/>
                          <a:latin typeface="Calibri" panose="020F0502020204030204" pitchFamily="34" charset="0"/>
                        </a:rPr>
                        <a:t>Items starting in August</a:t>
                      </a:r>
                    </a:p>
                  </a:txBody>
                  <a:tcPr marL="34290" marR="34290" marT="34290" marB="34290">
                    <a:solidFill>
                      <a:schemeClr val="bg2">
                        <a:lumMod val="75000"/>
                      </a:schemeClr>
                    </a:solidFill>
                  </a:tcPr>
                </a:tc>
                <a:tc>
                  <a:txBody>
                    <a:bodyPr/>
                    <a:lstStyle/>
                    <a:p>
                      <a:pPr algn="ctr" fontAlgn="t"/>
                      <a:endParaRPr lang="en-GB" sz="1100" b="0" i="0" u="none" strike="noStrike" dirty="0">
                        <a:solidFill>
                          <a:srgbClr val="000000"/>
                        </a:solidFill>
                        <a:effectLst/>
                        <a:latin typeface="Calibri" panose="020F0502020204030204" pitchFamily="34" charset="0"/>
                      </a:endParaRPr>
                    </a:p>
                  </a:txBody>
                  <a:tcPr marL="34290" marR="34290" marT="34290" marB="34290">
                    <a:solidFill>
                      <a:schemeClr val="bg2">
                        <a:lumMod val="75000"/>
                      </a:schemeClr>
                    </a:solidFill>
                  </a:tcPr>
                </a:tc>
                <a:tc>
                  <a:txBody>
                    <a:bodyPr/>
                    <a:lstStyle/>
                    <a:p>
                      <a:pPr algn="ctr" fontAlgn="t"/>
                      <a:endParaRPr lang="en-GB" sz="1100" b="0" i="0" u="none" strike="noStrike" dirty="0">
                        <a:solidFill>
                          <a:srgbClr val="000000"/>
                        </a:solidFill>
                        <a:effectLst/>
                        <a:latin typeface="Calibri" panose="020F0502020204030204" pitchFamily="34" charset="0"/>
                      </a:endParaRPr>
                    </a:p>
                  </a:txBody>
                  <a:tcPr marL="34290" marR="34290" marT="34290" marB="34290">
                    <a:solidFill>
                      <a:schemeClr val="bg2">
                        <a:lumMod val="75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Meeting</a:t>
                      </a:r>
                      <a:r>
                        <a:rPr lang="en-GB" sz="1100" b="0" i="0" u="none" strike="noStrike" baseline="0" dirty="0">
                          <a:solidFill>
                            <a:srgbClr val="000000"/>
                          </a:solidFill>
                          <a:effectLst/>
                          <a:latin typeface="Calibri" panose="020F0502020204030204" pitchFamily="34" charset="0"/>
                        </a:rPr>
                        <a:t> #1</a:t>
                      </a:r>
                      <a:endParaRPr lang="en-GB" sz="1100" b="0" i="0" u="none" strike="noStrike" dirty="0">
                        <a:solidFill>
                          <a:srgbClr val="000000"/>
                        </a:solidFill>
                        <a:effectLst/>
                        <a:latin typeface="Calibri" panose="020F0502020204030204" pitchFamily="34" charset="0"/>
                      </a:endParaRPr>
                    </a:p>
                  </a:txBody>
                  <a:tcPr marL="34290" marR="34290" marT="34290" marB="34290">
                    <a:solidFill>
                      <a:schemeClr val="bg2">
                        <a:lumMod val="75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Meeting #2</a:t>
                      </a:r>
                    </a:p>
                  </a:txBody>
                  <a:tcPr marL="34290" marR="34290" marT="34290" marB="34290">
                    <a:solidFill>
                      <a:schemeClr val="bg2">
                        <a:lumMod val="75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Meeting #3</a:t>
                      </a:r>
                    </a:p>
                  </a:txBody>
                  <a:tcPr marL="34290" marR="34290" marT="34290" marB="34290">
                    <a:solidFill>
                      <a:schemeClr val="bg2">
                        <a:lumMod val="75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Meeting #4</a:t>
                      </a:r>
                    </a:p>
                  </a:txBody>
                  <a:tcPr marL="34290" marR="34290" marT="34290" marB="34290">
                    <a:solidFill>
                      <a:schemeClr val="bg2">
                        <a:lumMod val="75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Meeting #5</a:t>
                      </a:r>
                    </a:p>
                  </a:txBody>
                  <a:tcPr marL="34290" marR="34290" marT="34290" marB="34290">
                    <a:solidFill>
                      <a:schemeClr val="bg2">
                        <a:lumMod val="75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Meeting #6</a:t>
                      </a:r>
                    </a:p>
                  </a:txBody>
                  <a:tcPr marL="34290" marR="34290" marT="34290" marB="34290">
                    <a:solidFill>
                      <a:schemeClr val="bg2">
                        <a:lumMod val="75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Meeting #7</a:t>
                      </a:r>
                    </a:p>
                  </a:txBody>
                  <a:tcPr marL="34290" marR="34290" marT="34290" marB="34290">
                    <a:solidFill>
                      <a:schemeClr val="bg2">
                        <a:lumMod val="75000"/>
                      </a:schemeClr>
                    </a:solidFill>
                  </a:tcPr>
                </a:tc>
                <a:extLst>
                  <a:ext uri="{0D108BD9-81ED-4DB2-BD59-A6C34878D82A}">
                    <a16:rowId xmlns:a16="http://schemas.microsoft.com/office/drawing/2014/main" val="563288325"/>
                  </a:ext>
                </a:extLst>
              </a:tr>
              <a:tr h="0">
                <a:tc>
                  <a:txBody>
                    <a:bodyPr/>
                    <a:lstStyle/>
                    <a:p>
                      <a:pPr algn="l" fontAlgn="t"/>
                      <a:r>
                        <a:rPr lang="en-GB" sz="1100" b="0" i="0" u="none" strike="noStrike" dirty="0">
                          <a:solidFill>
                            <a:srgbClr val="000000"/>
                          </a:solidFill>
                          <a:effectLst/>
                          <a:latin typeface="Calibri" panose="020F0502020204030204" pitchFamily="34" charset="0"/>
                        </a:rPr>
                        <a:t>Priority</a:t>
                      </a:r>
                    </a:p>
                  </a:txBody>
                  <a:tcPr marL="34290" marR="34290" marT="34290" marB="34290">
                    <a:solidFill>
                      <a:schemeClr val="bg2">
                        <a:lumMod val="75000"/>
                      </a:schemeClr>
                    </a:solidFill>
                  </a:tcPr>
                </a:tc>
                <a:tc>
                  <a:txBody>
                    <a:bodyPr/>
                    <a:lstStyle/>
                    <a:p>
                      <a:pPr algn="ctr" fontAlgn="t"/>
                      <a:endParaRPr lang="en-GB" sz="1100" b="0" i="0" u="none" strike="noStrike" dirty="0">
                        <a:solidFill>
                          <a:srgbClr val="000000"/>
                        </a:solidFill>
                        <a:effectLst/>
                        <a:latin typeface="Calibri" panose="020F0502020204030204" pitchFamily="34" charset="0"/>
                      </a:endParaRPr>
                    </a:p>
                  </a:txBody>
                  <a:tcPr marL="34290" marR="34290" marT="34290" marB="34290">
                    <a:solidFill>
                      <a:schemeClr val="bg2">
                        <a:lumMod val="75000"/>
                      </a:schemeClr>
                    </a:solidFill>
                  </a:tcPr>
                </a:tc>
                <a:tc>
                  <a:txBody>
                    <a:bodyPr/>
                    <a:lstStyle/>
                    <a:p>
                      <a:pPr algn="ctr" fontAlgn="t"/>
                      <a:endParaRPr lang="en-GB" sz="1100" b="0" i="0" u="none" strike="noStrike" dirty="0">
                        <a:solidFill>
                          <a:srgbClr val="000000"/>
                        </a:solidFill>
                        <a:effectLst/>
                        <a:latin typeface="Calibri" panose="020F0502020204030204" pitchFamily="34" charset="0"/>
                      </a:endParaRPr>
                    </a:p>
                  </a:txBody>
                  <a:tcPr marL="34290" marR="34290" marT="34290" marB="34290">
                    <a:solidFill>
                      <a:schemeClr val="bg2">
                        <a:lumMod val="75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KI’s</a:t>
                      </a:r>
                    </a:p>
                  </a:txBody>
                  <a:tcPr marL="34290" marR="34290" marT="34290" marB="34290">
                    <a:solidFill>
                      <a:schemeClr val="bg2">
                        <a:lumMod val="75000"/>
                      </a:schemeClr>
                    </a:solidFill>
                  </a:tcPr>
                </a:tc>
                <a:tc>
                  <a:txBody>
                    <a:bodyPr/>
                    <a:lstStyle/>
                    <a:p>
                      <a:pPr algn="ctr" fontAlgn="t"/>
                      <a:r>
                        <a:rPr lang="en-GB" sz="1100" b="0" i="0" u="none" strike="noStrike">
                          <a:solidFill>
                            <a:srgbClr val="000000"/>
                          </a:solidFill>
                          <a:effectLst/>
                          <a:latin typeface="Calibri" panose="020F0502020204030204" pitchFamily="34" charset="0"/>
                        </a:rPr>
                        <a:t>Solutions</a:t>
                      </a:r>
                      <a:endParaRPr lang="en-GB" sz="1100" b="0" i="0" u="none" strike="noStrike" dirty="0">
                        <a:solidFill>
                          <a:srgbClr val="000000"/>
                        </a:solidFill>
                        <a:effectLst/>
                        <a:latin typeface="Calibri" panose="020F0502020204030204" pitchFamily="34" charset="0"/>
                      </a:endParaRPr>
                    </a:p>
                  </a:txBody>
                  <a:tcPr marL="34290" marR="34290" marT="34290" marB="34290">
                    <a:solidFill>
                      <a:schemeClr val="bg2">
                        <a:lumMod val="75000"/>
                      </a:schemeClr>
                    </a:solidFill>
                  </a:tcPr>
                </a:tc>
                <a:tc>
                  <a:txBody>
                    <a:bodyPr/>
                    <a:lstStyle/>
                    <a:p>
                      <a:pPr algn="ctr" fontAlgn="t"/>
                      <a:r>
                        <a:rPr lang="en-GB" sz="1100" b="0" i="0" u="none" strike="noStrike">
                          <a:solidFill>
                            <a:srgbClr val="000000"/>
                          </a:solidFill>
                          <a:effectLst/>
                          <a:latin typeface="Calibri" panose="020F0502020204030204" pitchFamily="34" charset="0"/>
                        </a:rPr>
                        <a:t>Solutions, </a:t>
                      </a:r>
                      <a:r>
                        <a:rPr lang="en-GB" sz="1100" b="0" i="0" u="none" strike="noStrike" dirty="0">
                          <a:solidFill>
                            <a:srgbClr val="000000"/>
                          </a:solidFill>
                          <a:effectLst/>
                          <a:latin typeface="Calibri" panose="020F0502020204030204" pitchFamily="34" charset="0"/>
                        </a:rPr>
                        <a:t>conclusions</a:t>
                      </a:r>
                    </a:p>
                  </a:txBody>
                  <a:tcPr marL="34290" marR="34290" marT="34290" marB="34290">
                    <a:solidFill>
                      <a:schemeClr val="bg2">
                        <a:lumMod val="75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Solution updates, conclusions</a:t>
                      </a:r>
                    </a:p>
                  </a:txBody>
                  <a:tcPr marL="34290" marR="34290" marT="34290" marB="34290">
                    <a:solidFill>
                      <a:schemeClr val="bg2">
                        <a:lumMod val="75000"/>
                      </a:schemeClr>
                    </a:solidFill>
                  </a:tcPr>
                </a:tc>
                <a:tc>
                  <a:txBody>
                    <a:bodyPr/>
                    <a:lstStyle/>
                    <a:p>
                      <a:pPr marL="0" marR="0" lvl="0" indent="0" algn="ctr" defTabSz="991155" rtl="0" eaLnBrk="1" fontAlgn="t" latinLnBrk="0" hangingPunct="1">
                        <a:lnSpc>
                          <a:spcPct val="100000"/>
                        </a:lnSpc>
                        <a:spcBef>
                          <a:spcPts val="0"/>
                        </a:spcBef>
                        <a:spcAft>
                          <a:spcPts val="0"/>
                        </a:spcAft>
                        <a:buClrTx/>
                        <a:buSzTx/>
                        <a:buFontTx/>
                        <a:buNone/>
                        <a:tabLst/>
                        <a:defRPr/>
                      </a:pPr>
                      <a:r>
                        <a:rPr lang="en-GB" sz="1100" b="0" i="0" u="none" strike="noStrike" dirty="0">
                          <a:solidFill>
                            <a:srgbClr val="000000"/>
                          </a:solidFill>
                          <a:effectLst/>
                          <a:latin typeface="Calibri" panose="020F0502020204030204" pitchFamily="34" charset="0"/>
                        </a:rPr>
                        <a:t>Normative</a:t>
                      </a:r>
                    </a:p>
                  </a:txBody>
                  <a:tcPr marL="34290" marR="34290" marT="34290" marB="34290">
                    <a:solidFill>
                      <a:schemeClr val="bg2">
                        <a:lumMod val="75000"/>
                      </a:schemeClr>
                    </a:solidFill>
                  </a:tcPr>
                </a:tc>
                <a:tc>
                  <a:txBody>
                    <a:bodyPr/>
                    <a:lstStyle/>
                    <a:p>
                      <a:pPr marL="0" marR="0" lvl="0" indent="0" algn="ctr" defTabSz="991155" rtl="0" eaLnBrk="1" fontAlgn="t" latinLnBrk="0" hangingPunct="1">
                        <a:lnSpc>
                          <a:spcPct val="100000"/>
                        </a:lnSpc>
                        <a:spcBef>
                          <a:spcPts val="0"/>
                        </a:spcBef>
                        <a:spcAft>
                          <a:spcPts val="0"/>
                        </a:spcAft>
                        <a:buClrTx/>
                        <a:buSzTx/>
                        <a:buFontTx/>
                        <a:buNone/>
                        <a:tabLst/>
                        <a:defRPr/>
                      </a:pPr>
                      <a:r>
                        <a:rPr lang="en-GB" sz="1100" b="0" i="0" u="none" strike="noStrike" dirty="0">
                          <a:solidFill>
                            <a:srgbClr val="000000"/>
                          </a:solidFill>
                          <a:effectLst/>
                          <a:latin typeface="Calibri" panose="020F0502020204030204" pitchFamily="34" charset="0"/>
                        </a:rPr>
                        <a:t>Normative</a:t>
                      </a:r>
                    </a:p>
                  </a:txBody>
                  <a:tcPr marL="34290" marR="34290" marT="34290" marB="34290">
                    <a:solidFill>
                      <a:schemeClr val="bg2">
                        <a:lumMod val="75000"/>
                      </a:schemeClr>
                    </a:solidFill>
                  </a:tcPr>
                </a:tc>
                <a:tc>
                  <a:txBody>
                    <a:bodyPr/>
                    <a:lstStyle/>
                    <a:p>
                      <a:pPr marL="0" marR="0" lvl="0" indent="0" algn="ctr" defTabSz="991155" rtl="0" eaLnBrk="1" fontAlgn="t" latinLnBrk="0" hangingPunct="1">
                        <a:lnSpc>
                          <a:spcPct val="100000"/>
                        </a:lnSpc>
                        <a:spcBef>
                          <a:spcPts val="0"/>
                        </a:spcBef>
                        <a:spcAft>
                          <a:spcPts val="0"/>
                        </a:spcAft>
                        <a:buClrTx/>
                        <a:buSzTx/>
                        <a:buFontTx/>
                        <a:buNone/>
                        <a:tabLst/>
                        <a:defRPr/>
                      </a:pPr>
                      <a:r>
                        <a:rPr lang="en-GB" sz="1100" b="0" i="0" u="none" strike="noStrike" dirty="0">
                          <a:solidFill>
                            <a:srgbClr val="000000"/>
                          </a:solidFill>
                          <a:effectLst/>
                          <a:latin typeface="Calibri" panose="020F0502020204030204" pitchFamily="34" charset="0"/>
                        </a:rPr>
                        <a:t>Normative</a:t>
                      </a:r>
                    </a:p>
                  </a:txBody>
                  <a:tcPr marL="34290" marR="34290" marT="34290" marB="34290">
                    <a:solidFill>
                      <a:schemeClr val="bg2">
                        <a:lumMod val="75000"/>
                      </a:schemeClr>
                    </a:solidFill>
                  </a:tcPr>
                </a:tc>
                <a:extLst>
                  <a:ext uri="{0D108BD9-81ED-4DB2-BD59-A6C34878D82A}">
                    <a16:rowId xmlns:a16="http://schemas.microsoft.com/office/drawing/2014/main" val="3947990603"/>
                  </a:ext>
                </a:extLst>
              </a:tr>
            </a:tbl>
          </a:graphicData>
        </a:graphic>
      </p:graphicFrame>
      <p:sp>
        <p:nvSpPr>
          <p:cNvPr id="11" name="文本框 10">
            <a:extLst>
              <a:ext uri="{FF2B5EF4-FFF2-40B4-BE49-F238E27FC236}">
                <a16:creationId xmlns:a16="http://schemas.microsoft.com/office/drawing/2014/main" id="{C826EAB6-05F7-4632-A5D4-99DC58D79BE5}"/>
              </a:ext>
            </a:extLst>
          </p:cNvPr>
          <p:cNvSpPr txBox="1"/>
          <p:nvPr/>
        </p:nvSpPr>
        <p:spPr>
          <a:xfrm>
            <a:off x="335071" y="1376685"/>
            <a:ext cx="5450662" cy="413959"/>
          </a:xfrm>
          <a:prstGeom prst="rect">
            <a:avLst/>
          </a:prstGeom>
          <a:noFill/>
        </p:spPr>
        <p:txBody>
          <a:bodyPr wrap="square">
            <a:spAutoFit/>
          </a:bodyPr>
          <a:lstStyle/>
          <a:p>
            <a:pPr marL="371684" marR="0" lvl="0" indent="-371684" algn="l" defTabSz="914400" rtl="0" eaLnBrk="0" fontAlgn="base" latinLnBrk="0" hangingPunct="0">
              <a:lnSpc>
                <a:spcPct val="110000"/>
              </a:lnSpc>
              <a:spcBef>
                <a:spcPct val="20000"/>
              </a:spcBef>
              <a:spcAft>
                <a:spcPct val="0"/>
              </a:spcAft>
              <a:buClrTx/>
              <a:buSzTx/>
              <a:buFontTx/>
              <a:buBlip>
                <a:blip r:embed="rId3"/>
              </a:buBlip>
              <a:tabLst/>
              <a:defRPr/>
            </a:pPr>
            <a:r>
              <a:rPr kumimoji="0" lang="en-US" altLang="zh-CN" sz="2000" b="0" i="0" u="none" strike="noStrike" kern="0" cap="none" spc="0" normalizeH="0" baseline="0" noProof="0" dirty="0">
                <a:ln>
                  <a:noFill/>
                </a:ln>
                <a:solidFill>
                  <a:prstClr val="black"/>
                </a:solidFill>
                <a:effectLst/>
                <a:uLnTx/>
                <a:uFillTx/>
                <a:latin typeface="Calibri"/>
                <a:ea typeface="+mn-ea"/>
                <a:cs typeface="+mn-cs"/>
              </a:rPr>
              <a:t>Planning of 5GA study and normative work</a:t>
            </a:r>
            <a:endParaRPr kumimoji="0" lang="en-US" altLang="zh-CN" sz="1800" b="1" i="0" u="none" strike="noStrike" kern="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63829441"/>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335071" y="290803"/>
            <a:ext cx="7380962" cy="675167"/>
          </a:xfrm>
        </p:spPr>
        <p:txBody>
          <a:bodyPr/>
          <a:lstStyle/>
          <a:p>
            <a:pPr algn="l"/>
            <a:r>
              <a:rPr lang="en-US" altLang="zh-CN" sz="3200" b="1" dirty="0"/>
              <a:t>Rel-20 </a:t>
            </a:r>
            <a:r>
              <a:rPr lang="en-US" altLang="zh-CN" sz="3200" b="1" dirty="0" err="1"/>
              <a:t>FS_Sensing_ARC</a:t>
            </a:r>
            <a:r>
              <a:rPr lang="en-US" altLang="zh-CN" sz="3200" b="1" dirty="0"/>
              <a:t> </a:t>
            </a:r>
            <a:r>
              <a:rPr lang="en-US" altLang="de-DE" sz="3200" b="1" dirty="0"/>
              <a:t>status at SA#108</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440893" y="2328332"/>
            <a:ext cx="8135485" cy="4047067"/>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600"/>
              </a:spcAft>
              <a:buBlip>
                <a:blip r:embed="rId4"/>
              </a:buBlip>
            </a:pPr>
            <a:r>
              <a:rPr lang="de-DE" altLang="de-DE" sz="1600" b="1" dirty="0"/>
              <a:t>Progress since SA#107</a:t>
            </a:r>
          </a:p>
          <a:p>
            <a:pPr lvl="1">
              <a:spcBef>
                <a:spcPts val="0"/>
              </a:spcBef>
              <a:spcAft>
                <a:spcPts val="600"/>
              </a:spcAft>
            </a:pPr>
            <a:r>
              <a:rPr lang="en-US" altLang="de-DE" sz="1400" kern="0" dirty="0"/>
              <a:t>In SA2#168 meeting, 90 papers were submitted, 11 </a:t>
            </a:r>
            <a:r>
              <a:rPr lang="en-US" altLang="de-DE" sz="1400" kern="0" dirty="0" err="1"/>
              <a:t>pCRs</a:t>
            </a:r>
            <a:r>
              <a:rPr lang="en-US" altLang="de-DE" sz="1400" kern="0" dirty="0"/>
              <a:t> agreed (including, </a:t>
            </a:r>
            <a:r>
              <a:rPr lang="en-US" altLang="zh-CN" sz="1400" kern="0" dirty="0"/>
              <a:t>TR skeleton, Terms and definition, architectural assumptions and requirements, all 6 key issues were agreed), </a:t>
            </a:r>
            <a:r>
              <a:rPr lang="en-US" altLang="de-DE" sz="1400" kern="0" dirty="0"/>
              <a:t>66 </a:t>
            </a:r>
            <a:r>
              <a:rPr lang="en-US" altLang="de-DE" sz="1400" kern="0" dirty="0" err="1"/>
              <a:t>pCRs</a:t>
            </a:r>
            <a:r>
              <a:rPr lang="en-US" altLang="de-DE" sz="1400" kern="0" dirty="0"/>
              <a:t> merged, 13 </a:t>
            </a:r>
            <a:r>
              <a:rPr lang="en-US" altLang="de-DE" sz="1400" kern="0" dirty="0" err="1"/>
              <a:t>pCRs</a:t>
            </a:r>
            <a:r>
              <a:rPr lang="en-US" altLang="de-DE" sz="1400" kern="0" dirty="0"/>
              <a:t> not handled.</a:t>
            </a:r>
          </a:p>
          <a:p>
            <a:pPr lvl="1">
              <a:spcBef>
                <a:spcPts val="0"/>
              </a:spcBef>
              <a:spcAft>
                <a:spcPts val="600"/>
              </a:spcAft>
            </a:pPr>
            <a:r>
              <a:rPr lang="en-US" altLang="de-DE" sz="1400" kern="0" dirty="0"/>
              <a:t>In SA2#169 meeting, 78 papers were submitted, 1pCRs merged, 52 </a:t>
            </a:r>
            <a:r>
              <a:rPr lang="en-US" altLang="de-DE" sz="1400" kern="0" dirty="0" err="1"/>
              <a:t>pCRs</a:t>
            </a:r>
            <a:r>
              <a:rPr lang="en-US" altLang="de-DE" sz="1400" kern="0" dirty="0"/>
              <a:t> not treated, 2 </a:t>
            </a:r>
            <a:r>
              <a:rPr lang="en-US" altLang="de-DE" sz="1400" kern="0" dirty="0" err="1"/>
              <a:t>pCRs</a:t>
            </a:r>
            <a:r>
              <a:rPr lang="en-US" altLang="de-DE" sz="1400" kern="0" dirty="0"/>
              <a:t> noted, 23 </a:t>
            </a:r>
            <a:r>
              <a:rPr lang="en-US" altLang="de-DE" sz="1400" kern="0" dirty="0" err="1"/>
              <a:t>pCRs</a:t>
            </a:r>
            <a:r>
              <a:rPr lang="en-US" altLang="de-DE" sz="1400" kern="0" dirty="0"/>
              <a:t> agreed including:</a:t>
            </a:r>
          </a:p>
          <a:p>
            <a:pPr lvl="2">
              <a:spcBef>
                <a:spcPts val="0"/>
              </a:spcBef>
              <a:spcAft>
                <a:spcPts val="600"/>
              </a:spcAft>
            </a:pPr>
            <a:r>
              <a:rPr lang="en-US" altLang="de-DE" sz="1400" kern="0" dirty="0"/>
              <a:t>The revised SID was approved to fill TR number, title correction and rapporteur info. </a:t>
            </a:r>
          </a:p>
          <a:p>
            <a:pPr lvl="2">
              <a:spcBef>
                <a:spcPts val="0"/>
              </a:spcBef>
              <a:spcAft>
                <a:spcPts val="600"/>
              </a:spcAft>
            </a:pPr>
            <a:r>
              <a:rPr lang="en-US" altLang="de-DE" sz="1400" kern="0" dirty="0"/>
              <a:t>3 general </a:t>
            </a:r>
            <a:r>
              <a:rPr lang="en-US" altLang="de-DE" sz="1400" kern="0" dirty="0" err="1"/>
              <a:t>pCRs</a:t>
            </a:r>
            <a:r>
              <a:rPr lang="en-US" altLang="de-DE" sz="1400" kern="0" dirty="0"/>
              <a:t> agreed:  1 </a:t>
            </a:r>
            <a:r>
              <a:rPr lang="en-US" altLang="de-DE" sz="1400" kern="0" dirty="0" err="1"/>
              <a:t>pCR</a:t>
            </a:r>
            <a:r>
              <a:rPr lang="en-US" altLang="de-DE" sz="1400" kern="0" dirty="0"/>
              <a:t> skeleton update, 1 </a:t>
            </a:r>
            <a:r>
              <a:rPr lang="en-US" altLang="de-DE" sz="1400" kern="0" dirty="0" err="1"/>
              <a:t>pCR</a:t>
            </a:r>
            <a:r>
              <a:rPr lang="en-US" altLang="de-DE" sz="1400" kern="0" dirty="0"/>
              <a:t> editorial correction, 1 </a:t>
            </a:r>
            <a:r>
              <a:rPr lang="en-US" altLang="de-DE" sz="1400" kern="0" dirty="0" err="1"/>
              <a:t>pCR</a:t>
            </a:r>
            <a:r>
              <a:rPr lang="en-US" altLang="de-DE" sz="1400" kern="0" dirty="0"/>
              <a:t> for updated architectural requirement </a:t>
            </a:r>
          </a:p>
          <a:p>
            <a:pPr lvl="2">
              <a:spcBef>
                <a:spcPts val="0"/>
              </a:spcBef>
              <a:spcAft>
                <a:spcPts val="600"/>
              </a:spcAft>
            </a:pPr>
            <a:r>
              <a:rPr lang="en-US" altLang="de-DE" sz="1400" kern="0" dirty="0"/>
              <a:t>20 new solutions agreed:  7 for KI#1;    5 for KI#2;    5 for KI#3;   1 for KI#4;    1 for KI#5;    1 for KI#6; </a:t>
            </a:r>
          </a:p>
          <a:p>
            <a:pPr lvl="1">
              <a:spcBef>
                <a:spcPts val="0"/>
              </a:spcBef>
              <a:spcAft>
                <a:spcPts val="600"/>
              </a:spcAft>
            </a:pPr>
            <a:r>
              <a:rPr lang="en-US" altLang="de-DE" sz="1450" u="sng" kern="0" dirty="0"/>
              <a:t>Total 3 TUs were used. </a:t>
            </a:r>
          </a:p>
          <a:p>
            <a:pPr lvl="2">
              <a:spcBef>
                <a:spcPts val="0"/>
              </a:spcBef>
              <a:spcAft>
                <a:spcPts val="600"/>
              </a:spcAft>
              <a:buFontTx/>
              <a:buChar char="-"/>
            </a:pPr>
            <a:endParaRPr lang="en-US" altLang="zh-CN" sz="1050" kern="0" dirty="0"/>
          </a:p>
        </p:txBody>
      </p:sp>
      <p:graphicFrame>
        <p:nvGraphicFramePr>
          <p:cNvPr id="3" name="表格 2">
            <a:extLst>
              <a:ext uri="{FF2B5EF4-FFF2-40B4-BE49-F238E27FC236}">
                <a16:creationId xmlns:a16="http://schemas.microsoft.com/office/drawing/2014/main" id="{3D2E8D23-B4FC-4307-A2F5-6060C7A90A26}"/>
              </a:ext>
            </a:extLst>
          </p:cNvPr>
          <p:cNvGraphicFramePr>
            <a:graphicFrameLocks noGrp="1"/>
          </p:cNvGraphicFramePr>
          <p:nvPr>
            <p:extLst>
              <p:ext uri="{D42A27DB-BD31-4B8C-83A1-F6EECF244321}">
                <p14:modId xmlns:p14="http://schemas.microsoft.com/office/powerpoint/2010/main" val="3564716433"/>
              </p:ext>
            </p:extLst>
          </p:nvPr>
        </p:nvGraphicFramePr>
        <p:xfrm>
          <a:off x="103006" y="1210870"/>
          <a:ext cx="8786994" cy="960120"/>
        </p:xfrm>
        <a:graphic>
          <a:graphicData uri="http://schemas.openxmlformats.org/drawingml/2006/table">
            <a:tbl>
              <a:tblPr firstRow="1" bandRow="1">
                <a:tableStyleId>{5C22544A-7EE6-4342-B048-85BDC9FD1C3A}</a:tableStyleId>
              </a:tblPr>
              <a:tblGrid>
                <a:gridCol w="716568">
                  <a:extLst>
                    <a:ext uri="{9D8B030D-6E8A-4147-A177-3AD203B41FA5}">
                      <a16:colId xmlns:a16="http://schemas.microsoft.com/office/drawing/2014/main" val="1804355055"/>
                    </a:ext>
                  </a:extLst>
                </a:gridCol>
                <a:gridCol w="1965959">
                  <a:extLst>
                    <a:ext uri="{9D8B030D-6E8A-4147-A177-3AD203B41FA5}">
                      <a16:colId xmlns:a16="http://schemas.microsoft.com/office/drawing/2014/main" val="1992931470"/>
                    </a:ext>
                  </a:extLst>
                </a:gridCol>
                <a:gridCol w="1061773">
                  <a:extLst>
                    <a:ext uri="{9D8B030D-6E8A-4147-A177-3AD203B41FA5}">
                      <a16:colId xmlns:a16="http://schemas.microsoft.com/office/drawing/2014/main" val="3295809654"/>
                    </a:ext>
                  </a:extLst>
                </a:gridCol>
                <a:gridCol w="813161">
                  <a:extLst>
                    <a:ext uri="{9D8B030D-6E8A-4147-A177-3AD203B41FA5}">
                      <a16:colId xmlns:a16="http://schemas.microsoft.com/office/drawing/2014/main" val="1561833349"/>
                    </a:ext>
                  </a:extLst>
                </a:gridCol>
                <a:gridCol w="622848">
                  <a:extLst>
                    <a:ext uri="{9D8B030D-6E8A-4147-A177-3AD203B41FA5}">
                      <a16:colId xmlns:a16="http://schemas.microsoft.com/office/drawing/2014/main" val="2291393075"/>
                    </a:ext>
                  </a:extLst>
                </a:gridCol>
                <a:gridCol w="700703">
                  <a:extLst>
                    <a:ext uri="{9D8B030D-6E8A-4147-A177-3AD203B41FA5}">
                      <a16:colId xmlns:a16="http://schemas.microsoft.com/office/drawing/2014/main" val="3103228198"/>
                    </a:ext>
                  </a:extLst>
                </a:gridCol>
                <a:gridCol w="2101649">
                  <a:extLst>
                    <a:ext uri="{9D8B030D-6E8A-4147-A177-3AD203B41FA5}">
                      <a16:colId xmlns:a16="http://schemas.microsoft.com/office/drawing/2014/main" val="2394023734"/>
                    </a:ext>
                  </a:extLst>
                </a:gridCol>
                <a:gridCol w="804333">
                  <a:extLst>
                    <a:ext uri="{9D8B030D-6E8A-4147-A177-3AD203B41FA5}">
                      <a16:colId xmlns:a16="http://schemas.microsoft.com/office/drawing/2014/main" val="2806030453"/>
                    </a:ext>
                  </a:extLst>
                </a:gridCol>
              </a:tblGrid>
              <a:tr h="368710">
                <a:tc>
                  <a:txBody>
                    <a:bodyPr/>
                    <a:lstStyle/>
                    <a:p>
                      <a:pPr algn="ctr">
                        <a:buNone/>
                      </a:pPr>
                      <a:r>
                        <a:rPr lang="en-US" altLang="zh-CN" sz="1100" dirty="0"/>
                        <a:t>UID</a:t>
                      </a:r>
                    </a:p>
                  </a:txBody>
                  <a:tcPr>
                    <a:solidFill>
                      <a:schemeClr val="accent3"/>
                    </a:solidFill>
                  </a:tcPr>
                </a:tc>
                <a:tc>
                  <a:txBody>
                    <a:bodyPr/>
                    <a:lstStyle/>
                    <a:p>
                      <a:pPr algn="ctr">
                        <a:buNone/>
                      </a:pPr>
                      <a:r>
                        <a:rPr lang="en-US" altLang="zh-CN" sz="1100" dirty="0"/>
                        <a:t>Name</a:t>
                      </a:r>
                    </a:p>
                  </a:txBody>
                  <a:tcPr>
                    <a:solidFill>
                      <a:schemeClr val="accent3"/>
                    </a:solidFill>
                  </a:tcPr>
                </a:tc>
                <a:tc>
                  <a:txBody>
                    <a:bodyPr/>
                    <a:lstStyle/>
                    <a:p>
                      <a:pPr algn="ctr">
                        <a:buNone/>
                      </a:pPr>
                      <a:r>
                        <a:rPr lang="en-US" altLang="zh-CN" sz="1100" dirty="0"/>
                        <a:t>Acronym</a:t>
                      </a:r>
                    </a:p>
                  </a:txBody>
                  <a:tcPr>
                    <a:solidFill>
                      <a:schemeClr val="accent3"/>
                    </a:solidFill>
                  </a:tcPr>
                </a:tc>
                <a:tc>
                  <a:txBody>
                    <a:bodyPr/>
                    <a:lstStyle/>
                    <a:p>
                      <a:pPr algn="ctr">
                        <a:buNone/>
                      </a:pPr>
                      <a:r>
                        <a:rPr lang="en-US" altLang="zh-CN" sz="1100" dirty="0"/>
                        <a:t>Target</a:t>
                      </a:r>
                    </a:p>
                  </a:txBody>
                  <a:tcPr>
                    <a:solidFill>
                      <a:schemeClr val="accent3"/>
                    </a:solidFill>
                  </a:tcPr>
                </a:tc>
                <a:tc>
                  <a:txBody>
                    <a:bodyPr/>
                    <a:lstStyle/>
                    <a:p>
                      <a:pPr algn="ctr">
                        <a:buNone/>
                      </a:pPr>
                      <a:r>
                        <a:rPr lang="en-US" altLang="zh-CN" sz="1100"/>
                        <a:t>Old %</a:t>
                      </a:r>
                    </a:p>
                  </a:txBody>
                  <a:tcPr>
                    <a:solidFill>
                      <a:schemeClr val="accent3"/>
                    </a:solidFill>
                  </a:tcPr>
                </a:tc>
                <a:tc>
                  <a:txBody>
                    <a:bodyPr/>
                    <a:lstStyle/>
                    <a:p>
                      <a:pPr algn="ctr">
                        <a:buNone/>
                      </a:pPr>
                      <a:r>
                        <a:rPr lang="en-US" altLang="zh-CN" sz="1100"/>
                        <a:t>WID</a:t>
                      </a:r>
                    </a:p>
                  </a:txBody>
                  <a:tcPr>
                    <a:solidFill>
                      <a:schemeClr val="accent3"/>
                    </a:solidFill>
                  </a:tcPr>
                </a:tc>
                <a:tc>
                  <a:txBody>
                    <a:bodyPr/>
                    <a:lstStyle/>
                    <a:p>
                      <a:pPr algn="ctr">
                        <a:buNone/>
                      </a:pPr>
                      <a:r>
                        <a:rPr lang="en-US" altLang="zh-CN" sz="1100" dirty="0">
                          <a:solidFill>
                            <a:srgbClr val="FF0000"/>
                          </a:solidFill>
                        </a:rPr>
                        <a:t>New %</a:t>
                      </a:r>
                    </a:p>
                  </a:txBody>
                  <a:tcPr>
                    <a:solidFill>
                      <a:schemeClr val="accent3"/>
                    </a:solidFill>
                  </a:tcPr>
                </a:tc>
                <a:tc>
                  <a:txBody>
                    <a:bodyPr/>
                    <a:lstStyle/>
                    <a:p>
                      <a:pPr algn="ctr">
                        <a:buNone/>
                      </a:pPr>
                      <a:r>
                        <a:rPr lang="en-US" altLang="zh-CN" sz="1100" dirty="0">
                          <a:solidFill>
                            <a:srgbClr val="FF0000"/>
                          </a:solidFill>
                        </a:rPr>
                        <a:t>Change or comment</a:t>
                      </a:r>
                    </a:p>
                  </a:txBody>
                  <a:tcPr>
                    <a:solidFill>
                      <a:schemeClr val="accent3"/>
                    </a:solidFill>
                  </a:tcPr>
                </a:tc>
                <a:extLst>
                  <a:ext uri="{0D108BD9-81ED-4DB2-BD59-A6C34878D82A}">
                    <a16:rowId xmlns:a16="http://schemas.microsoft.com/office/drawing/2014/main" val="2036875283"/>
                  </a:ext>
                </a:extLst>
              </a:tr>
              <a:tr h="460887">
                <a:tc>
                  <a:txBody>
                    <a:bodyPr/>
                    <a:lstStyle/>
                    <a:p>
                      <a:pPr>
                        <a:buNone/>
                      </a:pPr>
                      <a:r>
                        <a:rPr lang="en-US" sz="1100" b="0" dirty="0">
                          <a:ln>
                            <a:noFill/>
                          </a:ln>
                          <a:solidFill>
                            <a:schemeClr val="tx1"/>
                          </a:solidFill>
                          <a:effectLst/>
                          <a:uLnTx/>
                          <a:uFillTx/>
                          <a:sym typeface="+mn-ea"/>
                        </a:rPr>
                        <a:t>1070012</a:t>
                      </a:r>
                      <a:endParaRPr lang="en-US" altLang="en-US" sz="1100" b="0" dirty="0">
                        <a:ln>
                          <a:noFill/>
                        </a:ln>
                        <a:solidFill>
                          <a:schemeClr val="tx1"/>
                        </a:solidFill>
                        <a:effectLst/>
                        <a:uLnTx/>
                        <a:uFillTx/>
                        <a:sym typeface="+mn-ea"/>
                      </a:endParaRP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Study on Stage 2 for Integrated Sensing and Communication</a:t>
                      </a:r>
                    </a:p>
                  </a:txBody>
                  <a:tcPr>
                    <a:solidFill>
                      <a:schemeClr val="accent3">
                        <a:lumMod val="40000"/>
                        <a:lumOff val="60000"/>
                      </a:schemeClr>
                    </a:solidFill>
                  </a:tcPr>
                </a:tc>
                <a:tc>
                  <a:txBody>
                    <a:bodyPr/>
                    <a:lstStyle/>
                    <a:p>
                      <a:pPr algn="l">
                        <a:buClrTx/>
                        <a:buSzTx/>
                        <a:buFontTx/>
                        <a:buNone/>
                      </a:pPr>
                      <a:r>
                        <a:rPr lang="en-US" sz="1100" b="0" dirty="0" err="1">
                          <a:solidFill>
                            <a:schemeClr val="tx1"/>
                          </a:solidFill>
                          <a:effectLst/>
                          <a:latin typeface="Calibri" panose="020F0502020204030204" pitchFamily="34" charset="0"/>
                          <a:sym typeface="+mn-ea"/>
                        </a:rPr>
                        <a:t>FS_Sensing_ARC</a:t>
                      </a:r>
                      <a:endParaRPr lang="en-US" sz="1100" b="0" dirty="0">
                        <a:solidFill>
                          <a:schemeClr val="tx1"/>
                        </a:solidFill>
                        <a:effectLst/>
                        <a:latin typeface="Calibri" panose="020F0502020204030204" pitchFamily="34" charset="0"/>
                      </a:endParaRPr>
                    </a:p>
                  </a:txBody>
                  <a:tcPr>
                    <a:solidFill>
                      <a:schemeClr val="accent3">
                        <a:lumMod val="40000"/>
                        <a:lumOff val="60000"/>
                      </a:schemeClr>
                    </a:solidFill>
                  </a:tcPr>
                </a:tc>
                <a:tc>
                  <a:txBody>
                    <a:bodyPr/>
                    <a:lstStyle/>
                    <a:p>
                      <a:pPr>
                        <a:buNone/>
                      </a:pPr>
                      <a:r>
                        <a:rPr lang="en-US" altLang="zh-CN" sz="1100" dirty="0">
                          <a:solidFill>
                            <a:schemeClr val="tx1"/>
                          </a:solidFill>
                          <a:sym typeface="+mn-ea"/>
                        </a:rPr>
                        <a:t>Dec/2025</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0%</a:t>
                      </a:r>
                    </a:p>
                  </a:txBody>
                  <a:tcPr>
                    <a:solidFill>
                      <a:schemeClr val="accent3">
                        <a:lumMod val="40000"/>
                        <a:lumOff val="60000"/>
                      </a:schemeClr>
                    </a:solidFill>
                  </a:tcPr>
                </a:tc>
                <a:tc>
                  <a:txBody>
                    <a:bodyPr/>
                    <a:lstStyle/>
                    <a:p>
                      <a:pPr indent="0">
                        <a:buNone/>
                      </a:pPr>
                      <a:r>
                        <a:rPr lang="en-US" altLang="en-US" sz="1100" b="0" u="sng" dirty="0">
                          <a:solidFill>
                            <a:srgbClr val="0563C1"/>
                          </a:solidFill>
                          <a:latin typeface="等线" panose="02010600030101010101" charset="-122"/>
                        </a:rPr>
                        <a:t>SP-250401</a:t>
                      </a:r>
                    </a:p>
                  </a:txBody>
                  <a:tcPr marL="12700" marR="12700" marT="12700">
                    <a:solidFill>
                      <a:schemeClr val="accent3">
                        <a:lumMod val="40000"/>
                        <a:lumOff val="60000"/>
                      </a:schemeClr>
                    </a:solidFill>
                  </a:tcPr>
                </a:tc>
                <a:tc>
                  <a:txBody>
                    <a:bodyPr/>
                    <a:lstStyle/>
                    <a:p>
                      <a:pPr>
                        <a:buNone/>
                      </a:pPr>
                      <a:r>
                        <a:rPr lang="en-US" altLang="zh-CN" sz="1100" b="0" kern="1200" dirty="0">
                          <a:solidFill>
                            <a:srgbClr val="FF0000"/>
                          </a:solidFill>
                          <a:latin typeface="+mn-lt"/>
                          <a:ea typeface="+mn-ea"/>
                          <a:cs typeface="+mn-cs"/>
                        </a:rPr>
                        <a:t>35%  </a:t>
                      </a:r>
                      <a:r>
                        <a:rPr lang="en-US" altLang="zh-CN" sz="900" b="0" u="none" kern="1200" dirty="0">
                          <a:solidFill>
                            <a:schemeClr val="tx1"/>
                          </a:solidFill>
                          <a:latin typeface="+mn-lt"/>
                          <a:ea typeface="+mn-ea"/>
                          <a:cs typeface="+mn-cs"/>
                        </a:rPr>
                        <a:t>(NOTE: the exact completion rate will be updated based on the outcome of TSG#108)</a:t>
                      </a:r>
                      <a:endParaRPr lang="en-US" altLang="zh-CN" sz="1100" b="0" u="none" kern="1200" dirty="0">
                        <a:solidFill>
                          <a:schemeClr val="tx1"/>
                        </a:solidFill>
                        <a:latin typeface="+mn-lt"/>
                        <a:ea typeface="+mn-ea"/>
                        <a:cs typeface="+mn-cs"/>
                      </a:endParaRPr>
                    </a:p>
                  </a:txBody>
                  <a:tcPr>
                    <a:solidFill>
                      <a:schemeClr val="accent3">
                        <a:lumMod val="40000"/>
                        <a:lumOff val="60000"/>
                      </a:schemeClr>
                    </a:solidFill>
                  </a:tcPr>
                </a:tc>
                <a:tc>
                  <a:txBody>
                    <a:bodyPr/>
                    <a:lstStyle/>
                    <a:p>
                      <a:pPr>
                        <a:buNone/>
                      </a:pPr>
                      <a:endParaRPr lang="en-US" altLang="zh-CN" sz="1100" b="0" kern="1200" dirty="0">
                        <a:solidFill>
                          <a:srgbClr val="FF0000"/>
                        </a:solidFill>
                        <a:latin typeface="+mn-lt"/>
                        <a:ea typeface="+mn-ea"/>
                        <a:cs typeface="+mn-cs"/>
                      </a:endParaRPr>
                    </a:p>
                  </a:txBody>
                  <a:tcPr>
                    <a:solidFill>
                      <a:schemeClr val="accent3">
                        <a:lumMod val="40000"/>
                        <a:lumOff val="60000"/>
                      </a:schemeClr>
                    </a:solidFill>
                  </a:tcPr>
                </a:tc>
                <a:extLst>
                  <a:ext uri="{0D108BD9-81ED-4DB2-BD59-A6C34878D82A}">
                    <a16:rowId xmlns:a16="http://schemas.microsoft.com/office/drawing/2014/main" val="72883070"/>
                  </a:ext>
                </a:extLst>
              </a:tr>
            </a:tbl>
          </a:graphicData>
        </a:graphic>
      </p:graphicFrame>
    </p:spTree>
    <p:extLst>
      <p:ext uri="{BB962C8B-B14F-4D97-AF65-F5344CB8AC3E}">
        <p14:creationId xmlns:p14="http://schemas.microsoft.com/office/powerpoint/2010/main" val="2155138117"/>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335071" y="290803"/>
            <a:ext cx="7380962" cy="675167"/>
          </a:xfrm>
        </p:spPr>
        <p:txBody>
          <a:bodyPr/>
          <a:lstStyle/>
          <a:p>
            <a:pPr algn="l"/>
            <a:r>
              <a:rPr lang="en-US" altLang="zh-CN" sz="3200" b="1" dirty="0"/>
              <a:t>Rel-20 </a:t>
            </a:r>
            <a:r>
              <a:rPr lang="en-US" altLang="zh-CN" sz="3200" b="1" dirty="0" err="1"/>
              <a:t>FS_Sensing_ARC</a:t>
            </a:r>
            <a:r>
              <a:rPr lang="en-US" altLang="zh-CN" sz="3200" b="1" dirty="0"/>
              <a:t> </a:t>
            </a:r>
            <a:r>
              <a:rPr lang="en-US" altLang="de-DE" sz="3200" b="1" dirty="0"/>
              <a:t>status at SA#108</a:t>
            </a:r>
            <a:endParaRPr lang="en-US" dirty="0"/>
          </a:p>
        </p:txBody>
      </p:sp>
      <p:sp>
        <p:nvSpPr>
          <p:cNvPr id="6" name="Content Placeholder 7">
            <a:extLst>
              <a:ext uri="{FF2B5EF4-FFF2-40B4-BE49-F238E27FC236}">
                <a16:creationId xmlns:a16="http://schemas.microsoft.com/office/drawing/2014/main" id="{3EA9DBB9-5E99-413C-A1F9-3CBA8605AECC}"/>
              </a:ext>
            </a:extLst>
          </p:cNvPr>
          <p:cNvSpPr txBox="1">
            <a:spLocks/>
          </p:cNvSpPr>
          <p:nvPr/>
        </p:nvSpPr>
        <p:spPr>
          <a:xfrm>
            <a:off x="357323" y="2356622"/>
            <a:ext cx="8278360" cy="3912011"/>
          </a:xfrm>
          <a:prstGeom prst="rect">
            <a:avLst/>
          </a:prstGeom>
        </p:spPr>
        <p:txBody>
          <a:bodyPr>
            <a:normAutofit/>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600"/>
              </a:spcAft>
              <a:buBlip>
                <a:blip r:embed="rId4"/>
              </a:buBlip>
            </a:pPr>
            <a:r>
              <a:rPr lang="en-US" altLang="zh-CN" sz="1600" b="1" dirty="0">
                <a:solidFill>
                  <a:prstClr val="black"/>
                </a:solidFill>
              </a:rPr>
              <a:t>Impacts and dependence with other WGs:</a:t>
            </a:r>
            <a:endParaRPr lang="de-DE" altLang="zh-CN" sz="1600" b="1" dirty="0">
              <a:solidFill>
                <a:prstClr val="black"/>
              </a:solidFill>
            </a:endParaRPr>
          </a:p>
          <a:p>
            <a:pPr lvl="1">
              <a:spcBef>
                <a:spcPts val="0"/>
              </a:spcBef>
              <a:spcAft>
                <a:spcPts val="600"/>
              </a:spcAft>
            </a:pPr>
            <a:r>
              <a:rPr lang="en-US" altLang="zh-CN" sz="1400" kern="0" dirty="0"/>
              <a:t>Impact on SA3: Privacy protection and other security aspects will be coordinated with SA3, and the related impact to architecture enhancement will be based on SA3 conclusion.</a:t>
            </a:r>
          </a:p>
          <a:p>
            <a:pPr lvl="1">
              <a:spcBef>
                <a:spcPts val="0"/>
              </a:spcBef>
              <a:spcAft>
                <a:spcPts val="600"/>
              </a:spcAft>
            </a:pPr>
            <a:r>
              <a:rPr lang="en-US" altLang="zh-CN" sz="1400" kern="0" dirty="0"/>
              <a:t>Impact on SA5: Charging and OAM aspects will be coordinated with SA5, and the related impact to architecture enhancement will be based on SA5 conclusion.</a:t>
            </a:r>
          </a:p>
          <a:p>
            <a:pPr lvl="1">
              <a:spcBef>
                <a:spcPts val="0"/>
              </a:spcBef>
              <a:spcAft>
                <a:spcPts val="600"/>
              </a:spcAft>
            </a:pPr>
            <a:r>
              <a:rPr lang="en-US" altLang="zh-CN" sz="1400" kern="0" dirty="0"/>
              <a:t>Dependency</a:t>
            </a:r>
            <a:r>
              <a:rPr lang="en-US" altLang="zh-CN" sz="1400" kern="0" dirty="0">
                <a:solidFill>
                  <a:srgbClr val="C00000"/>
                </a:solidFill>
              </a:rPr>
              <a:t> </a:t>
            </a:r>
            <a:r>
              <a:rPr lang="en-US" altLang="zh-CN" sz="1400" kern="0" dirty="0">
                <a:solidFill>
                  <a:prstClr val="black"/>
                </a:solidFill>
              </a:rPr>
              <a:t>on RAN TSG/WG: The scope of the sensing study (incl. TUs) will be further aligned in plenary TSG#108 together with RAN TSG. </a:t>
            </a:r>
          </a:p>
          <a:p>
            <a:pPr lvl="1">
              <a:spcBef>
                <a:spcPts val="0"/>
              </a:spcBef>
              <a:spcAft>
                <a:spcPts val="600"/>
              </a:spcAft>
            </a:pPr>
            <a:r>
              <a:rPr lang="en-US" altLang="zh-CN" sz="1400" dirty="0">
                <a:solidFill>
                  <a:prstClr val="black"/>
                </a:solidFill>
              </a:rPr>
              <a:t>Solutions proposing exposure of sensing results to the UE need to be coordinated / checked with SA1 and SA3</a:t>
            </a:r>
          </a:p>
          <a:p>
            <a:pPr marL="457200" lvl="1" indent="-457200">
              <a:spcBef>
                <a:spcPts val="0"/>
              </a:spcBef>
              <a:spcAft>
                <a:spcPts val="400"/>
              </a:spcAft>
              <a:buBlip>
                <a:blip r:embed="rId4"/>
              </a:buBlip>
            </a:pPr>
            <a:r>
              <a:rPr lang="en-US" altLang="zh-CN" sz="1600" b="1" dirty="0">
                <a:solidFill>
                  <a:prstClr val="black"/>
                </a:solidFill>
              </a:rPr>
              <a:t>Controversial issues </a:t>
            </a:r>
          </a:p>
          <a:p>
            <a:pPr lvl="1">
              <a:spcBef>
                <a:spcPts val="0"/>
              </a:spcBef>
              <a:spcAft>
                <a:spcPts val="300"/>
              </a:spcAft>
            </a:pPr>
            <a:r>
              <a:rPr lang="en-US" altLang="zh-CN" sz="1400" b="1" kern="0" dirty="0"/>
              <a:t>N/A</a:t>
            </a:r>
            <a:endParaRPr lang="en-US" altLang="zh-CN" sz="1400" kern="0" dirty="0"/>
          </a:p>
          <a:p>
            <a:pPr marL="457200" lvl="1" indent="-457200">
              <a:spcBef>
                <a:spcPts val="0"/>
              </a:spcBef>
              <a:spcAft>
                <a:spcPts val="400"/>
              </a:spcAft>
              <a:buBlip>
                <a:blip r:embed="rId4"/>
              </a:buBlip>
            </a:pPr>
            <a:r>
              <a:rPr lang="en-US" altLang="zh-CN" sz="1600" b="1" dirty="0">
                <a:solidFill>
                  <a:prstClr val="black"/>
                </a:solidFill>
              </a:rPr>
              <a:t>Next Steps</a:t>
            </a:r>
          </a:p>
          <a:p>
            <a:pPr lvl="1">
              <a:spcBef>
                <a:spcPts val="0"/>
              </a:spcBef>
              <a:spcAft>
                <a:spcPts val="300"/>
              </a:spcAft>
            </a:pPr>
            <a:r>
              <a:rPr lang="en-US" altLang="zh-CN" sz="1400" kern="0" dirty="0"/>
              <a:t>To update the contents in TR 23.700-14 if necessary, based on the study scope alignment at TGS#108</a:t>
            </a:r>
          </a:p>
          <a:p>
            <a:pPr lvl="1">
              <a:spcBef>
                <a:spcPts val="0"/>
              </a:spcBef>
              <a:spcAft>
                <a:spcPts val="300"/>
              </a:spcAft>
            </a:pPr>
            <a:r>
              <a:rPr lang="en-US" altLang="zh-CN" sz="1400" kern="0" dirty="0"/>
              <a:t>Continue discussing solutions for all the key issues based on updated SID scope</a:t>
            </a:r>
            <a:endParaRPr lang="en-US" altLang="zh-CN" sz="1200" kern="0" dirty="0"/>
          </a:p>
        </p:txBody>
      </p:sp>
      <p:graphicFrame>
        <p:nvGraphicFramePr>
          <p:cNvPr id="5" name="表格 4">
            <a:extLst>
              <a:ext uri="{FF2B5EF4-FFF2-40B4-BE49-F238E27FC236}">
                <a16:creationId xmlns:a16="http://schemas.microsoft.com/office/drawing/2014/main" id="{59BEE49B-140B-4C94-A3D6-6D50489BD151}"/>
              </a:ext>
            </a:extLst>
          </p:cNvPr>
          <p:cNvGraphicFramePr>
            <a:graphicFrameLocks noGrp="1"/>
          </p:cNvGraphicFramePr>
          <p:nvPr>
            <p:extLst>
              <p:ext uri="{D42A27DB-BD31-4B8C-83A1-F6EECF244321}">
                <p14:modId xmlns:p14="http://schemas.microsoft.com/office/powerpoint/2010/main" val="2330777380"/>
              </p:ext>
            </p:extLst>
          </p:nvPr>
        </p:nvGraphicFramePr>
        <p:xfrm>
          <a:off x="103006" y="1210870"/>
          <a:ext cx="8786994" cy="960120"/>
        </p:xfrm>
        <a:graphic>
          <a:graphicData uri="http://schemas.openxmlformats.org/drawingml/2006/table">
            <a:tbl>
              <a:tblPr firstRow="1" bandRow="1">
                <a:tableStyleId>{5C22544A-7EE6-4342-B048-85BDC9FD1C3A}</a:tableStyleId>
              </a:tblPr>
              <a:tblGrid>
                <a:gridCol w="716568">
                  <a:extLst>
                    <a:ext uri="{9D8B030D-6E8A-4147-A177-3AD203B41FA5}">
                      <a16:colId xmlns:a16="http://schemas.microsoft.com/office/drawing/2014/main" val="1804355055"/>
                    </a:ext>
                  </a:extLst>
                </a:gridCol>
                <a:gridCol w="1965959">
                  <a:extLst>
                    <a:ext uri="{9D8B030D-6E8A-4147-A177-3AD203B41FA5}">
                      <a16:colId xmlns:a16="http://schemas.microsoft.com/office/drawing/2014/main" val="1992931470"/>
                    </a:ext>
                  </a:extLst>
                </a:gridCol>
                <a:gridCol w="1061773">
                  <a:extLst>
                    <a:ext uri="{9D8B030D-6E8A-4147-A177-3AD203B41FA5}">
                      <a16:colId xmlns:a16="http://schemas.microsoft.com/office/drawing/2014/main" val="3295809654"/>
                    </a:ext>
                  </a:extLst>
                </a:gridCol>
                <a:gridCol w="813161">
                  <a:extLst>
                    <a:ext uri="{9D8B030D-6E8A-4147-A177-3AD203B41FA5}">
                      <a16:colId xmlns:a16="http://schemas.microsoft.com/office/drawing/2014/main" val="1561833349"/>
                    </a:ext>
                  </a:extLst>
                </a:gridCol>
                <a:gridCol w="622848">
                  <a:extLst>
                    <a:ext uri="{9D8B030D-6E8A-4147-A177-3AD203B41FA5}">
                      <a16:colId xmlns:a16="http://schemas.microsoft.com/office/drawing/2014/main" val="2291393075"/>
                    </a:ext>
                  </a:extLst>
                </a:gridCol>
                <a:gridCol w="700703">
                  <a:extLst>
                    <a:ext uri="{9D8B030D-6E8A-4147-A177-3AD203B41FA5}">
                      <a16:colId xmlns:a16="http://schemas.microsoft.com/office/drawing/2014/main" val="3103228198"/>
                    </a:ext>
                  </a:extLst>
                </a:gridCol>
                <a:gridCol w="2101649">
                  <a:extLst>
                    <a:ext uri="{9D8B030D-6E8A-4147-A177-3AD203B41FA5}">
                      <a16:colId xmlns:a16="http://schemas.microsoft.com/office/drawing/2014/main" val="2394023734"/>
                    </a:ext>
                  </a:extLst>
                </a:gridCol>
                <a:gridCol w="804333">
                  <a:extLst>
                    <a:ext uri="{9D8B030D-6E8A-4147-A177-3AD203B41FA5}">
                      <a16:colId xmlns:a16="http://schemas.microsoft.com/office/drawing/2014/main" val="2806030453"/>
                    </a:ext>
                  </a:extLst>
                </a:gridCol>
              </a:tblGrid>
              <a:tr h="368710">
                <a:tc>
                  <a:txBody>
                    <a:bodyPr/>
                    <a:lstStyle/>
                    <a:p>
                      <a:pPr algn="ctr">
                        <a:buNone/>
                      </a:pPr>
                      <a:r>
                        <a:rPr lang="en-US" altLang="zh-CN" sz="1100" dirty="0"/>
                        <a:t>UID</a:t>
                      </a:r>
                    </a:p>
                  </a:txBody>
                  <a:tcPr>
                    <a:solidFill>
                      <a:schemeClr val="accent3"/>
                    </a:solidFill>
                  </a:tcPr>
                </a:tc>
                <a:tc>
                  <a:txBody>
                    <a:bodyPr/>
                    <a:lstStyle/>
                    <a:p>
                      <a:pPr algn="ctr">
                        <a:buNone/>
                      </a:pPr>
                      <a:r>
                        <a:rPr lang="en-US" altLang="zh-CN" sz="1100" dirty="0"/>
                        <a:t>Name</a:t>
                      </a:r>
                    </a:p>
                  </a:txBody>
                  <a:tcPr>
                    <a:solidFill>
                      <a:schemeClr val="accent3"/>
                    </a:solidFill>
                  </a:tcPr>
                </a:tc>
                <a:tc>
                  <a:txBody>
                    <a:bodyPr/>
                    <a:lstStyle/>
                    <a:p>
                      <a:pPr algn="ctr">
                        <a:buNone/>
                      </a:pPr>
                      <a:r>
                        <a:rPr lang="en-US" altLang="zh-CN" sz="1100" dirty="0"/>
                        <a:t>Acronym</a:t>
                      </a:r>
                    </a:p>
                  </a:txBody>
                  <a:tcPr>
                    <a:solidFill>
                      <a:schemeClr val="accent3"/>
                    </a:solidFill>
                  </a:tcPr>
                </a:tc>
                <a:tc>
                  <a:txBody>
                    <a:bodyPr/>
                    <a:lstStyle/>
                    <a:p>
                      <a:pPr algn="ctr">
                        <a:buNone/>
                      </a:pPr>
                      <a:r>
                        <a:rPr lang="en-US" altLang="zh-CN" sz="1100" dirty="0"/>
                        <a:t>Target</a:t>
                      </a:r>
                    </a:p>
                  </a:txBody>
                  <a:tcPr>
                    <a:solidFill>
                      <a:schemeClr val="accent3"/>
                    </a:solidFill>
                  </a:tcPr>
                </a:tc>
                <a:tc>
                  <a:txBody>
                    <a:bodyPr/>
                    <a:lstStyle/>
                    <a:p>
                      <a:pPr algn="ctr">
                        <a:buNone/>
                      </a:pPr>
                      <a:r>
                        <a:rPr lang="en-US" altLang="zh-CN" sz="1100"/>
                        <a:t>Old %</a:t>
                      </a:r>
                    </a:p>
                  </a:txBody>
                  <a:tcPr>
                    <a:solidFill>
                      <a:schemeClr val="accent3"/>
                    </a:solidFill>
                  </a:tcPr>
                </a:tc>
                <a:tc>
                  <a:txBody>
                    <a:bodyPr/>
                    <a:lstStyle/>
                    <a:p>
                      <a:pPr algn="ctr">
                        <a:buNone/>
                      </a:pPr>
                      <a:r>
                        <a:rPr lang="en-US" altLang="zh-CN" sz="1100"/>
                        <a:t>WID</a:t>
                      </a:r>
                    </a:p>
                  </a:txBody>
                  <a:tcPr>
                    <a:solidFill>
                      <a:schemeClr val="accent3"/>
                    </a:solidFill>
                  </a:tcPr>
                </a:tc>
                <a:tc>
                  <a:txBody>
                    <a:bodyPr/>
                    <a:lstStyle/>
                    <a:p>
                      <a:pPr algn="ctr">
                        <a:buNone/>
                      </a:pPr>
                      <a:r>
                        <a:rPr lang="en-US" altLang="zh-CN" sz="1100" dirty="0">
                          <a:solidFill>
                            <a:srgbClr val="FF0000"/>
                          </a:solidFill>
                        </a:rPr>
                        <a:t>New %</a:t>
                      </a:r>
                    </a:p>
                  </a:txBody>
                  <a:tcPr>
                    <a:solidFill>
                      <a:schemeClr val="accent3"/>
                    </a:solidFill>
                  </a:tcPr>
                </a:tc>
                <a:tc>
                  <a:txBody>
                    <a:bodyPr/>
                    <a:lstStyle/>
                    <a:p>
                      <a:pPr algn="ctr">
                        <a:buNone/>
                      </a:pPr>
                      <a:r>
                        <a:rPr lang="en-US" altLang="zh-CN" sz="1100" dirty="0">
                          <a:solidFill>
                            <a:srgbClr val="FF0000"/>
                          </a:solidFill>
                        </a:rPr>
                        <a:t>Change or comment</a:t>
                      </a:r>
                    </a:p>
                  </a:txBody>
                  <a:tcPr>
                    <a:solidFill>
                      <a:schemeClr val="accent3"/>
                    </a:solidFill>
                  </a:tcPr>
                </a:tc>
                <a:extLst>
                  <a:ext uri="{0D108BD9-81ED-4DB2-BD59-A6C34878D82A}">
                    <a16:rowId xmlns:a16="http://schemas.microsoft.com/office/drawing/2014/main" val="2036875283"/>
                  </a:ext>
                </a:extLst>
              </a:tr>
              <a:tr h="460887">
                <a:tc>
                  <a:txBody>
                    <a:bodyPr/>
                    <a:lstStyle/>
                    <a:p>
                      <a:pPr>
                        <a:buNone/>
                      </a:pPr>
                      <a:r>
                        <a:rPr lang="en-US" sz="1100" b="0" dirty="0">
                          <a:ln>
                            <a:noFill/>
                          </a:ln>
                          <a:solidFill>
                            <a:schemeClr val="tx1"/>
                          </a:solidFill>
                          <a:effectLst/>
                          <a:uLnTx/>
                          <a:uFillTx/>
                          <a:sym typeface="+mn-ea"/>
                        </a:rPr>
                        <a:t>1070012</a:t>
                      </a:r>
                      <a:endParaRPr lang="en-US" altLang="en-US" sz="1100" b="0" dirty="0">
                        <a:ln>
                          <a:noFill/>
                        </a:ln>
                        <a:solidFill>
                          <a:schemeClr val="tx1"/>
                        </a:solidFill>
                        <a:effectLst/>
                        <a:uLnTx/>
                        <a:uFillTx/>
                        <a:sym typeface="+mn-ea"/>
                      </a:endParaRP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Study on Stage 2 for Integrated Sensing and Communication</a:t>
                      </a:r>
                    </a:p>
                  </a:txBody>
                  <a:tcPr>
                    <a:solidFill>
                      <a:schemeClr val="accent3">
                        <a:lumMod val="40000"/>
                        <a:lumOff val="60000"/>
                      </a:schemeClr>
                    </a:solidFill>
                  </a:tcPr>
                </a:tc>
                <a:tc>
                  <a:txBody>
                    <a:bodyPr/>
                    <a:lstStyle/>
                    <a:p>
                      <a:pPr algn="l">
                        <a:buClrTx/>
                        <a:buSzTx/>
                        <a:buFontTx/>
                        <a:buNone/>
                      </a:pPr>
                      <a:r>
                        <a:rPr lang="en-US" sz="1100" b="0" dirty="0" err="1">
                          <a:solidFill>
                            <a:schemeClr val="tx1"/>
                          </a:solidFill>
                          <a:effectLst/>
                          <a:latin typeface="Calibri" panose="020F0502020204030204" pitchFamily="34" charset="0"/>
                          <a:sym typeface="+mn-ea"/>
                        </a:rPr>
                        <a:t>FS_Sensing_ARC</a:t>
                      </a:r>
                      <a:endParaRPr lang="en-US" sz="1100" b="0" dirty="0">
                        <a:solidFill>
                          <a:schemeClr val="tx1"/>
                        </a:solidFill>
                        <a:effectLst/>
                        <a:latin typeface="Calibri" panose="020F0502020204030204" pitchFamily="34" charset="0"/>
                      </a:endParaRPr>
                    </a:p>
                  </a:txBody>
                  <a:tcPr>
                    <a:solidFill>
                      <a:schemeClr val="accent3">
                        <a:lumMod val="40000"/>
                        <a:lumOff val="60000"/>
                      </a:schemeClr>
                    </a:solidFill>
                  </a:tcPr>
                </a:tc>
                <a:tc>
                  <a:txBody>
                    <a:bodyPr/>
                    <a:lstStyle/>
                    <a:p>
                      <a:pPr>
                        <a:buNone/>
                      </a:pPr>
                      <a:r>
                        <a:rPr lang="en-US" altLang="zh-CN" sz="1100" dirty="0">
                          <a:solidFill>
                            <a:schemeClr val="tx1"/>
                          </a:solidFill>
                          <a:sym typeface="+mn-ea"/>
                        </a:rPr>
                        <a:t>Dec/2025</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0%</a:t>
                      </a:r>
                    </a:p>
                  </a:txBody>
                  <a:tcPr>
                    <a:solidFill>
                      <a:schemeClr val="accent3">
                        <a:lumMod val="40000"/>
                        <a:lumOff val="60000"/>
                      </a:schemeClr>
                    </a:solidFill>
                  </a:tcPr>
                </a:tc>
                <a:tc>
                  <a:txBody>
                    <a:bodyPr/>
                    <a:lstStyle/>
                    <a:p>
                      <a:pPr indent="0">
                        <a:buNone/>
                      </a:pPr>
                      <a:r>
                        <a:rPr lang="en-US" altLang="en-US" sz="1100" b="0" u="sng" dirty="0">
                          <a:solidFill>
                            <a:srgbClr val="0563C1"/>
                          </a:solidFill>
                          <a:latin typeface="等线" panose="02010600030101010101" charset="-122"/>
                        </a:rPr>
                        <a:t>SP-250401</a:t>
                      </a:r>
                    </a:p>
                  </a:txBody>
                  <a:tcPr marL="12700" marR="12700" marT="12700">
                    <a:solidFill>
                      <a:schemeClr val="accent3">
                        <a:lumMod val="40000"/>
                        <a:lumOff val="60000"/>
                      </a:schemeClr>
                    </a:solidFill>
                  </a:tcPr>
                </a:tc>
                <a:tc>
                  <a:txBody>
                    <a:bodyPr/>
                    <a:lstStyle/>
                    <a:p>
                      <a:pPr>
                        <a:buNone/>
                      </a:pPr>
                      <a:r>
                        <a:rPr lang="en-US" altLang="zh-CN" sz="1100" b="0" kern="1200" dirty="0">
                          <a:solidFill>
                            <a:srgbClr val="FF0000"/>
                          </a:solidFill>
                          <a:latin typeface="+mn-lt"/>
                          <a:ea typeface="+mn-ea"/>
                          <a:cs typeface="+mn-cs"/>
                        </a:rPr>
                        <a:t>35%  </a:t>
                      </a:r>
                      <a:r>
                        <a:rPr lang="en-US" altLang="zh-CN" sz="900" b="0" u="none" kern="1200" dirty="0">
                          <a:solidFill>
                            <a:schemeClr val="tx1"/>
                          </a:solidFill>
                          <a:latin typeface="+mn-lt"/>
                          <a:ea typeface="+mn-ea"/>
                          <a:cs typeface="+mn-cs"/>
                        </a:rPr>
                        <a:t>(NOTE: the exact completion rate will be updated based on the outcome of TSG#108)</a:t>
                      </a:r>
                      <a:endParaRPr lang="en-US" altLang="zh-CN" sz="1100" b="0" u="none" kern="1200" dirty="0">
                        <a:solidFill>
                          <a:schemeClr val="tx1"/>
                        </a:solidFill>
                        <a:latin typeface="+mn-lt"/>
                        <a:ea typeface="+mn-ea"/>
                        <a:cs typeface="+mn-cs"/>
                      </a:endParaRPr>
                    </a:p>
                  </a:txBody>
                  <a:tcPr>
                    <a:solidFill>
                      <a:schemeClr val="accent3">
                        <a:lumMod val="40000"/>
                        <a:lumOff val="60000"/>
                      </a:schemeClr>
                    </a:solidFill>
                  </a:tcPr>
                </a:tc>
                <a:tc>
                  <a:txBody>
                    <a:bodyPr/>
                    <a:lstStyle/>
                    <a:p>
                      <a:pPr>
                        <a:buNone/>
                      </a:pPr>
                      <a:endParaRPr lang="en-US" altLang="zh-CN" sz="1100" b="0" kern="1200" dirty="0">
                        <a:solidFill>
                          <a:srgbClr val="FF0000"/>
                        </a:solidFill>
                        <a:latin typeface="+mn-lt"/>
                        <a:ea typeface="+mn-ea"/>
                        <a:cs typeface="+mn-cs"/>
                      </a:endParaRPr>
                    </a:p>
                  </a:txBody>
                  <a:tcPr>
                    <a:solidFill>
                      <a:schemeClr val="accent3">
                        <a:lumMod val="40000"/>
                        <a:lumOff val="60000"/>
                      </a:schemeClr>
                    </a:solidFill>
                  </a:tcPr>
                </a:tc>
                <a:extLst>
                  <a:ext uri="{0D108BD9-81ED-4DB2-BD59-A6C34878D82A}">
                    <a16:rowId xmlns:a16="http://schemas.microsoft.com/office/drawing/2014/main" val="72883070"/>
                  </a:ext>
                </a:extLst>
              </a:tr>
            </a:tbl>
          </a:graphicData>
        </a:graphic>
      </p:graphicFrame>
    </p:spTree>
    <p:extLst>
      <p:ext uri="{BB962C8B-B14F-4D97-AF65-F5344CB8AC3E}">
        <p14:creationId xmlns:p14="http://schemas.microsoft.com/office/powerpoint/2010/main" val="2902926212"/>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335071" y="290803"/>
            <a:ext cx="7380962" cy="675167"/>
          </a:xfrm>
        </p:spPr>
        <p:txBody>
          <a:bodyPr/>
          <a:lstStyle/>
          <a:p>
            <a:pPr algn="l"/>
            <a:r>
              <a:rPr lang="en-US" altLang="zh-CN" sz="2800" b="1" dirty="0"/>
              <a:t>Rel-20 </a:t>
            </a:r>
            <a:r>
              <a:rPr lang="en-US" altLang="zh-CN" sz="2800" b="1" dirty="0" err="1"/>
              <a:t>FS_Sensing_ARC</a:t>
            </a:r>
            <a:r>
              <a:rPr lang="en-US" altLang="zh-CN" sz="2800" b="1" dirty="0"/>
              <a:t> </a:t>
            </a:r>
            <a:r>
              <a:rPr lang="en-US" altLang="de-DE" sz="2800" b="1" dirty="0"/>
              <a:t>status in SA2#169 (1/2) </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397925" y="2415889"/>
            <a:ext cx="8348150" cy="3587513"/>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600"/>
              </a:spcAft>
              <a:buBlip>
                <a:blip r:embed="rId4"/>
              </a:buBlip>
            </a:pPr>
            <a:r>
              <a:rPr lang="de-DE" altLang="de-DE" sz="1600" b="1" dirty="0"/>
              <a:t>Progress since SA2#169</a:t>
            </a:r>
          </a:p>
          <a:p>
            <a:pPr lvl="1">
              <a:spcBef>
                <a:spcPts val="0"/>
              </a:spcBef>
              <a:spcAft>
                <a:spcPts val="600"/>
              </a:spcAft>
            </a:pPr>
            <a:r>
              <a:rPr lang="en-US" altLang="de-DE" sz="1400" kern="0" dirty="0"/>
              <a:t>The revised Sensing SID was approved to fill TR number, title correction and rapporteur info. </a:t>
            </a:r>
          </a:p>
          <a:p>
            <a:pPr lvl="1">
              <a:spcBef>
                <a:spcPts val="0"/>
              </a:spcBef>
              <a:spcAft>
                <a:spcPts val="600"/>
              </a:spcAft>
            </a:pPr>
            <a:r>
              <a:rPr lang="en-US" altLang="de-DE" sz="1400" kern="0" dirty="0"/>
              <a:t>78 papers were submitted, including 23 </a:t>
            </a:r>
            <a:r>
              <a:rPr lang="en-US" altLang="de-DE" sz="1400" kern="0" dirty="0" err="1"/>
              <a:t>pCRs</a:t>
            </a:r>
            <a:r>
              <a:rPr lang="en-US" altLang="de-DE" sz="1400" kern="0" dirty="0"/>
              <a:t> approved, 1 </a:t>
            </a:r>
            <a:r>
              <a:rPr lang="en-US" altLang="de-DE" sz="1400" kern="0" dirty="0" err="1"/>
              <a:t>pCRs</a:t>
            </a:r>
            <a:r>
              <a:rPr lang="en-US" altLang="de-DE" sz="1400" kern="0" dirty="0"/>
              <a:t> merged, 52 </a:t>
            </a:r>
            <a:r>
              <a:rPr lang="en-US" altLang="de-DE" sz="1400" kern="0" dirty="0" err="1"/>
              <a:t>pCRs</a:t>
            </a:r>
            <a:r>
              <a:rPr lang="en-US" altLang="de-DE" sz="1400" kern="0" dirty="0"/>
              <a:t> not treated, 2 </a:t>
            </a:r>
            <a:r>
              <a:rPr lang="en-US" altLang="de-DE" sz="1400" kern="0" dirty="0" err="1"/>
              <a:t>pCRs</a:t>
            </a:r>
            <a:r>
              <a:rPr lang="en-US" altLang="de-DE" sz="1400" kern="0" dirty="0"/>
              <a:t> noted.</a:t>
            </a:r>
          </a:p>
          <a:p>
            <a:pPr lvl="1">
              <a:spcBef>
                <a:spcPts val="0"/>
              </a:spcBef>
              <a:spcAft>
                <a:spcPts val="600"/>
              </a:spcAft>
            </a:pPr>
            <a:r>
              <a:rPr lang="en-US" altLang="de-DE" sz="1400" kern="0" dirty="0"/>
              <a:t>23 </a:t>
            </a:r>
            <a:r>
              <a:rPr lang="en-US" altLang="de-DE" sz="1400" kern="0" dirty="0" err="1"/>
              <a:t>pCR</a:t>
            </a:r>
            <a:r>
              <a:rPr lang="en-US" altLang="de-DE" sz="1400" kern="0" dirty="0"/>
              <a:t> were approved including: </a:t>
            </a:r>
          </a:p>
          <a:p>
            <a:pPr lvl="2">
              <a:spcBef>
                <a:spcPts val="0"/>
              </a:spcBef>
              <a:spcAft>
                <a:spcPts val="600"/>
              </a:spcAft>
            </a:pPr>
            <a:r>
              <a:rPr lang="en-US" altLang="de-DE" sz="1200" kern="0" dirty="0"/>
              <a:t>For general, 1 </a:t>
            </a:r>
            <a:r>
              <a:rPr lang="en-US" altLang="de-DE" sz="1200" kern="0" dirty="0" err="1"/>
              <a:t>pCR</a:t>
            </a:r>
            <a:r>
              <a:rPr lang="en-US" altLang="de-DE" sz="1200" kern="0" dirty="0"/>
              <a:t> skeleton update, 1 </a:t>
            </a:r>
            <a:r>
              <a:rPr lang="en-US" altLang="de-DE" sz="1200" kern="0" dirty="0" err="1"/>
              <a:t>pCR</a:t>
            </a:r>
            <a:r>
              <a:rPr lang="en-US" altLang="de-DE" sz="1200" kern="0" dirty="0"/>
              <a:t> editorial correction, 1 </a:t>
            </a:r>
            <a:r>
              <a:rPr lang="en-US" altLang="de-DE" sz="1200" kern="0" dirty="0" err="1"/>
              <a:t>pCR</a:t>
            </a:r>
            <a:r>
              <a:rPr lang="en-US" altLang="de-DE" sz="1200" kern="0" dirty="0"/>
              <a:t> for architectural requirement approved</a:t>
            </a:r>
          </a:p>
          <a:p>
            <a:pPr lvl="2">
              <a:spcBef>
                <a:spcPts val="0"/>
              </a:spcBef>
              <a:spcAft>
                <a:spcPts val="600"/>
              </a:spcAft>
            </a:pPr>
            <a:r>
              <a:rPr lang="en-US" altLang="de-DE" sz="1200" kern="0" dirty="0"/>
              <a:t>For KI#1: 7 new solutions approved, 1 solutions merged, 10 solutions not treated</a:t>
            </a:r>
          </a:p>
          <a:p>
            <a:pPr lvl="2">
              <a:spcBef>
                <a:spcPts val="0"/>
              </a:spcBef>
              <a:spcAft>
                <a:spcPts val="600"/>
              </a:spcAft>
            </a:pPr>
            <a:r>
              <a:rPr lang="en-US" altLang="de-DE" sz="1200" kern="0" dirty="0"/>
              <a:t>For KI#2: 5 new solutions approved, 10 solutions not treated</a:t>
            </a:r>
          </a:p>
          <a:p>
            <a:pPr lvl="2">
              <a:spcBef>
                <a:spcPts val="0"/>
              </a:spcBef>
              <a:spcAft>
                <a:spcPts val="600"/>
              </a:spcAft>
            </a:pPr>
            <a:r>
              <a:rPr lang="en-US" altLang="de-DE" sz="1200" kern="0" dirty="0"/>
              <a:t>For KI#3: 5 new solutions approved, 10 solutions not treated</a:t>
            </a:r>
          </a:p>
          <a:p>
            <a:pPr lvl="2">
              <a:spcBef>
                <a:spcPts val="0"/>
              </a:spcBef>
              <a:spcAft>
                <a:spcPts val="600"/>
              </a:spcAft>
            </a:pPr>
            <a:r>
              <a:rPr lang="en-US" altLang="de-DE" sz="1200" kern="0" dirty="0"/>
              <a:t>For KI#4: 1 new solutions approved, 7 solutions not treated</a:t>
            </a:r>
          </a:p>
          <a:p>
            <a:pPr lvl="2">
              <a:spcBef>
                <a:spcPts val="0"/>
              </a:spcBef>
              <a:spcAft>
                <a:spcPts val="600"/>
              </a:spcAft>
            </a:pPr>
            <a:r>
              <a:rPr lang="en-US" altLang="de-DE" sz="1200" kern="0" dirty="0"/>
              <a:t>For KI#5: 1 new solutions approved, 11 solutions not treated</a:t>
            </a:r>
          </a:p>
          <a:p>
            <a:pPr lvl="2">
              <a:spcBef>
                <a:spcPts val="0"/>
              </a:spcBef>
              <a:spcAft>
                <a:spcPts val="600"/>
              </a:spcAft>
            </a:pPr>
            <a:r>
              <a:rPr lang="en-US" altLang="de-DE" sz="1200" kern="0" dirty="0"/>
              <a:t>For KI#6: 1 new solutions approved, 1 solutions not treated</a:t>
            </a:r>
          </a:p>
          <a:p>
            <a:pPr lvl="1">
              <a:spcBef>
                <a:spcPts val="0"/>
              </a:spcBef>
              <a:spcAft>
                <a:spcPts val="600"/>
              </a:spcAft>
            </a:pPr>
            <a:r>
              <a:rPr lang="en-US" altLang="de-DE" sz="1400" kern="0" dirty="0"/>
              <a:t>2 TUs were used in this meeting</a:t>
            </a:r>
          </a:p>
          <a:p>
            <a:pPr lvl="2">
              <a:spcBef>
                <a:spcPts val="0"/>
              </a:spcBef>
              <a:spcAft>
                <a:spcPts val="600"/>
              </a:spcAft>
            </a:pPr>
            <a:endParaRPr lang="en-US" altLang="de-DE" sz="1200" kern="0" dirty="0"/>
          </a:p>
        </p:txBody>
      </p:sp>
      <p:graphicFrame>
        <p:nvGraphicFramePr>
          <p:cNvPr id="6" name="表格 5">
            <a:extLst>
              <a:ext uri="{FF2B5EF4-FFF2-40B4-BE49-F238E27FC236}">
                <a16:creationId xmlns:a16="http://schemas.microsoft.com/office/drawing/2014/main" id="{35F00A73-5BED-4806-A426-BB1CD95DB4E4}"/>
              </a:ext>
            </a:extLst>
          </p:cNvPr>
          <p:cNvGraphicFramePr>
            <a:graphicFrameLocks noGrp="1"/>
          </p:cNvGraphicFramePr>
          <p:nvPr>
            <p:extLst>
              <p:ext uri="{D42A27DB-BD31-4B8C-83A1-F6EECF244321}">
                <p14:modId xmlns:p14="http://schemas.microsoft.com/office/powerpoint/2010/main" val="301731877"/>
              </p:ext>
            </p:extLst>
          </p:nvPr>
        </p:nvGraphicFramePr>
        <p:xfrm>
          <a:off x="103006" y="1210870"/>
          <a:ext cx="8786994" cy="960120"/>
        </p:xfrm>
        <a:graphic>
          <a:graphicData uri="http://schemas.openxmlformats.org/drawingml/2006/table">
            <a:tbl>
              <a:tblPr firstRow="1" bandRow="1">
                <a:tableStyleId>{5C22544A-7EE6-4342-B048-85BDC9FD1C3A}</a:tableStyleId>
              </a:tblPr>
              <a:tblGrid>
                <a:gridCol w="716568">
                  <a:extLst>
                    <a:ext uri="{9D8B030D-6E8A-4147-A177-3AD203B41FA5}">
                      <a16:colId xmlns:a16="http://schemas.microsoft.com/office/drawing/2014/main" val="1804355055"/>
                    </a:ext>
                  </a:extLst>
                </a:gridCol>
                <a:gridCol w="1965959">
                  <a:extLst>
                    <a:ext uri="{9D8B030D-6E8A-4147-A177-3AD203B41FA5}">
                      <a16:colId xmlns:a16="http://schemas.microsoft.com/office/drawing/2014/main" val="1992931470"/>
                    </a:ext>
                  </a:extLst>
                </a:gridCol>
                <a:gridCol w="1061773">
                  <a:extLst>
                    <a:ext uri="{9D8B030D-6E8A-4147-A177-3AD203B41FA5}">
                      <a16:colId xmlns:a16="http://schemas.microsoft.com/office/drawing/2014/main" val="3295809654"/>
                    </a:ext>
                  </a:extLst>
                </a:gridCol>
                <a:gridCol w="813161">
                  <a:extLst>
                    <a:ext uri="{9D8B030D-6E8A-4147-A177-3AD203B41FA5}">
                      <a16:colId xmlns:a16="http://schemas.microsoft.com/office/drawing/2014/main" val="1561833349"/>
                    </a:ext>
                  </a:extLst>
                </a:gridCol>
                <a:gridCol w="622848">
                  <a:extLst>
                    <a:ext uri="{9D8B030D-6E8A-4147-A177-3AD203B41FA5}">
                      <a16:colId xmlns:a16="http://schemas.microsoft.com/office/drawing/2014/main" val="2291393075"/>
                    </a:ext>
                  </a:extLst>
                </a:gridCol>
                <a:gridCol w="700703">
                  <a:extLst>
                    <a:ext uri="{9D8B030D-6E8A-4147-A177-3AD203B41FA5}">
                      <a16:colId xmlns:a16="http://schemas.microsoft.com/office/drawing/2014/main" val="3103228198"/>
                    </a:ext>
                  </a:extLst>
                </a:gridCol>
                <a:gridCol w="2101649">
                  <a:extLst>
                    <a:ext uri="{9D8B030D-6E8A-4147-A177-3AD203B41FA5}">
                      <a16:colId xmlns:a16="http://schemas.microsoft.com/office/drawing/2014/main" val="2394023734"/>
                    </a:ext>
                  </a:extLst>
                </a:gridCol>
                <a:gridCol w="804333">
                  <a:extLst>
                    <a:ext uri="{9D8B030D-6E8A-4147-A177-3AD203B41FA5}">
                      <a16:colId xmlns:a16="http://schemas.microsoft.com/office/drawing/2014/main" val="2806030453"/>
                    </a:ext>
                  </a:extLst>
                </a:gridCol>
              </a:tblGrid>
              <a:tr h="368710">
                <a:tc>
                  <a:txBody>
                    <a:bodyPr/>
                    <a:lstStyle/>
                    <a:p>
                      <a:pPr algn="ctr">
                        <a:buNone/>
                      </a:pPr>
                      <a:r>
                        <a:rPr lang="en-US" altLang="zh-CN" sz="1100" dirty="0"/>
                        <a:t>UID</a:t>
                      </a:r>
                    </a:p>
                  </a:txBody>
                  <a:tcPr>
                    <a:solidFill>
                      <a:schemeClr val="accent3"/>
                    </a:solidFill>
                  </a:tcPr>
                </a:tc>
                <a:tc>
                  <a:txBody>
                    <a:bodyPr/>
                    <a:lstStyle/>
                    <a:p>
                      <a:pPr algn="ctr">
                        <a:buNone/>
                      </a:pPr>
                      <a:r>
                        <a:rPr lang="en-US" altLang="zh-CN" sz="1100" dirty="0"/>
                        <a:t>Name</a:t>
                      </a:r>
                    </a:p>
                  </a:txBody>
                  <a:tcPr>
                    <a:solidFill>
                      <a:schemeClr val="accent3"/>
                    </a:solidFill>
                  </a:tcPr>
                </a:tc>
                <a:tc>
                  <a:txBody>
                    <a:bodyPr/>
                    <a:lstStyle/>
                    <a:p>
                      <a:pPr algn="ctr">
                        <a:buNone/>
                      </a:pPr>
                      <a:r>
                        <a:rPr lang="en-US" altLang="zh-CN" sz="1100" dirty="0"/>
                        <a:t>Acronym</a:t>
                      </a:r>
                    </a:p>
                  </a:txBody>
                  <a:tcPr>
                    <a:solidFill>
                      <a:schemeClr val="accent3"/>
                    </a:solidFill>
                  </a:tcPr>
                </a:tc>
                <a:tc>
                  <a:txBody>
                    <a:bodyPr/>
                    <a:lstStyle/>
                    <a:p>
                      <a:pPr algn="ctr">
                        <a:buNone/>
                      </a:pPr>
                      <a:r>
                        <a:rPr lang="en-US" altLang="zh-CN" sz="1100" dirty="0"/>
                        <a:t>Target</a:t>
                      </a:r>
                    </a:p>
                  </a:txBody>
                  <a:tcPr>
                    <a:solidFill>
                      <a:schemeClr val="accent3"/>
                    </a:solidFill>
                  </a:tcPr>
                </a:tc>
                <a:tc>
                  <a:txBody>
                    <a:bodyPr/>
                    <a:lstStyle/>
                    <a:p>
                      <a:pPr algn="ctr">
                        <a:buNone/>
                      </a:pPr>
                      <a:r>
                        <a:rPr lang="en-US" altLang="zh-CN" sz="1100"/>
                        <a:t>Old %</a:t>
                      </a:r>
                    </a:p>
                  </a:txBody>
                  <a:tcPr>
                    <a:solidFill>
                      <a:schemeClr val="accent3"/>
                    </a:solidFill>
                  </a:tcPr>
                </a:tc>
                <a:tc>
                  <a:txBody>
                    <a:bodyPr/>
                    <a:lstStyle/>
                    <a:p>
                      <a:pPr algn="ctr">
                        <a:buNone/>
                      </a:pPr>
                      <a:r>
                        <a:rPr lang="en-US" altLang="zh-CN" sz="1100"/>
                        <a:t>WID</a:t>
                      </a:r>
                    </a:p>
                  </a:txBody>
                  <a:tcPr>
                    <a:solidFill>
                      <a:schemeClr val="accent3"/>
                    </a:solidFill>
                  </a:tcPr>
                </a:tc>
                <a:tc>
                  <a:txBody>
                    <a:bodyPr/>
                    <a:lstStyle/>
                    <a:p>
                      <a:pPr algn="ctr">
                        <a:buNone/>
                      </a:pPr>
                      <a:r>
                        <a:rPr lang="en-US" altLang="zh-CN" sz="1100" dirty="0">
                          <a:solidFill>
                            <a:srgbClr val="FF0000"/>
                          </a:solidFill>
                        </a:rPr>
                        <a:t>New %</a:t>
                      </a:r>
                    </a:p>
                  </a:txBody>
                  <a:tcPr>
                    <a:solidFill>
                      <a:schemeClr val="accent3"/>
                    </a:solidFill>
                  </a:tcPr>
                </a:tc>
                <a:tc>
                  <a:txBody>
                    <a:bodyPr/>
                    <a:lstStyle/>
                    <a:p>
                      <a:pPr algn="ctr">
                        <a:buNone/>
                      </a:pPr>
                      <a:r>
                        <a:rPr lang="en-US" altLang="zh-CN" sz="1100" dirty="0">
                          <a:solidFill>
                            <a:srgbClr val="FF0000"/>
                          </a:solidFill>
                        </a:rPr>
                        <a:t>Change or comment</a:t>
                      </a:r>
                    </a:p>
                  </a:txBody>
                  <a:tcPr>
                    <a:solidFill>
                      <a:schemeClr val="accent3"/>
                    </a:solidFill>
                  </a:tcPr>
                </a:tc>
                <a:extLst>
                  <a:ext uri="{0D108BD9-81ED-4DB2-BD59-A6C34878D82A}">
                    <a16:rowId xmlns:a16="http://schemas.microsoft.com/office/drawing/2014/main" val="2036875283"/>
                  </a:ext>
                </a:extLst>
              </a:tr>
              <a:tr h="460887">
                <a:tc>
                  <a:txBody>
                    <a:bodyPr/>
                    <a:lstStyle/>
                    <a:p>
                      <a:pPr>
                        <a:buNone/>
                      </a:pPr>
                      <a:r>
                        <a:rPr lang="en-US" sz="1100" b="0" dirty="0">
                          <a:ln>
                            <a:noFill/>
                          </a:ln>
                          <a:solidFill>
                            <a:schemeClr val="tx1"/>
                          </a:solidFill>
                          <a:effectLst/>
                          <a:uLnTx/>
                          <a:uFillTx/>
                          <a:sym typeface="+mn-ea"/>
                        </a:rPr>
                        <a:t>1070012</a:t>
                      </a:r>
                      <a:endParaRPr lang="en-US" altLang="en-US" sz="1100" b="0" dirty="0">
                        <a:ln>
                          <a:noFill/>
                        </a:ln>
                        <a:solidFill>
                          <a:schemeClr val="tx1"/>
                        </a:solidFill>
                        <a:effectLst/>
                        <a:uLnTx/>
                        <a:uFillTx/>
                        <a:sym typeface="+mn-ea"/>
                      </a:endParaRP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Study on Stage 2 for Integrated Sensing and Communication</a:t>
                      </a:r>
                    </a:p>
                  </a:txBody>
                  <a:tcPr>
                    <a:solidFill>
                      <a:schemeClr val="accent3">
                        <a:lumMod val="40000"/>
                        <a:lumOff val="60000"/>
                      </a:schemeClr>
                    </a:solidFill>
                  </a:tcPr>
                </a:tc>
                <a:tc>
                  <a:txBody>
                    <a:bodyPr/>
                    <a:lstStyle/>
                    <a:p>
                      <a:pPr algn="l">
                        <a:buClrTx/>
                        <a:buSzTx/>
                        <a:buFontTx/>
                        <a:buNone/>
                      </a:pPr>
                      <a:r>
                        <a:rPr lang="en-US" sz="1100" b="0" dirty="0" err="1">
                          <a:solidFill>
                            <a:schemeClr val="tx1"/>
                          </a:solidFill>
                          <a:effectLst/>
                          <a:latin typeface="Calibri" panose="020F0502020204030204" pitchFamily="34" charset="0"/>
                          <a:sym typeface="+mn-ea"/>
                        </a:rPr>
                        <a:t>FS_Sensing_ARC</a:t>
                      </a:r>
                      <a:endParaRPr lang="en-US" sz="1100" b="0" dirty="0">
                        <a:solidFill>
                          <a:schemeClr val="tx1"/>
                        </a:solidFill>
                        <a:effectLst/>
                        <a:latin typeface="Calibri" panose="020F0502020204030204" pitchFamily="34" charset="0"/>
                      </a:endParaRPr>
                    </a:p>
                  </a:txBody>
                  <a:tcPr>
                    <a:solidFill>
                      <a:schemeClr val="accent3">
                        <a:lumMod val="40000"/>
                        <a:lumOff val="60000"/>
                      </a:schemeClr>
                    </a:solidFill>
                  </a:tcPr>
                </a:tc>
                <a:tc>
                  <a:txBody>
                    <a:bodyPr/>
                    <a:lstStyle/>
                    <a:p>
                      <a:pPr>
                        <a:buNone/>
                      </a:pPr>
                      <a:r>
                        <a:rPr lang="en-US" altLang="zh-CN" sz="1100" dirty="0">
                          <a:solidFill>
                            <a:schemeClr val="tx1"/>
                          </a:solidFill>
                          <a:sym typeface="+mn-ea"/>
                        </a:rPr>
                        <a:t>Dec/2025</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15%</a:t>
                      </a:r>
                    </a:p>
                  </a:txBody>
                  <a:tcPr>
                    <a:solidFill>
                      <a:schemeClr val="accent3">
                        <a:lumMod val="40000"/>
                        <a:lumOff val="60000"/>
                      </a:schemeClr>
                    </a:solidFill>
                  </a:tcPr>
                </a:tc>
                <a:tc>
                  <a:txBody>
                    <a:bodyPr/>
                    <a:lstStyle/>
                    <a:p>
                      <a:pPr indent="0">
                        <a:buNone/>
                      </a:pPr>
                      <a:r>
                        <a:rPr lang="en-US" altLang="en-US" sz="1100" b="0" u="sng" dirty="0">
                          <a:solidFill>
                            <a:srgbClr val="0563C1"/>
                          </a:solidFill>
                          <a:latin typeface="等线" panose="02010600030101010101" charset="-122"/>
                        </a:rPr>
                        <a:t>SP-250401</a:t>
                      </a:r>
                    </a:p>
                  </a:txBody>
                  <a:tcPr marL="12700" marR="12700" marT="12700">
                    <a:solidFill>
                      <a:schemeClr val="accent3">
                        <a:lumMod val="40000"/>
                        <a:lumOff val="60000"/>
                      </a:schemeClr>
                    </a:solidFill>
                  </a:tcPr>
                </a:tc>
                <a:tc>
                  <a:txBody>
                    <a:bodyPr/>
                    <a:lstStyle/>
                    <a:p>
                      <a:pPr>
                        <a:buNone/>
                      </a:pPr>
                      <a:r>
                        <a:rPr lang="en-US" altLang="zh-CN" sz="1100" b="0" kern="1200" dirty="0">
                          <a:solidFill>
                            <a:srgbClr val="FF0000"/>
                          </a:solidFill>
                          <a:latin typeface="+mn-lt"/>
                          <a:ea typeface="+mn-ea"/>
                          <a:cs typeface="+mn-cs"/>
                        </a:rPr>
                        <a:t>35%  </a:t>
                      </a:r>
                      <a:r>
                        <a:rPr lang="en-US" altLang="zh-CN" sz="900" b="0" u="none" kern="1200" dirty="0">
                          <a:solidFill>
                            <a:schemeClr val="tx1"/>
                          </a:solidFill>
                          <a:latin typeface="+mn-lt"/>
                          <a:ea typeface="+mn-ea"/>
                          <a:cs typeface="+mn-cs"/>
                        </a:rPr>
                        <a:t>(NOTE: the exact completion rate will be updated based on the outcome of TSG#108)</a:t>
                      </a:r>
                      <a:endParaRPr lang="en-US" altLang="zh-CN" sz="1100" b="0" u="none" kern="1200" dirty="0">
                        <a:solidFill>
                          <a:schemeClr val="tx1"/>
                        </a:solidFill>
                        <a:latin typeface="+mn-lt"/>
                        <a:ea typeface="+mn-ea"/>
                        <a:cs typeface="+mn-cs"/>
                      </a:endParaRPr>
                    </a:p>
                  </a:txBody>
                  <a:tcPr>
                    <a:solidFill>
                      <a:schemeClr val="accent3">
                        <a:lumMod val="40000"/>
                        <a:lumOff val="60000"/>
                      </a:schemeClr>
                    </a:solidFill>
                  </a:tcPr>
                </a:tc>
                <a:tc>
                  <a:txBody>
                    <a:bodyPr/>
                    <a:lstStyle/>
                    <a:p>
                      <a:pPr>
                        <a:buNone/>
                      </a:pPr>
                      <a:endParaRPr lang="en-US" altLang="zh-CN" sz="1100" b="0" kern="1200" dirty="0">
                        <a:solidFill>
                          <a:srgbClr val="FF0000"/>
                        </a:solidFill>
                        <a:latin typeface="+mn-lt"/>
                        <a:ea typeface="+mn-ea"/>
                        <a:cs typeface="+mn-cs"/>
                      </a:endParaRPr>
                    </a:p>
                  </a:txBody>
                  <a:tcPr>
                    <a:solidFill>
                      <a:schemeClr val="accent3">
                        <a:lumMod val="40000"/>
                        <a:lumOff val="60000"/>
                      </a:schemeClr>
                    </a:solidFill>
                  </a:tcPr>
                </a:tc>
                <a:extLst>
                  <a:ext uri="{0D108BD9-81ED-4DB2-BD59-A6C34878D82A}">
                    <a16:rowId xmlns:a16="http://schemas.microsoft.com/office/drawing/2014/main" val="72883070"/>
                  </a:ext>
                </a:extLst>
              </a:tr>
            </a:tbl>
          </a:graphicData>
        </a:graphic>
      </p:graphicFrame>
    </p:spTree>
    <p:extLst>
      <p:ext uri="{BB962C8B-B14F-4D97-AF65-F5344CB8AC3E}">
        <p14:creationId xmlns:p14="http://schemas.microsoft.com/office/powerpoint/2010/main" val="3860003677"/>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335071" y="290803"/>
            <a:ext cx="7380962" cy="675167"/>
          </a:xfrm>
        </p:spPr>
        <p:txBody>
          <a:bodyPr/>
          <a:lstStyle/>
          <a:p>
            <a:pPr algn="l"/>
            <a:r>
              <a:rPr lang="en-US" altLang="zh-CN" sz="2800" b="1" dirty="0"/>
              <a:t>Rel-20 </a:t>
            </a:r>
            <a:r>
              <a:rPr lang="en-US" altLang="zh-CN" sz="2800" b="1" dirty="0" err="1"/>
              <a:t>FS_Sensing_ARC</a:t>
            </a:r>
            <a:r>
              <a:rPr lang="en-US" altLang="zh-CN" sz="2800" b="1" dirty="0"/>
              <a:t> </a:t>
            </a:r>
            <a:r>
              <a:rPr lang="en-US" altLang="de-DE" sz="2800" b="1" dirty="0"/>
              <a:t>status in SA2#169 (2/2) </a:t>
            </a:r>
            <a:endParaRPr lang="en-US" dirty="0"/>
          </a:p>
        </p:txBody>
      </p:sp>
      <p:sp>
        <p:nvSpPr>
          <p:cNvPr id="6" name="Content Placeholder 7">
            <a:extLst>
              <a:ext uri="{FF2B5EF4-FFF2-40B4-BE49-F238E27FC236}">
                <a16:creationId xmlns:a16="http://schemas.microsoft.com/office/drawing/2014/main" id="{4B7F23F9-D555-4065-842A-6D6A801D1C8D}"/>
              </a:ext>
            </a:extLst>
          </p:cNvPr>
          <p:cNvSpPr txBox="1">
            <a:spLocks/>
          </p:cNvSpPr>
          <p:nvPr/>
        </p:nvSpPr>
        <p:spPr>
          <a:xfrm>
            <a:off x="357323" y="2415890"/>
            <a:ext cx="8278360" cy="3688577"/>
          </a:xfrm>
          <a:prstGeom prst="rect">
            <a:avLst/>
          </a:prstGeom>
        </p:spPr>
        <p:txBody>
          <a:bodyPr>
            <a:normAutofit lnSpcReduction="10000"/>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600"/>
              </a:spcAft>
              <a:buBlip>
                <a:blip r:embed="rId4"/>
              </a:buBlip>
            </a:pPr>
            <a:r>
              <a:rPr lang="en-US" altLang="zh-CN" sz="1600" b="1" dirty="0">
                <a:solidFill>
                  <a:prstClr val="black"/>
                </a:solidFill>
              </a:rPr>
              <a:t>Impacts and dependence with other WGs:</a:t>
            </a:r>
            <a:endParaRPr lang="de-DE" altLang="zh-CN" sz="1600" b="1" dirty="0">
              <a:solidFill>
                <a:prstClr val="black"/>
              </a:solidFill>
            </a:endParaRPr>
          </a:p>
          <a:p>
            <a:pPr lvl="1">
              <a:spcBef>
                <a:spcPts val="0"/>
              </a:spcBef>
              <a:spcAft>
                <a:spcPts val="600"/>
              </a:spcAft>
            </a:pPr>
            <a:r>
              <a:rPr lang="en-US" altLang="zh-CN" sz="1400" kern="0" dirty="0"/>
              <a:t>Impact on SA3: Privacy protection and other security aspects will be coordinated with SA3, and the related impact to architecture enhancement will be based on SA3 conclusion.</a:t>
            </a:r>
          </a:p>
          <a:p>
            <a:pPr lvl="1">
              <a:spcBef>
                <a:spcPts val="0"/>
              </a:spcBef>
              <a:spcAft>
                <a:spcPts val="600"/>
              </a:spcAft>
            </a:pPr>
            <a:r>
              <a:rPr lang="en-US" altLang="zh-CN" sz="1400" kern="0" dirty="0"/>
              <a:t>Impact on SA5: Charging and OAM aspects will be coordinated with SA5, and the related impact to architecture enhancement will be based on SA5 conclusion.</a:t>
            </a:r>
          </a:p>
          <a:p>
            <a:pPr lvl="1">
              <a:spcBef>
                <a:spcPts val="0"/>
              </a:spcBef>
              <a:spcAft>
                <a:spcPts val="600"/>
              </a:spcAft>
            </a:pPr>
            <a:r>
              <a:rPr lang="en-US" altLang="zh-CN" sz="1400" kern="0" dirty="0"/>
              <a:t>Dependency</a:t>
            </a:r>
            <a:r>
              <a:rPr lang="en-US" altLang="zh-CN" sz="1400" kern="0" dirty="0">
                <a:solidFill>
                  <a:srgbClr val="C00000"/>
                </a:solidFill>
              </a:rPr>
              <a:t> </a:t>
            </a:r>
            <a:r>
              <a:rPr lang="en-US" altLang="zh-CN" sz="1400" kern="0" dirty="0">
                <a:solidFill>
                  <a:prstClr val="black"/>
                </a:solidFill>
              </a:rPr>
              <a:t>on RAN TSG/WG: The scope of the sensing study (incl. TUs) will be further aligned in plenary TSG#108 together with RAN TSG. </a:t>
            </a:r>
          </a:p>
          <a:p>
            <a:pPr lvl="1">
              <a:spcBef>
                <a:spcPts val="0"/>
              </a:spcBef>
              <a:spcAft>
                <a:spcPts val="600"/>
              </a:spcAft>
            </a:pPr>
            <a:r>
              <a:rPr lang="en-US" altLang="zh-CN" sz="1400" dirty="0">
                <a:solidFill>
                  <a:prstClr val="black"/>
                </a:solidFill>
              </a:rPr>
              <a:t>Solutions proposing exposure of sensing results to the UE need to be coordinated / checked with SA1 and SA3</a:t>
            </a:r>
          </a:p>
          <a:p>
            <a:pPr marL="457200" lvl="1" indent="-457200">
              <a:spcBef>
                <a:spcPts val="0"/>
              </a:spcBef>
              <a:spcAft>
                <a:spcPts val="400"/>
              </a:spcAft>
              <a:buBlip>
                <a:blip r:embed="rId4"/>
              </a:buBlip>
            </a:pPr>
            <a:r>
              <a:rPr lang="en-US" altLang="zh-CN" sz="1600" b="1" dirty="0">
                <a:solidFill>
                  <a:prstClr val="black"/>
                </a:solidFill>
              </a:rPr>
              <a:t>Controversial issues </a:t>
            </a:r>
          </a:p>
          <a:p>
            <a:pPr lvl="1">
              <a:spcBef>
                <a:spcPts val="0"/>
              </a:spcBef>
              <a:spcAft>
                <a:spcPts val="300"/>
              </a:spcAft>
            </a:pPr>
            <a:r>
              <a:rPr lang="en-US" altLang="zh-CN" sz="1400" b="1" kern="0" dirty="0"/>
              <a:t>N/A</a:t>
            </a:r>
            <a:endParaRPr lang="en-US" altLang="zh-CN" sz="1400" kern="0" dirty="0"/>
          </a:p>
          <a:p>
            <a:pPr marL="457200" lvl="1" indent="-457200">
              <a:spcBef>
                <a:spcPts val="0"/>
              </a:spcBef>
              <a:spcAft>
                <a:spcPts val="400"/>
              </a:spcAft>
              <a:buBlip>
                <a:blip r:embed="rId4"/>
              </a:buBlip>
            </a:pPr>
            <a:r>
              <a:rPr lang="en-US" altLang="zh-CN" sz="1600" b="1" dirty="0">
                <a:solidFill>
                  <a:prstClr val="black"/>
                </a:solidFill>
              </a:rPr>
              <a:t>Next Steps</a:t>
            </a:r>
          </a:p>
          <a:p>
            <a:pPr lvl="1">
              <a:spcBef>
                <a:spcPts val="0"/>
              </a:spcBef>
              <a:spcAft>
                <a:spcPts val="300"/>
              </a:spcAft>
            </a:pPr>
            <a:r>
              <a:rPr lang="en-US" altLang="zh-CN" sz="1400" kern="0" dirty="0"/>
              <a:t>To update the contents in TR 23.700-14 if necessary, based on the study scope alignment at TGS#108</a:t>
            </a:r>
          </a:p>
          <a:p>
            <a:pPr lvl="1">
              <a:spcBef>
                <a:spcPts val="0"/>
              </a:spcBef>
              <a:spcAft>
                <a:spcPts val="300"/>
              </a:spcAft>
            </a:pPr>
            <a:r>
              <a:rPr lang="en-US" altLang="zh-CN" sz="1400" kern="0" dirty="0"/>
              <a:t>Continue discussing solutions for all the key issues based on updated SID scope</a:t>
            </a:r>
            <a:endParaRPr lang="en-US" altLang="zh-CN" sz="1200" kern="0" dirty="0"/>
          </a:p>
        </p:txBody>
      </p:sp>
      <p:graphicFrame>
        <p:nvGraphicFramePr>
          <p:cNvPr id="5" name="表格 4">
            <a:extLst>
              <a:ext uri="{FF2B5EF4-FFF2-40B4-BE49-F238E27FC236}">
                <a16:creationId xmlns:a16="http://schemas.microsoft.com/office/drawing/2014/main" id="{F2C0F183-3AD4-498B-BD04-B7C37A80D620}"/>
              </a:ext>
            </a:extLst>
          </p:cNvPr>
          <p:cNvGraphicFramePr>
            <a:graphicFrameLocks noGrp="1"/>
          </p:cNvGraphicFramePr>
          <p:nvPr>
            <p:extLst>
              <p:ext uri="{D42A27DB-BD31-4B8C-83A1-F6EECF244321}">
                <p14:modId xmlns:p14="http://schemas.microsoft.com/office/powerpoint/2010/main" val="116596935"/>
              </p:ext>
            </p:extLst>
          </p:nvPr>
        </p:nvGraphicFramePr>
        <p:xfrm>
          <a:off x="103006" y="1210870"/>
          <a:ext cx="8786994" cy="960120"/>
        </p:xfrm>
        <a:graphic>
          <a:graphicData uri="http://schemas.openxmlformats.org/drawingml/2006/table">
            <a:tbl>
              <a:tblPr firstRow="1" bandRow="1">
                <a:tableStyleId>{5C22544A-7EE6-4342-B048-85BDC9FD1C3A}</a:tableStyleId>
              </a:tblPr>
              <a:tblGrid>
                <a:gridCol w="716568">
                  <a:extLst>
                    <a:ext uri="{9D8B030D-6E8A-4147-A177-3AD203B41FA5}">
                      <a16:colId xmlns:a16="http://schemas.microsoft.com/office/drawing/2014/main" val="1804355055"/>
                    </a:ext>
                  </a:extLst>
                </a:gridCol>
                <a:gridCol w="1965959">
                  <a:extLst>
                    <a:ext uri="{9D8B030D-6E8A-4147-A177-3AD203B41FA5}">
                      <a16:colId xmlns:a16="http://schemas.microsoft.com/office/drawing/2014/main" val="1992931470"/>
                    </a:ext>
                  </a:extLst>
                </a:gridCol>
                <a:gridCol w="1061773">
                  <a:extLst>
                    <a:ext uri="{9D8B030D-6E8A-4147-A177-3AD203B41FA5}">
                      <a16:colId xmlns:a16="http://schemas.microsoft.com/office/drawing/2014/main" val="3295809654"/>
                    </a:ext>
                  </a:extLst>
                </a:gridCol>
                <a:gridCol w="813161">
                  <a:extLst>
                    <a:ext uri="{9D8B030D-6E8A-4147-A177-3AD203B41FA5}">
                      <a16:colId xmlns:a16="http://schemas.microsoft.com/office/drawing/2014/main" val="1561833349"/>
                    </a:ext>
                  </a:extLst>
                </a:gridCol>
                <a:gridCol w="622848">
                  <a:extLst>
                    <a:ext uri="{9D8B030D-6E8A-4147-A177-3AD203B41FA5}">
                      <a16:colId xmlns:a16="http://schemas.microsoft.com/office/drawing/2014/main" val="2291393075"/>
                    </a:ext>
                  </a:extLst>
                </a:gridCol>
                <a:gridCol w="700703">
                  <a:extLst>
                    <a:ext uri="{9D8B030D-6E8A-4147-A177-3AD203B41FA5}">
                      <a16:colId xmlns:a16="http://schemas.microsoft.com/office/drawing/2014/main" val="3103228198"/>
                    </a:ext>
                  </a:extLst>
                </a:gridCol>
                <a:gridCol w="2101649">
                  <a:extLst>
                    <a:ext uri="{9D8B030D-6E8A-4147-A177-3AD203B41FA5}">
                      <a16:colId xmlns:a16="http://schemas.microsoft.com/office/drawing/2014/main" val="2394023734"/>
                    </a:ext>
                  </a:extLst>
                </a:gridCol>
                <a:gridCol w="804333">
                  <a:extLst>
                    <a:ext uri="{9D8B030D-6E8A-4147-A177-3AD203B41FA5}">
                      <a16:colId xmlns:a16="http://schemas.microsoft.com/office/drawing/2014/main" val="2806030453"/>
                    </a:ext>
                  </a:extLst>
                </a:gridCol>
              </a:tblGrid>
              <a:tr h="368710">
                <a:tc>
                  <a:txBody>
                    <a:bodyPr/>
                    <a:lstStyle/>
                    <a:p>
                      <a:pPr algn="ctr">
                        <a:buNone/>
                      </a:pPr>
                      <a:r>
                        <a:rPr lang="en-US" altLang="zh-CN" sz="1100" dirty="0"/>
                        <a:t>UID</a:t>
                      </a:r>
                    </a:p>
                  </a:txBody>
                  <a:tcPr>
                    <a:solidFill>
                      <a:schemeClr val="accent3"/>
                    </a:solidFill>
                  </a:tcPr>
                </a:tc>
                <a:tc>
                  <a:txBody>
                    <a:bodyPr/>
                    <a:lstStyle/>
                    <a:p>
                      <a:pPr algn="ctr">
                        <a:buNone/>
                      </a:pPr>
                      <a:r>
                        <a:rPr lang="en-US" altLang="zh-CN" sz="1100" dirty="0"/>
                        <a:t>Name</a:t>
                      </a:r>
                    </a:p>
                  </a:txBody>
                  <a:tcPr>
                    <a:solidFill>
                      <a:schemeClr val="accent3"/>
                    </a:solidFill>
                  </a:tcPr>
                </a:tc>
                <a:tc>
                  <a:txBody>
                    <a:bodyPr/>
                    <a:lstStyle/>
                    <a:p>
                      <a:pPr algn="ctr">
                        <a:buNone/>
                      </a:pPr>
                      <a:r>
                        <a:rPr lang="en-US" altLang="zh-CN" sz="1100" dirty="0"/>
                        <a:t>Acronym</a:t>
                      </a:r>
                    </a:p>
                  </a:txBody>
                  <a:tcPr>
                    <a:solidFill>
                      <a:schemeClr val="accent3"/>
                    </a:solidFill>
                  </a:tcPr>
                </a:tc>
                <a:tc>
                  <a:txBody>
                    <a:bodyPr/>
                    <a:lstStyle/>
                    <a:p>
                      <a:pPr algn="ctr">
                        <a:buNone/>
                      </a:pPr>
                      <a:r>
                        <a:rPr lang="en-US" altLang="zh-CN" sz="1100" dirty="0"/>
                        <a:t>Target</a:t>
                      </a:r>
                    </a:p>
                  </a:txBody>
                  <a:tcPr>
                    <a:solidFill>
                      <a:schemeClr val="accent3"/>
                    </a:solidFill>
                  </a:tcPr>
                </a:tc>
                <a:tc>
                  <a:txBody>
                    <a:bodyPr/>
                    <a:lstStyle/>
                    <a:p>
                      <a:pPr algn="ctr">
                        <a:buNone/>
                      </a:pPr>
                      <a:r>
                        <a:rPr lang="en-US" altLang="zh-CN" sz="1100"/>
                        <a:t>Old %</a:t>
                      </a:r>
                    </a:p>
                  </a:txBody>
                  <a:tcPr>
                    <a:solidFill>
                      <a:schemeClr val="accent3"/>
                    </a:solidFill>
                  </a:tcPr>
                </a:tc>
                <a:tc>
                  <a:txBody>
                    <a:bodyPr/>
                    <a:lstStyle/>
                    <a:p>
                      <a:pPr algn="ctr">
                        <a:buNone/>
                      </a:pPr>
                      <a:r>
                        <a:rPr lang="en-US" altLang="zh-CN" sz="1100"/>
                        <a:t>WID</a:t>
                      </a:r>
                    </a:p>
                  </a:txBody>
                  <a:tcPr>
                    <a:solidFill>
                      <a:schemeClr val="accent3"/>
                    </a:solidFill>
                  </a:tcPr>
                </a:tc>
                <a:tc>
                  <a:txBody>
                    <a:bodyPr/>
                    <a:lstStyle/>
                    <a:p>
                      <a:pPr algn="ctr">
                        <a:buNone/>
                      </a:pPr>
                      <a:r>
                        <a:rPr lang="en-US" altLang="zh-CN" sz="1100" dirty="0">
                          <a:solidFill>
                            <a:srgbClr val="FF0000"/>
                          </a:solidFill>
                        </a:rPr>
                        <a:t>New %</a:t>
                      </a:r>
                    </a:p>
                  </a:txBody>
                  <a:tcPr>
                    <a:solidFill>
                      <a:schemeClr val="accent3"/>
                    </a:solidFill>
                  </a:tcPr>
                </a:tc>
                <a:tc>
                  <a:txBody>
                    <a:bodyPr/>
                    <a:lstStyle/>
                    <a:p>
                      <a:pPr algn="ctr">
                        <a:buNone/>
                      </a:pPr>
                      <a:r>
                        <a:rPr lang="en-US" altLang="zh-CN" sz="1100" dirty="0">
                          <a:solidFill>
                            <a:srgbClr val="FF0000"/>
                          </a:solidFill>
                        </a:rPr>
                        <a:t>Change or comment</a:t>
                      </a:r>
                    </a:p>
                  </a:txBody>
                  <a:tcPr>
                    <a:solidFill>
                      <a:schemeClr val="accent3"/>
                    </a:solidFill>
                  </a:tcPr>
                </a:tc>
                <a:extLst>
                  <a:ext uri="{0D108BD9-81ED-4DB2-BD59-A6C34878D82A}">
                    <a16:rowId xmlns:a16="http://schemas.microsoft.com/office/drawing/2014/main" val="2036875283"/>
                  </a:ext>
                </a:extLst>
              </a:tr>
              <a:tr h="460887">
                <a:tc>
                  <a:txBody>
                    <a:bodyPr/>
                    <a:lstStyle/>
                    <a:p>
                      <a:pPr>
                        <a:buNone/>
                      </a:pPr>
                      <a:r>
                        <a:rPr lang="en-US" sz="1100" b="0" dirty="0">
                          <a:ln>
                            <a:noFill/>
                          </a:ln>
                          <a:solidFill>
                            <a:schemeClr val="tx1"/>
                          </a:solidFill>
                          <a:effectLst/>
                          <a:uLnTx/>
                          <a:uFillTx/>
                          <a:sym typeface="+mn-ea"/>
                        </a:rPr>
                        <a:t>1070012</a:t>
                      </a:r>
                      <a:endParaRPr lang="en-US" altLang="en-US" sz="1100" b="0" dirty="0">
                        <a:ln>
                          <a:noFill/>
                        </a:ln>
                        <a:solidFill>
                          <a:schemeClr val="tx1"/>
                        </a:solidFill>
                        <a:effectLst/>
                        <a:uLnTx/>
                        <a:uFillTx/>
                        <a:sym typeface="+mn-ea"/>
                      </a:endParaRP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Study on Stage 2 for Integrated Sensing and Communication</a:t>
                      </a:r>
                    </a:p>
                  </a:txBody>
                  <a:tcPr>
                    <a:solidFill>
                      <a:schemeClr val="accent3">
                        <a:lumMod val="40000"/>
                        <a:lumOff val="60000"/>
                      </a:schemeClr>
                    </a:solidFill>
                  </a:tcPr>
                </a:tc>
                <a:tc>
                  <a:txBody>
                    <a:bodyPr/>
                    <a:lstStyle/>
                    <a:p>
                      <a:pPr algn="l">
                        <a:buClrTx/>
                        <a:buSzTx/>
                        <a:buFontTx/>
                        <a:buNone/>
                      </a:pPr>
                      <a:r>
                        <a:rPr lang="en-US" sz="1100" b="0" dirty="0" err="1">
                          <a:solidFill>
                            <a:schemeClr val="tx1"/>
                          </a:solidFill>
                          <a:effectLst/>
                          <a:latin typeface="Calibri" panose="020F0502020204030204" pitchFamily="34" charset="0"/>
                          <a:sym typeface="+mn-ea"/>
                        </a:rPr>
                        <a:t>FS_Sensing_ARC</a:t>
                      </a:r>
                      <a:endParaRPr lang="en-US" sz="1100" b="0" dirty="0">
                        <a:solidFill>
                          <a:schemeClr val="tx1"/>
                        </a:solidFill>
                        <a:effectLst/>
                        <a:latin typeface="Calibri" panose="020F0502020204030204" pitchFamily="34" charset="0"/>
                      </a:endParaRPr>
                    </a:p>
                  </a:txBody>
                  <a:tcPr>
                    <a:solidFill>
                      <a:schemeClr val="accent3">
                        <a:lumMod val="40000"/>
                        <a:lumOff val="60000"/>
                      </a:schemeClr>
                    </a:solidFill>
                  </a:tcPr>
                </a:tc>
                <a:tc>
                  <a:txBody>
                    <a:bodyPr/>
                    <a:lstStyle/>
                    <a:p>
                      <a:pPr>
                        <a:buNone/>
                      </a:pPr>
                      <a:r>
                        <a:rPr lang="en-US" altLang="zh-CN" sz="1100" dirty="0">
                          <a:solidFill>
                            <a:schemeClr val="tx1"/>
                          </a:solidFill>
                          <a:sym typeface="+mn-ea"/>
                        </a:rPr>
                        <a:t>Dec/2025</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15%</a:t>
                      </a:r>
                    </a:p>
                  </a:txBody>
                  <a:tcPr>
                    <a:solidFill>
                      <a:schemeClr val="accent3">
                        <a:lumMod val="40000"/>
                        <a:lumOff val="60000"/>
                      </a:schemeClr>
                    </a:solidFill>
                  </a:tcPr>
                </a:tc>
                <a:tc>
                  <a:txBody>
                    <a:bodyPr/>
                    <a:lstStyle/>
                    <a:p>
                      <a:pPr indent="0">
                        <a:buNone/>
                      </a:pPr>
                      <a:r>
                        <a:rPr lang="en-US" altLang="en-US" sz="1100" b="0" u="sng" dirty="0">
                          <a:solidFill>
                            <a:srgbClr val="0563C1"/>
                          </a:solidFill>
                          <a:latin typeface="等线" panose="02010600030101010101" charset="-122"/>
                        </a:rPr>
                        <a:t>SP-250401</a:t>
                      </a:r>
                    </a:p>
                  </a:txBody>
                  <a:tcPr marL="12700" marR="12700" marT="12700">
                    <a:solidFill>
                      <a:schemeClr val="accent3">
                        <a:lumMod val="40000"/>
                        <a:lumOff val="60000"/>
                      </a:schemeClr>
                    </a:solidFill>
                  </a:tcPr>
                </a:tc>
                <a:tc>
                  <a:txBody>
                    <a:bodyPr/>
                    <a:lstStyle/>
                    <a:p>
                      <a:pPr>
                        <a:buNone/>
                      </a:pPr>
                      <a:r>
                        <a:rPr lang="en-US" altLang="zh-CN" sz="1100" b="0" kern="1200" dirty="0">
                          <a:solidFill>
                            <a:srgbClr val="FF0000"/>
                          </a:solidFill>
                          <a:latin typeface="+mn-lt"/>
                          <a:ea typeface="+mn-ea"/>
                          <a:cs typeface="+mn-cs"/>
                        </a:rPr>
                        <a:t>35%  </a:t>
                      </a:r>
                      <a:r>
                        <a:rPr lang="en-US" altLang="zh-CN" sz="900" b="0" u="none" kern="1200" dirty="0">
                          <a:solidFill>
                            <a:schemeClr val="tx1"/>
                          </a:solidFill>
                          <a:latin typeface="+mn-lt"/>
                          <a:ea typeface="+mn-ea"/>
                          <a:cs typeface="+mn-cs"/>
                        </a:rPr>
                        <a:t>(NOTE: the exact completion rate will be updated based on the outcome of TSG#108)</a:t>
                      </a:r>
                      <a:endParaRPr lang="en-US" altLang="zh-CN" sz="1100" b="0" u="none" kern="1200" dirty="0">
                        <a:solidFill>
                          <a:schemeClr val="tx1"/>
                        </a:solidFill>
                        <a:latin typeface="+mn-lt"/>
                        <a:ea typeface="+mn-ea"/>
                        <a:cs typeface="+mn-cs"/>
                      </a:endParaRPr>
                    </a:p>
                  </a:txBody>
                  <a:tcPr>
                    <a:solidFill>
                      <a:schemeClr val="accent3">
                        <a:lumMod val="40000"/>
                        <a:lumOff val="60000"/>
                      </a:schemeClr>
                    </a:solidFill>
                  </a:tcPr>
                </a:tc>
                <a:tc>
                  <a:txBody>
                    <a:bodyPr/>
                    <a:lstStyle/>
                    <a:p>
                      <a:pPr>
                        <a:buNone/>
                      </a:pPr>
                      <a:endParaRPr lang="en-US" altLang="zh-CN" sz="1100" b="0" kern="1200" dirty="0">
                        <a:solidFill>
                          <a:srgbClr val="FF0000"/>
                        </a:solidFill>
                        <a:latin typeface="+mn-lt"/>
                        <a:ea typeface="+mn-ea"/>
                        <a:cs typeface="+mn-cs"/>
                      </a:endParaRPr>
                    </a:p>
                  </a:txBody>
                  <a:tcPr>
                    <a:solidFill>
                      <a:schemeClr val="accent3">
                        <a:lumMod val="40000"/>
                        <a:lumOff val="60000"/>
                      </a:schemeClr>
                    </a:solidFill>
                  </a:tcPr>
                </a:tc>
                <a:extLst>
                  <a:ext uri="{0D108BD9-81ED-4DB2-BD59-A6C34878D82A}">
                    <a16:rowId xmlns:a16="http://schemas.microsoft.com/office/drawing/2014/main" val="72883070"/>
                  </a:ext>
                </a:extLst>
              </a:tr>
            </a:tbl>
          </a:graphicData>
        </a:graphic>
      </p:graphicFrame>
    </p:spTree>
    <p:extLst>
      <p:ext uri="{BB962C8B-B14F-4D97-AF65-F5344CB8AC3E}">
        <p14:creationId xmlns:p14="http://schemas.microsoft.com/office/powerpoint/2010/main" val="1332552241"/>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335071" y="290803"/>
            <a:ext cx="7380962" cy="675167"/>
          </a:xfrm>
        </p:spPr>
        <p:txBody>
          <a:bodyPr/>
          <a:lstStyle/>
          <a:p>
            <a:pPr algn="l"/>
            <a:r>
              <a:rPr lang="en-US" altLang="zh-CN" sz="2800" b="1" dirty="0"/>
              <a:t>Rel-20 </a:t>
            </a:r>
            <a:r>
              <a:rPr lang="en-US" altLang="zh-CN" sz="2800" b="1" dirty="0" err="1"/>
              <a:t>FS_Sensing_ARC</a:t>
            </a:r>
            <a:r>
              <a:rPr lang="en-US" altLang="zh-CN" sz="2800" b="1" dirty="0"/>
              <a:t> </a:t>
            </a:r>
            <a:r>
              <a:rPr lang="en-US" altLang="de-DE" sz="2800" b="1" dirty="0"/>
              <a:t>status in SA2#168 (1/2) </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440893" y="2162524"/>
            <a:ext cx="8135485" cy="4103238"/>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300"/>
              </a:spcAft>
              <a:buBlip>
                <a:blip r:embed="rId4"/>
              </a:buBlip>
            </a:pPr>
            <a:r>
              <a:rPr lang="de-DE" altLang="de-DE" sz="1600" b="1" dirty="0"/>
              <a:t>Progress since SA2#168</a:t>
            </a:r>
          </a:p>
          <a:p>
            <a:pPr lvl="1">
              <a:spcBef>
                <a:spcPts val="0"/>
              </a:spcBef>
              <a:spcAft>
                <a:spcPts val="300"/>
              </a:spcAft>
            </a:pPr>
            <a:r>
              <a:rPr lang="en-US" altLang="de-DE" sz="1400" kern="0" dirty="0"/>
              <a:t>TR 23.700-14 v0.1.0 is available;</a:t>
            </a:r>
          </a:p>
          <a:p>
            <a:pPr lvl="1">
              <a:spcBef>
                <a:spcPts val="0"/>
              </a:spcBef>
              <a:spcAft>
                <a:spcPts val="300"/>
              </a:spcAft>
            </a:pPr>
            <a:r>
              <a:rPr lang="en-US" altLang="de-DE" sz="1400" kern="0" dirty="0"/>
              <a:t>90 papers were submitted (88 </a:t>
            </a:r>
            <a:r>
              <a:rPr lang="en-US" altLang="de-DE" sz="1400" kern="0" dirty="0" err="1"/>
              <a:t>pCR</a:t>
            </a:r>
            <a:r>
              <a:rPr lang="en-US" altLang="de-DE" sz="1400" kern="0" dirty="0"/>
              <a:t>, 2 DP): 11 </a:t>
            </a:r>
            <a:r>
              <a:rPr lang="en-US" altLang="de-DE" sz="1400" kern="0" dirty="0" err="1"/>
              <a:t>pCR</a:t>
            </a:r>
            <a:r>
              <a:rPr lang="en-US" altLang="de-DE" sz="1400" kern="0" dirty="0"/>
              <a:t> agreed, 66 </a:t>
            </a:r>
            <a:r>
              <a:rPr lang="en-US" altLang="de-DE" sz="1400" kern="0" dirty="0" err="1"/>
              <a:t>pCR</a:t>
            </a:r>
            <a:r>
              <a:rPr lang="en-US" altLang="de-DE" sz="1400" kern="0" dirty="0"/>
              <a:t> merged, 13 papers not handled (including 5 new solutions). </a:t>
            </a:r>
          </a:p>
          <a:p>
            <a:pPr lvl="1">
              <a:spcBef>
                <a:spcPts val="0"/>
              </a:spcBef>
              <a:spcAft>
                <a:spcPts val="300"/>
              </a:spcAft>
            </a:pPr>
            <a:r>
              <a:rPr lang="en-US" altLang="de-DE" sz="1400" kern="0" dirty="0"/>
              <a:t>11</a:t>
            </a:r>
            <a:r>
              <a:rPr lang="en-US" altLang="zh-CN" sz="1400" dirty="0"/>
              <a:t> agreed </a:t>
            </a:r>
            <a:r>
              <a:rPr lang="en-US" altLang="zh-CN" sz="1400" dirty="0" err="1"/>
              <a:t>pCR</a:t>
            </a:r>
            <a:r>
              <a:rPr lang="en-US" altLang="zh-CN" sz="1400" kern="0" dirty="0"/>
              <a:t> includes:</a:t>
            </a:r>
          </a:p>
          <a:p>
            <a:pPr lvl="2">
              <a:spcBef>
                <a:spcPts val="0"/>
              </a:spcBef>
              <a:spcAft>
                <a:spcPts val="300"/>
              </a:spcAft>
            </a:pPr>
            <a:r>
              <a:rPr lang="en-US" altLang="zh-CN" sz="1200" kern="0" dirty="0"/>
              <a:t>TR skeleton and scope</a:t>
            </a:r>
          </a:p>
          <a:p>
            <a:pPr lvl="2">
              <a:spcBef>
                <a:spcPts val="0"/>
              </a:spcBef>
              <a:spcAft>
                <a:spcPts val="300"/>
              </a:spcAft>
            </a:pPr>
            <a:r>
              <a:rPr lang="en-US" altLang="zh-CN" sz="1200" kern="0" dirty="0"/>
              <a:t>Terms and definitions</a:t>
            </a:r>
            <a:endParaRPr lang="en-US" altLang="zh-CN" sz="1200" strike="sngStrike" kern="0" dirty="0"/>
          </a:p>
          <a:p>
            <a:pPr lvl="2">
              <a:spcBef>
                <a:spcPts val="0"/>
              </a:spcBef>
              <a:spcAft>
                <a:spcPts val="300"/>
              </a:spcAft>
            </a:pPr>
            <a:r>
              <a:rPr lang="en-US" altLang="de-DE" sz="1200" kern="0" dirty="0"/>
              <a:t>Architectural assumptions </a:t>
            </a:r>
          </a:p>
          <a:p>
            <a:pPr lvl="2">
              <a:spcBef>
                <a:spcPts val="0"/>
              </a:spcBef>
              <a:spcAft>
                <a:spcPts val="300"/>
              </a:spcAft>
            </a:pPr>
            <a:r>
              <a:rPr lang="en-US" altLang="de-DE" sz="1200" kern="0" dirty="0"/>
              <a:t>Architectural requirements</a:t>
            </a:r>
            <a:endParaRPr lang="en-US" altLang="zh-CN" sz="1200" strike="sngStrike" kern="0" dirty="0"/>
          </a:p>
          <a:p>
            <a:pPr lvl="2">
              <a:spcBef>
                <a:spcPts val="0"/>
              </a:spcBef>
              <a:spcAft>
                <a:spcPts val="300"/>
              </a:spcAft>
            </a:pPr>
            <a:r>
              <a:rPr lang="de-DE" altLang="de-DE" sz="1200" kern="0" dirty="0"/>
              <a:t>KI#1: System Architecture to Support Sensing</a:t>
            </a:r>
            <a:endParaRPr lang="en-US" sz="1200" strike="sngStrike" kern="0" dirty="0"/>
          </a:p>
          <a:p>
            <a:pPr lvl="2">
              <a:spcBef>
                <a:spcPts val="0"/>
              </a:spcBef>
              <a:spcAft>
                <a:spcPts val="300"/>
              </a:spcAft>
            </a:pPr>
            <a:r>
              <a:rPr lang="en-US" altLang="de-DE" sz="1200" kern="0" dirty="0"/>
              <a:t>KI#2: Authorization and Revocation to Support Sensing Service</a:t>
            </a:r>
            <a:r>
              <a:rPr lang="en-US" altLang="de-DE" sz="1200" strike="sngStrike" kern="0" dirty="0"/>
              <a:t> </a:t>
            </a:r>
          </a:p>
          <a:p>
            <a:pPr lvl="2">
              <a:spcBef>
                <a:spcPts val="0"/>
              </a:spcBef>
              <a:spcAft>
                <a:spcPts val="300"/>
              </a:spcAft>
            </a:pPr>
            <a:r>
              <a:rPr lang="en-GB" sz="1200" kern="0" dirty="0"/>
              <a:t>KI#3</a:t>
            </a:r>
            <a:r>
              <a:rPr lang="en-US" sz="1200" kern="0" dirty="0"/>
              <a:t>:</a:t>
            </a:r>
            <a:r>
              <a:rPr lang="zh-CN" altLang="en-US" sz="1200" kern="0" dirty="0"/>
              <a:t> </a:t>
            </a:r>
            <a:r>
              <a:rPr lang="en-GB" altLang="zh-CN" sz="1200" kern="0" dirty="0"/>
              <a:t>Sensing entity and Sensing Function discovery and (re-)selection </a:t>
            </a:r>
          </a:p>
          <a:p>
            <a:pPr lvl="2">
              <a:spcBef>
                <a:spcPts val="0"/>
              </a:spcBef>
              <a:spcAft>
                <a:spcPts val="300"/>
              </a:spcAft>
            </a:pPr>
            <a:r>
              <a:rPr lang="en-US" altLang="de-DE" sz="1200" kern="0" dirty="0"/>
              <a:t>KI#4: Sensing data and the associated information collection and transport </a:t>
            </a:r>
          </a:p>
          <a:p>
            <a:pPr lvl="2">
              <a:spcBef>
                <a:spcPts val="0"/>
              </a:spcBef>
              <a:spcAft>
                <a:spcPts val="300"/>
              </a:spcAft>
            </a:pPr>
            <a:r>
              <a:rPr lang="en-GB" altLang="zh-CN" sz="1200" kern="0" dirty="0"/>
              <a:t>KI#5</a:t>
            </a:r>
            <a:r>
              <a:rPr lang="en-US" altLang="zh-CN" sz="1200" kern="0" dirty="0"/>
              <a:t>:</a:t>
            </a:r>
            <a:r>
              <a:rPr lang="zh-CN" altLang="en-US" sz="1200" kern="0" dirty="0"/>
              <a:t> </a:t>
            </a:r>
            <a:r>
              <a:rPr lang="en-GB" altLang="zh-CN" sz="1200" kern="0" dirty="0"/>
              <a:t>Sensing result exposure</a:t>
            </a:r>
            <a:r>
              <a:rPr lang="en-US" altLang="zh-CN" sz="1200" strike="sngStrike" kern="0" dirty="0"/>
              <a:t> </a:t>
            </a:r>
          </a:p>
          <a:p>
            <a:pPr lvl="2">
              <a:spcBef>
                <a:spcPts val="0"/>
              </a:spcBef>
              <a:spcAft>
                <a:spcPts val="300"/>
              </a:spcAft>
            </a:pPr>
            <a:r>
              <a:rPr lang="en-US" altLang="de-DE" sz="1200" kern="0" dirty="0"/>
              <a:t>KI#6:  Configuration parameter provisioning of sensing entities.</a:t>
            </a:r>
          </a:p>
          <a:p>
            <a:pPr lvl="1">
              <a:spcBef>
                <a:spcPts val="0"/>
              </a:spcBef>
              <a:spcAft>
                <a:spcPts val="300"/>
              </a:spcAft>
            </a:pPr>
            <a:r>
              <a:rPr lang="en-US" altLang="de-DE" sz="1400" kern="0" dirty="0"/>
              <a:t>1 TU was used.</a:t>
            </a:r>
          </a:p>
        </p:txBody>
      </p:sp>
      <p:graphicFrame>
        <p:nvGraphicFramePr>
          <p:cNvPr id="3" name="表格 2">
            <a:extLst>
              <a:ext uri="{FF2B5EF4-FFF2-40B4-BE49-F238E27FC236}">
                <a16:creationId xmlns:a16="http://schemas.microsoft.com/office/drawing/2014/main" id="{3D2E8D23-B4FC-4307-A2F5-6060C7A90A26}"/>
              </a:ext>
            </a:extLst>
          </p:cNvPr>
          <p:cNvGraphicFramePr>
            <a:graphicFrameLocks noGrp="1"/>
          </p:cNvGraphicFramePr>
          <p:nvPr>
            <p:extLst>
              <p:ext uri="{D42A27DB-BD31-4B8C-83A1-F6EECF244321}">
                <p14:modId xmlns:p14="http://schemas.microsoft.com/office/powerpoint/2010/main" val="843183760"/>
              </p:ext>
            </p:extLst>
          </p:nvPr>
        </p:nvGraphicFramePr>
        <p:xfrm>
          <a:off x="103006" y="1210870"/>
          <a:ext cx="8811260" cy="853440"/>
        </p:xfrm>
        <a:graphic>
          <a:graphicData uri="http://schemas.openxmlformats.org/drawingml/2006/table">
            <a:tbl>
              <a:tblPr firstRow="1" bandRow="1">
                <a:tableStyleId>{5C22544A-7EE6-4342-B048-85BDC9FD1C3A}</a:tableStyleId>
              </a:tblPr>
              <a:tblGrid>
                <a:gridCol w="761237">
                  <a:extLst>
                    <a:ext uri="{9D8B030D-6E8A-4147-A177-3AD203B41FA5}">
                      <a16:colId xmlns:a16="http://schemas.microsoft.com/office/drawing/2014/main" val="1804355055"/>
                    </a:ext>
                  </a:extLst>
                </a:gridCol>
                <a:gridCol w="2403676">
                  <a:extLst>
                    <a:ext uri="{9D8B030D-6E8A-4147-A177-3AD203B41FA5}">
                      <a16:colId xmlns:a16="http://schemas.microsoft.com/office/drawing/2014/main" val="1992931470"/>
                    </a:ext>
                  </a:extLst>
                </a:gridCol>
                <a:gridCol w="1161327">
                  <a:extLst>
                    <a:ext uri="{9D8B030D-6E8A-4147-A177-3AD203B41FA5}">
                      <a16:colId xmlns:a16="http://schemas.microsoft.com/office/drawing/2014/main" val="3295809654"/>
                    </a:ext>
                  </a:extLst>
                </a:gridCol>
                <a:gridCol w="1034005">
                  <a:extLst>
                    <a:ext uri="{9D8B030D-6E8A-4147-A177-3AD203B41FA5}">
                      <a16:colId xmlns:a16="http://schemas.microsoft.com/office/drawing/2014/main" val="1561833349"/>
                    </a:ext>
                  </a:extLst>
                </a:gridCol>
                <a:gridCol w="644324">
                  <a:extLst>
                    <a:ext uri="{9D8B030D-6E8A-4147-A177-3AD203B41FA5}">
                      <a16:colId xmlns:a16="http://schemas.microsoft.com/office/drawing/2014/main" val="2291393075"/>
                    </a:ext>
                  </a:extLst>
                </a:gridCol>
                <a:gridCol w="995422">
                  <a:extLst>
                    <a:ext uri="{9D8B030D-6E8A-4147-A177-3AD203B41FA5}">
                      <a16:colId xmlns:a16="http://schemas.microsoft.com/office/drawing/2014/main" val="3103228198"/>
                    </a:ext>
                  </a:extLst>
                </a:gridCol>
                <a:gridCol w="601884">
                  <a:extLst>
                    <a:ext uri="{9D8B030D-6E8A-4147-A177-3AD203B41FA5}">
                      <a16:colId xmlns:a16="http://schemas.microsoft.com/office/drawing/2014/main" val="2394023734"/>
                    </a:ext>
                  </a:extLst>
                </a:gridCol>
                <a:gridCol w="1209385">
                  <a:extLst>
                    <a:ext uri="{9D8B030D-6E8A-4147-A177-3AD203B41FA5}">
                      <a16:colId xmlns:a16="http://schemas.microsoft.com/office/drawing/2014/main" val="1398770480"/>
                    </a:ext>
                  </a:extLst>
                </a:gridCol>
              </a:tblGrid>
              <a:tr h="0">
                <a:tc>
                  <a:txBody>
                    <a:bodyPr/>
                    <a:lstStyle/>
                    <a:p>
                      <a:pPr algn="ctr">
                        <a:buNone/>
                      </a:pPr>
                      <a:r>
                        <a:rPr lang="en-US" altLang="zh-CN" sz="1100" dirty="0"/>
                        <a:t>UID</a:t>
                      </a:r>
                    </a:p>
                  </a:txBody>
                  <a:tcPr>
                    <a:solidFill>
                      <a:schemeClr val="accent3"/>
                    </a:solidFill>
                  </a:tcPr>
                </a:tc>
                <a:tc>
                  <a:txBody>
                    <a:bodyPr/>
                    <a:lstStyle/>
                    <a:p>
                      <a:pPr algn="ctr">
                        <a:buNone/>
                      </a:pPr>
                      <a:r>
                        <a:rPr lang="en-US" altLang="zh-CN" sz="1100" dirty="0"/>
                        <a:t>Name</a:t>
                      </a:r>
                    </a:p>
                  </a:txBody>
                  <a:tcPr>
                    <a:solidFill>
                      <a:schemeClr val="accent3"/>
                    </a:solidFill>
                  </a:tcPr>
                </a:tc>
                <a:tc>
                  <a:txBody>
                    <a:bodyPr/>
                    <a:lstStyle/>
                    <a:p>
                      <a:pPr algn="ctr">
                        <a:buNone/>
                      </a:pPr>
                      <a:r>
                        <a:rPr lang="en-US" altLang="zh-CN" sz="1100" dirty="0"/>
                        <a:t>Acronym</a:t>
                      </a:r>
                    </a:p>
                  </a:txBody>
                  <a:tcPr>
                    <a:solidFill>
                      <a:schemeClr val="accent3"/>
                    </a:solidFill>
                  </a:tcPr>
                </a:tc>
                <a:tc>
                  <a:txBody>
                    <a:bodyPr/>
                    <a:lstStyle/>
                    <a:p>
                      <a:pPr algn="ctr">
                        <a:buNone/>
                      </a:pPr>
                      <a:r>
                        <a:rPr lang="en-US" altLang="zh-CN" sz="1100"/>
                        <a:t>Target</a:t>
                      </a:r>
                    </a:p>
                    <a:p>
                      <a:pPr algn="ctr">
                        <a:buNone/>
                      </a:pPr>
                      <a:r>
                        <a:rPr lang="en-US" altLang="zh-CN" sz="1100"/>
                        <a:t>(dd/mm/yyyy)</a:t>
                      </a:r>
                    </a:p>
                  </a:txBody>
                  <a:tcPr>
                    <a:solidFill>
                      <a:schemeClr val="accent3"/>
                    </a:solidFill>
                  </a:tcPr>
                </a:tc>
                <a:tc>
                  <a:txBody>
                    <a:bodyPr/>
                    <a:lstStyle/>
                    <a:p>
                      <a:pPr algn="ctr">
                        <a:buNone/>
                      </a:pPr>
                      <a:r>
                        <a:rPr lang="en-US" altLang="zh-CN" sz="1100"/>
                        <a:t>Old %</a:t>
                      </a:r>
                    </a:p>
                  </a:txBody>
                  <a:tcPr>
                    <a:solidFill>
                      <a:schemeClr val="accent3"/>
                    </a:solidFill>
                  </a:tcPr>
                </a:tc>
                <a:tc>
                  <a:txBody>
                    <a:bodyPr/>
                    <a:lstStyle/>
                    <a:p>
                      <a:pPr algn="ctr">
                        <a:buNone/>
                      </a:pPr>
                      <a:r>
                        <a:rPr lang="en-US" altLang="zh-CN" sz="1100"/>
                        <a:t>WID</a:t>
                      </a:r>
                    </a:p>
                  </a:txBody>
                  <a:tcPr>
                    <a:solidFill>
                      <a:schemeClr val="accent3"/>
                    </a:solidFill>
                  </a:tcPr>
                </a:tc>
                <a:tc>
                  <a:txBody>
                    <a:bodyPr/>
                    <a:lstStyle/>
                    <a:p>
                      <a:pPr algn="ctr">
                        <a:buNone/>
                      </a:pPr>
                      <a:r>
                        <a:rPr lang="en-US" altLang="zh-CN" sz="1100">
                          <a:solidFill>
                            <a:srgbClr val="FF0000"/>
                          </a:solidFill>
                        </a:rPr>
                        <a:t>New %</a:t>
                      </a:r>
                    </a:p>
                  </a:txBody>
                  <a:tcPr>
                    <a:solidFill>
                      <a:schemeClr val="accent3"/>
                    </a:solidFill>
                  </a:tcPr>
                </a:tc>
                <a:tc>
                  <a:txBody>
                    <a:bodyPr/>
                    <a:lstStyle/>
                    <a:p>
                      <a:pPr algn="ctr">
                        <a:buNone/>
                      </a:pPr>
                      <a:r>
                        <a:rPr lang="en-US" altLang="zh-CN" sz="1100" dirty="0">
                          <a:solidFill>
                            <a:srgbClr val="FF0000"/>
                          </a:solidFill>
                        </a:rPr>
                        <a:t>Change or comment</a:t>
                      </a:r>
                    </a:p>
                  </a:txBody>
                  <a:tcPr>
                    <a:solidFill>
                      <a:schemeClr val="accent3"/>
                    </a:solidFill>
                  </a:tcPr>
                </a:tc>
                <a:extLst>
                  <a:ext uri="{0D108BD9-81ED-4DB2-BD59-A6C34878D82A}">
                    <a16:rowId xmlns:a16="http://schemas.microsoft.com/office/drawing/2014/main" val="2036875283"/>
                  </a:ext>
                </a:extLst>
              </a:tr>
              <a:tr h="0">
                <a:tc>
                  <a:txBody>
                    <a:bodyPr/>
                    <a:lstStyle/>
                    <a:p>
                      <a:pPr>
                        <a:buNone/>
                      </a:pPr>
                      <a:r>
                        <a:rPr lang="en-US" sz="1100" b="0" dirty="0">
                          <a:ln>
                            <a:noFill/>
                          </a:ln>
                          <a:solidFill>
                            <a:schemeClr val="tx1"/>
                          </a:solidFill>
                          <a:effectLst/>
                          <a:uLnTx/>
                          <a:uFillTx/>
                          <a:sym typeface="+mn-ea"/>
                        </a:rPr>
                        <a:t>1070012</a:t>
                      </a:r>
                      <a:endParaRPr lang="en-US" altLang="en-US" sz="1100" b="0" dirty="0">
                        <a:ln>
                          <a:noFill/>
                        </a:ln>
                        <a:solidFill>
                          <a:schemeClr val="tx1"/>
                        </a:solidFill>
                        <a:effectLst/>
                        <a:uLnTx/>
                        <a:uFillTx/>
                        <a:sym typeface="+mn-ea"/>
                      </a:endParaRP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Study on Stage 2 for Integrated Sensing and Communication</a:t>
                      </a:r>
                    </a:p>
                  </a:txBody>
                  <a:tcPr>
                    <a:solidFill>
                      <a:schemeClr val="accent3">
                        <a:lumMod val="40000"/>
                        <a:lumOff val="60000"/>
                      </a:schemeClr>
                    </a:solidFill>
                  </a:tcPr>
                </a:tc>
                <a:tc>
                  <a:txBody>
                    <a:bodyPr/>
                    <a:lstStyle/>
                    <a:p>
                      <a:pPr algn="l">
                        <a:buClrTx/>
                        <a:buSzTx/>
                        <a:buFontTx/>
                        <a:buNone/>
                      </a:pPr>
                      <a:r>
                        <a:rPr lang="en-US" sz="1100" b="0" dirty="0" err="1">
                          <a:solidFill>
                            <a:schemeClr val="tx1"/>
                          </a:solidFill>
                          <a:effectLst/>
                          <a:latin typeface="Calibri" panose="020F0502020204030204" pitchFamily="34" charset="0"/>
                          <a:sym typeface="+mn-ea"/>
                        </a:rPr>
                        <a:t>FS_Sensing_ARC</a:t>
                      </a:r>
                      <a:endParaRPr lang="en-US" sz="1100" b="0" dirty="0">
                        <a:solidFill>
                          <a:schemeClr val="tx1"/>
                        </a:solidFill>
                        <a:effectLst/>
                        <a:latin typeface="Calibri" panose="020F0502020204030204" pitchFamily="34" charset="0"/>
                      </a:endParaRPr>
                    </a:p>
                  </a:txBody>
                  <a:tcPr>
                    <a:solidFill>
                      <a:schemeClr val="accent3">
                        <a:lumMod val="40000"/>
                        <a:lumOff val="60000"/>
                      </a:schemeClr>
                    </a:solidFill>
                  </a:tcPr>
                </a:tc>
                <a:tc>
                  <a:txBody>
                    <a:bodyPr/>
                    <a:lstStyle/>
                    <a:p>
                      <a:pPr>
                        <a:buNone/>
                      </a:pPr>
                      <a:r>
                        <a:rPr lang="en-US" altLang="zh-CN" sz="1100" dirty="0">
                          <a:solidFill>
                            <a:schemeClr val="tx1"/>
                          </a:solidFill>
                          <a:sym typeface="+mn-ea"/>
                        </a:rPr>
                        <a:t>Dec/2025</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0%</a:t>
                      </a:r>
                    </a:p>
                  </a:txBody>
                  <a:tcPr>
                    <a:solidFill>
                      <a:schemeClr val="accent3">
                        <a:lumMod val="40000"/>
                        <a:lumOff val="60000"/>
                      </a:schemeClr>
                    </a:solidFill>
                  </a:tcPr>
                </a:tc>
                <a:tc>
                  <a:txBody>
                    <a:bodyPr/>
                    <a:lstStyle/>
                    <a:p>
                      <a:pPr indent="0">
                        <a:buNone/>
                      </a:pPr>
                      <a:r>
                        <a:rPr lang="en-US" altLang="en-US" sz="1100" b="0" u="sng" dirty="0">
                          <a:solidFill>
                            <a:srgbClr val="0563C1"/>
                          </a:solidFill>
                          <a:latin typeface="等线" panose="02010600030101010101" charset="-122"/>
                        </a:rPr>
                        <a:t>SP-250401</a:t>
                      </a:r>
                    </a:p>
                  </a:txBody>
                  <a:tcPr marL="12700" marR="12700" marT="12700">
                    <a:solidFill>
                      <a:schemeClr val="accent3">
                        <a:lumMod val="40000"/>
                        <a:lumOff val="60000"/>
                      </a:schemeClr>
                    </a:solidFill>
                  </a:tcPr>
                </a:tc>
                <a:tc>
                  <a:txBody>
                    <a:bodyPr/>
                    <a:lstStyle/>
                    <a:p>
                      <a:pPr>
                        <a:buNone/>
                      </a:pPr>
                      <a:r>
                        <a:rPr lang="en-US" altLang="zh-CN" sz="1100" b="0" kern="1200" dirty="0">
                          <a:solidFill>
                            <a:schemeClr val="tx1"/>
                          </a:solidFill>
                          <a:latin typeface="+mn-lt"/>
                          <a:ea typeface="+mn-ea"/>
                          <a:cs typeface="+mn-cs"/>
                        </a:rPr>
                        <a:t>15%</a:t>
                      </a:r>
                    </a:p>
                  </a:txBody>
                  <a:tcPr>
                    <a:solidFill>
                      <a:schemeClr val="accent3">
                        <a:lumMod val="40000"/>
                        <a:lumOff val="60000"/>
                      </a:schemeClr>
                    </a:solidFill>
                  </a:tcPr>
                </a:tc>
                <a:tc>
                  <a:txBody>
                    <a:bodyPr/>
                    <a:lstStyle/>
                    <a:p>
                      <a:pPr>
                        <a:buNone/>
                      </a:pPr>
                      <a:endParaRPr lang="en-US" altLang="zh-CN" sz="11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72883070"/>
                  </a:ext>
                </a:extLst>
              </a:tr>
            </a:tbl>
          </a:graphicData>
        </a:graphic>
      </p:graphicFrame>
    </p:spTree>
    <p:extLst>
      <p:ext uri="{BB962C8B-B14F-4D97-AF65-F5344CB8AC3E}">
        <p14:creationId xmlns:p14="http://schemas.microsoft.com/office/powerpoint/2010/main" val="3843102635"/>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335071" y="290803"/>
            <a:ext cx="7380962" cy="675167"/>
          </a:xfrm>
        </p:spPr>
        <p:txBody>
          <a:bodyPr/>
          <a:lstStyle/>
          <a:p>
            <a:pPr algn="l"/>
            <a:r>
              <a:rPr lang="en-US" altLang="zh-CN" sz="2800" b="1" dirty="0"/>
              <a:t>Rel-20 </a:t>
            </a:r>
            <a:r>
              <a:rPr lang="en-US" altLang="zh-CN" sz="2800" b="1" dirty="0" err="1"/>
              <a:t>FS_Sensing_ARC</a:t>
            </a:r>
            <a:r>
              <a:rPr lang="en-US" altLang="zh-CN" sz="2800" b="1" dirty="0"/>
              <a:t> </a:t>
            </a:r>
            <a:r>
              <a:rPr lang="en-US" altLang="de-DE" sz="2800" b="1" dirty="0"/>
              <a:t>status in SA2#168 (2/2) </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362950" y="2116525"/>
            <a:ext cx="8278360" cy="4211376"/>
          </a:xfrm>
          <a:prstGeom prst="rect">
            <a:avLst/>
          </a:prstGeom>
        </p:spPr>
        <p:txBody>
          <a:bodyPr>
            <a:normAutofit/>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600"/>
              </a:spcAft>
              <a:buBlip>
                <a:blip r:embed="rId4"/>
              </a:buBlip>
            </a:pPr>
            <a:r>
              <a:rPr lang="en-US" altLang="zh-CN" sz="1600" b="1" dirty="0">
                <a:solidFill>
                  <a:prstClr val="black"/>
                </a:solidFill>
              </a:rPr>
              <a:t>Impacts and dependence with other WGs:</a:t>
            </a:r>
            <a:endParaRPr lang="de-DE" altLang="zh-CN" sz="1600" b="1" dirty="0">
              <a:solidFill>
                <a:prstClr val="black"/>
              </a:solidFill>
            </a:endParaRPr>
          </a:p>
          <a:p>
            <a:pPr lvl="1">
              <a:spcBef>
                <a:spcPts val="0"/>
              </a:spcBef>
              <a:spcAft>
                <a:spcPts val="600"/>
              </a:spcAft>
            </a:pPr>
            <a:r>
              <a:rPr lang="en-US" altLang="zh-CN" sz="1400" kern="0" dirty="0"/>
              <a:t>Impact on SA3: Privacy protection and other security aspects will be coordinated with SA3, and the related impact to architecture enhancement will be based on SA3 conclusion.</a:t>
            </a:r>
          </a:p>
          <a:p>
            <a:pPr lvl="1">
              <a:spcBef>
                <a:spcPts val="0"/>
              </a:spcBef>
              <a:spcAft>
                <a:spcPts val="600"/>
              </a:spcAft>
            </a:pPr>
            <a:r>
              <a:rPr lang="en-US" altLang="zh-CN" sz="1400" kern="0" dirty="0"/>
              <a:t>Impact on SA5: Charging and OAM aspects will be coordinated with SA5, and the related impact to architecture enhancement will be based on SA5 conclusion.</a:t>
            </a:r>
          </a:p>
          <a:p>
            <a:pPr lvl="1">
              <a:spcBef>
                <a:spcPts val="0"/>
              </a:spcBef>
              <a:spcAft>
                <a:spcPts val="600"/>
              </a:spcAft>
            </a:pPr>
            <a:r>
              <a:rPr lang="en-US" altLang="zh-CN" sz="1400" kern="0" dirty="0"/>
              <a:t>Dependency</a:t>
            </a:r>
            <a:r>
              <a:rPr lang="en-US" altLang="zh-CN" sz="1400" kern="0" dirty="0">
                <a:solidFill>
                  <a:srgbClr val="C00000"/>
                </a:solidFill>
              </a:rPr>
              <a:t> </a:t>
            </a:r>
            <a:r>
              <a:rPr lang="en-US" altLang="zh-CN" sz="1400" kern="0" dirty="0">
                <a:solidFill>
                  <a:prstClr val="black"/>
                </a:solidFill>
              </a:rPr>
              <a:t>on RAN TSG/WG: The scope of the sensing study (incl. TUs) will be further aligned in plenary TSG#108 together with RAN TSG. </a:t>
            </a:r>
            <a:endParaRPr lang="en-US" altLang="zh-CN" sz="1400" dirty="0">
              <a:solidFill>
                <a:prstClr val="black"/>
              </a:solidFill>
            </a:endParaRPr>
          </a:p>
          <a:p>
            <a:pPr marL="457200" lvl="1" indent="-457200">
              <a:spcBef>
                <a:spcPts val="0"/>
              </a:spcBef>
              <a:spcAft>
                <a:spcPts val="600"/>
              </a:spcAft>
              <a:buBlip>
                <a:blip r:embed="rId4"/>
              </a:buBlip>
            </a:pPr>
            <a:r>
              <a:rPr lang="en-US" altLang="zh-CN" sz="1600" b="1" dirty="0">
                <a:solidFill>
                  <a:prstClr val="black"/>
                </a:solidFill>
              </a:rPr>
              <a:t>Controversial issues </a:t>
            </a:r>
          </a:p>
          <a:p>
            <a:pPr lvl="1">
              <a:spcBef>
                <a:spcPts val="0"/>
              </a:spcBef>
              <a:spcAft>
                <a:spcPts val="600"/>
              </a:spcAft>
            </a:pPr>
            <a:r>
              <a:rPr lang="en-US" altLang="zh-CN" sz="1400" b="1" kern="0" dirty="0"/>
              <a:t>N/A</a:t>
            </a:r>
            <a:endParaRPr lang="en-US" altLang="zh-CN" sz="1400" kern="0" dirty="0"/>
          </a:p>
          <a:p>
            <a:pPr marL="457200" lvl="1" indent="-457200">
              <a:spcBef>
                <a:spcPts val="0"/>
              </a:spcBef>
              <a:spcAft>
                <a:spcPts val="600"/>
              </a:spcAft>
              <a:buBlip>
                <a:blip r:embed="rId4"/>
              </a:buBlip>
            </a:pPr>
            <a:r>
              <a:rPr lang="en-US" altLang="zh-CN" sz="1600" b="1" dirty="0">
                <a:solidFill>
                  <a:prstClr val="black"/>
                </a:solidFill>
              </a:rPr>
              <a:t>Next Steps</a:t>
            </a:r>
          </a:p>
          <a:p>
            <a:pPr lvl="1">
              <a:spcBef>
                <a:spcPts val="0"/>
              </a:spcBef>
              <a:spcAft>
                <a:spcPts val="600"/>
              </a:spcAft>
            </a:pPr>
            <a:r>
              <a:rPr lang="en-US" altLang="zh-CN" sz="1400" kern="0" dirty="0"/>
              <a:t>Update key issues if required</a:t>
            </a:r>
          </a:p>
          <a:p>
            <a:pPr lvl="1">
              <a:spcBef>
                <a:spcPts val="0"/>
              </a:spcBef>
              <a:spcAft>
                <a:spcPts val="600"/>
              </a:spcAft>
            </a:pPr>
            <a:r>
              <a:rPr lang="en-US" altLang="zh-CN" sz="1400" kern="0" dirty="0"/>
              <a:t>New solutions (only common aspect) </a:t>
            </a:r>
          </a:p>
          <a:p>
            <a:pPr lvl="2">
              <a:spcBef>
                <a:spcPts val="0"/>
              </a:spcBef>
              <a:spcAft>
                <a:spcPts val="600"/>
              </a:spcAft>
            </a:pPr>
            <a:r>
              <a:rPr lang="en-US" altLang="zh-CN" sz="1200" kern="0" dirty="0"/>
              <a:t>Any study work on Sensing in Q2 should be limited to common aspects for the study without any RAN specific or UE specific sensing modes. Any UE/RAN aspects will be aligned with RAN after TSG#108 (Guidance from SA#107, SP-250418) </a:t>
            </a:r>
          </a:p>
        </p:txBody>
      </p:sp>
      <p:graphicFrame>
        <p:nvGraphicFramePr>
          <p:cNvPr id="6" name="表格 5">
            <a:extLst>
              <a:ext uri="{FF2B5EF4-FFF2-40B4-BE49-F238E27FC236}">
                <a16:creationId xmlns:a16="http://schemas.microsoft.com/office/drawing/2014/main" id="{19119F88-1A0D-45D0-ABE5-9F80514929B9}"/>
              </a:ext>
            </a:extLst>
          </p:cNvPr>
          <p:cNvGraphicFramePr>
            <a:graphicFrameLocks noGrp="1"/>
          </p:cNvGraphicFramePr>
          <p:nvPr>
            <p:extLst>
              <p:ext uri="{D42A27DB-BD31-4B8C-83A1-F6EECF244321}">
                <p14:modId xmlns:p14="http://schemas.microsoft.com/office/powerpoint/2010/main" val="3298594600"/>
              </p:ext>
            </p:extLst>
          </p:nvPr>
        </p:nvGraphicFramePr>
        <p:xfrm>
          <a:off x="103006" y="1210870"/>
          <a:ext cx="8811260" cy="853440"/>
        </p:xfrm>
        <a:graphic>
          <a:graphicData uri="http://schemas.openxmlformats.org/drawingml/2006/table">
            <a:tbl>
              <a:tblPr firstRow="1" bandRow="1">
                <a:tableStyleId>{5C22544A-7EE6-4342-B048-85BDC9FD1C3A}</a:tableStyleId>
              </a:tblPr>
              <a:tblGrid>
                <a:gridCol w="761237">
                  <a:extLst>
                    <a:ext uri="{9D8B030D-6E8A-4147-A177-3AD203B41FA5}">
                      <a16:colId xmlns:a16="http://schemas.microsoft.com/office/drawing/2014/main" val="1804355055"/>
                    </a:ext>
                  </a:extLst>
                </a:gridCol>
                <a:gridCol w="2403676">
                  <a:extLst>
                    <a:ext uri="{9D8B030D-6E8A-4147-A177-3AD203B41FA5}">
                      <a16:colId xmlns:a16="http://schemas.microsoft.com/office/drawing/2014/main" val="1992931470"/>
                    </a:ext>
                  </a:extLst>
                </a:gridCol>
                <a:gridCol w="1161327">
                  <a:extLst>
                    <a:ext uri="{9D8B030D-6E8A-4147-A177-3AD203B41FA5}">
                      <a16:colId xmlns:a16="http://schemas.microsoft.com/office/drawing/2014/main" val="3295809654"/>
                    </a:ext>
                  </a:extLst>
                </a:gridCol>
                <a:gridCol w="1034005">
                  <a:extLst>
                    <a:ext uri="{9D8B030D-6E8A-4147-A177-3AD203B41FA5}">
                      <a16:colId xmlns:a16="http://schemas.microsoft.com/office/drawing/2014/main" val="1561833349"/>
                    </a:ext>
                  </a:extLst>
                </a:gridCol>
                <a:gridCol w="644324">
                  <a:extLst>
                    <a:ext uri="{9D8B030D-6E8A-4147-A177-3AD203B41FA5}">
                      <a16:colId xmlns:a16="http://schemas.microsoft.com/office/drawing/2014/main" val="2291393075"/>
                    </a:ext>
                  </a:extLst>
                </a:gridCol>
                <a:gridCol w="995422">
                  <a:extLst>
                    <a:ext uri="{9D8B030D-6E8A-4147-A177-3AD203B41FA5}">
                      <a16:colId xmlns:a16="http://schemas.microsoft.com/office/drawing/2014/main" val="3103228198"/>
                    </a:ext>
                  </a:extLst>
                </a:gridCol>
                <a:gridCol w="601884">
                  <a:extLst>
                    <a:ext uri="{9D8B030D-6E8A-4147-A177-3AD203B41FA5}">
                      <a16:colId xmlns:a16="http://schemas.microsoft.com/office/drawing/2014/main" val="2394023734"/>
                    </a:ext>
                  </a:extLst>
                </a:gridCol>
                <a:gridCol w="1209385">
                  <a:extLst>
                    <a:ext uri="{9D8B030D-6E8A-4147-A177-3AD203B41FA5}">
                      <a16:colId xmlns:a16="http://schemas.microsoft.com/office/drawing/2014/main" val="1398770480"/>
                    </a:ext>
                  </a:extLst>
                </a:gridCol>
              </a:tblGrid>
              <a:tr h="0">
                <a:tc>
                  <a:txBody>
                    <a:bodyPr/>
                    <a:lstStyle/>
                    <a:p>
                      <a:pPr algn="ctr">
                        <a:buNone/>
                      </a:pPr>
                      <a:r>
                        <a:rPr lang="en-US" altLang="zh-CN" sz="1100" dirty="0"/>
                        <a:t>UID</a:t>
                      </a:r>
                    </a:p>
                  </a:txBody>
                  <a:tcPr>
                    <a:solidFill>
                      <a:schemeClr val="accent3"/>
                    </a:solidFill>
                  </a:tcPr>
                </a:tc>
                <a:tc>
                  <a:txBody>
                    <a:bodyPr/>
                    <a:lstStyle/>
                    <a:p>
                      <a:pPr algn="ctr">
                        <a:buNone/>
                      </a:pPr>
                      <a:r>
                        <a:rPr lang="en-US" altLang="zh-CN" sz="1100" dirty="0"/>
                        <a:t>Name</a:t>
                      </a:r>
                    </a:p>
                  </a:txBody>
                  <a:tcPr>
                    <a:solidFill>
                      <a:schemeClr val="accent3"/>
                    </a:solidFill>
                  </a:tcPr>
                </a:tc>
                <a:tc>
                  <a:txBody>
                    <a:bodyPr/>
                    <a:lstStyle/>
                    <a:p>
                      <a:pPr algn="ctr">
                        <a:buNone/>
                      </a:pPr>
                      <a:r>
                        <a:rPr lang="en-US" altLang="zh-CN" sz="1100" dirty="0"/>
                        <a:t>Acronym</a:t>
                      </a:r>
                    </a:p>
                  </a:txBody>
                  <a:tcPr>
                    <a:solidFill>
                      <a:schemeClr val="accent3"/>
                    </a:solidFill>
                  </a:tcPr>
                </a:tc>
                <a:tc>
                  <a:txBody>
                    <a:bodyPr/>
                    <a:lstStyle/>
                    <a:p>
                      <a:pPr algn="ctr">
                        <a:buNone/>
                      </a:pPr>
                      <a:r>
                        <a:rPr lang="en-US" altLang="zh-CN" sz="1100"/>
                        <a:t>Target</a:t>
                      </a:r>
                    </a:p>
                    <a:p>
                      <a:pPr algn="ctr">
                        <a:buNone/>
                      </a:pPr>
                      <a:r>
                        <a:rPr lang="en-US" altLang="zh-CN" sz="1100"/>
                        <a:t>(dd/mm/yyyy)</a:t>
                      </a:r>
                    </a:p>
                  </a:txBody>
                  <a:tcPr>
                    <a:solidFill>
                      <a:schemeClr val="accent3"/>
                    </a:solidFill>
                  </a:tcPr>
                </a:tc>
                <a:tc>
                  <a:txBody>
                    <a:bodyPr/>
                    <a:lstStyle/>
                    <a:p>
                      <a:pPr algn="ctr">
                        <a:buNone/>
                      </a:pPr>
                      <a:r>
                        <a:rPr lang="en-US" altLang="zh-CN" sz="1100"/>
                        <a:t>Old %</a:t>
                      </a:r>
                    </a:p>
                  </a:txBody>
                  <a:tcPr>
                    <a:solidFill>
                      <a:schemeClr val="accent3"/>
                    </a:solidFill>
                  </a:tcPr>
                </a:tc>
                <a:tc>
                  <a:txBody>
                    <a:bodyPr/>
                    <a:lstStyle/>
                    <a:p>
                      <a:pPr algn="ctr">
                        <a:buNone/>
                      </a:pPr>
                      <a:r>
                        <a:rPr lang="en-US" altLang="zh-CN" sz="1100"/>
                        <a:t>WID</a:t>
                      </a:r>
                    </a:p>
                  </a:txBody>
                  <a:tcPr>
                    <a:solidFill>
                      <a:schemeClr val="accent3"/>
                    </a:solidFill>
                  </a:tcPr>
                </a:tc>
                <a:tc>
                  <a:txBody>
                    <a:bodyPr/>
                    <a:lstStyle/>
                    <a:p>
                      <a:pPr algn="ctr">
                        <a:buNone/>
                      </a:pPr>
                      <a:r>
                        <a:rPr lang="en-US" altLang="zh-CN" sz="1100">
                          <a:solidFill>
                            <a:srgbClr val="FF0000"/>
                          </a:solidFill>
                        </a:rPr>
                        <a:t>New %</a:t>
                      </a:r>
                    </a:p>
                  </a:txBody>
                  <a:tcPr>
                    <a:solidFill>
                      <a:schemeClr val="accent3"/>
                    </a:solidFill>
                  </a:tcPr>
                </a:tc>
                <a:tc>
                  <a:txBody>
                    <a:bodyPr/>
                    <a:lstStyle/>
                    <a:p>
                      <a:pPr algn="ctr">
                        <a:buNone/>
                      </a:pPr>
                      <a:r>
                        <a:rPr lang="en-US" altLang="zh-CN" sz="1100">
                          <a:solidFill>
                            <a:srgbClr val="FF0000"/>
                          </a:solidFill>
                        </a:rPr>
                        <a:t>Change or comment</a:t>
                      </a:r>
                    </a:p>
                  </a:txBody>
                  <a:tcPr>
                    <a:solidFill>
                      <a:schemeClr val="accent3"/>
                    </a:solidFill>
                  </a:tcPr>
                </a:tc>
                <a:extLst>
                  <a:ext uri="{0D108BD9-81ED-4DB2-BD59-A6C34878D82A}">
                    <a16:rowId xmlns:a16="http://schemas.microsoft.com/office/drawing/2014/main" val="2036875283"/>
                  </a:ext>
                </a:extLst>
              </a:tr>
              <a:tr h="0">
                <a:tc>
                  <a:txBody>
                    <a:bodyPr/>
                    <a:lstStyle/>
                    <a:p>
                      <a:pPr>
                        <a:buNone/>
                      </a:pPr>
                      <a:r>
                        <a:rPr lang="en-US" sz="1100" b="0" dirty="0">
                          <a:ln>
                            <a:noFill/>
                          </a:ln>
                          <a:solidFill>
                            <a:schemeClr val="tx1"/>
                          </a:solidFill>
                          <a:effectLst/>
                          <a:uLnTx/>
                          <a:uFillTx/>
                          <a:sym typeface="+mn-ea"/>
                        </a:rPr>
                        <a:t>1070012</a:t>
                      </a:r>
                      <a:endParaRPr lang="en-US" altLang="en-US" sz="1100" b="0" dirty="0">
                        <a:ln>
                          <a:noFill/>
                        </a:ln>
                        <a:solidFill>
                          <a:schemeClr val="tx1"/>
                        </a:solidFill>
                        <a:effectLst/>
                        <a:uLnTx/>
                        <a:uFillTx/>
                        <a:sym typeface="+mn-ea"/>
                      </a:endParaRP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Study on Stage 2 for Integrated Sensing and Communication</a:t>
                      </a:r>
                    </a:p>
                  </a:txBody>
                  <a:tcPr>
                    <a:solidFill>
                      <a:schemeClr val="accent3">
                        <a:lumMod val="40000"/>
                        <a:lumOff val="60000"/>
                      </a:schemeClr>
                    </a:solidFill>
                  </a:tcPr>
                </a:tc>
                <a:tc>
                  <a:txBody>
                    <a:bodyPr/>
                    <a:lstStyle/>
                    <a:p>
                      <a:pPr algn="l">
                        <a:buClrTx/>
                        <a:buSzTx/>
                        <a:buFontTx/>
                        <a:buNone/>
                      </a:pPr>
                      <a:r>
                        <a:rPr lang="en-US" sz="1100" b="0" dirty="0" err="1">
                          <a:solidFill>
                            <a:schemeClr val="tx1"/>
                          </a:solidFill>
                          <a:effectLst/>
                          <a:latin typeface="Calibri" panose="020F0502020204030204" pitchFamily="34" charset="0"/>
                          <a:sym typeface="+mn-ea"/>
                        </a:rPr>
                        <a:t>FS_Sensing_ARC</a:t>
                      </a:r>
                      <a:endParaRPr lang="en-US" sz="1100" b="0" dirty="0">
                        <a:solidFill>
                          <a:schemeClr val="tx1"/>
                        </a:solidFill>
                        <a:effectLst/>
                        <a:latin typeface="Calibri" panose="020F0502020204030204" pitchFamily="34" charset="0"/>
                      </a:endParaRPr>
                    </a:p>
                  </a:txBody>
                  <a:tcPr>
                    <a:solidFill>
                      <a:schemeClr val="accent3">
                        <a:lumMod val="40000"/>
                        <a:lumOff val="60000"/>
                      </a:schemeClr>
                    </a:solidFill>
                  </a:tcPr>
                </a:tc>
                <a:tc>
                  <a:txBody>
                    <a:bodyPr/>
                    <a:lstStyle/>
                    <a:p>
                      <a:pPr>
                        <a:buNone/>
                      </a:pPr>
                      <a:r>
                        <a:rPr lang="en-US" altLang="zh-CN" sz="1100" dirty="0">
                          <a:solidFill>
                            <a:schemeClr val="tx1"/>
                          </a:solidFill>
                          <a:sym typeface="+mn-ea"/>
                        </a:rPr>
                        <a:t>Dec/2025</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0%</a:t>
                      </a:r>
                    </a:p>
                  </a:txBody>
                  <a:tcPr>
                    <a:solidFill>
                      <a:schemeClr val="accent3">
                        <a:lumMod val="40000"/>
                        <a:lumOff val="60000"/>
                      </a:schemeClr>
                    </a:solidFill>
                  </a:tcPr>
                </a:tc>
                <a:tc>
                  <a:txBody>
                    <a:bodyPr/>
                    <a:lstStyle/>
                    <a:p>
                      <a:pPr indent="0">
                        <a:buNone/>
                      </a:pPr>
                      <a:r>
                        <a:rPr lang="en-US" altLang="en-US" sz="1100" b="0" u="sng" dirty="0">
                          <a:solidFill>
                            <a:srgbClr val="0563C1"/>
                          </a:solidFill>
                          <a:latin typeface="等线" panose="02010600030101010101" charset="-122"/>
                        </a:rPr>
                        <a:t>SP-250401</a:t>
                      </a:r>
                    </a:p>
                  </a:txBody>
                  <a:tcPr marL="12700" marR="12700" marT="12700">
                    <a:solidFill>
                      <a:schemeClr val="accent3">
                        <a:lumMod val="40000"/>
                        <a:lumOff val="60000"/>
                      </a:schemeClr>
                    </a:solidFill>
                  </a:tcPr>
                </a:tc>
                <a:tc>
                  <a:txBody>
                    <a:bodyPr/>
                    <a:lstStyle/>
                    <a:p>
                      <a:pPr>
                        <a:buNone/>
                      </a:pPr>
                      <a:r>
                        <a:rPr lang="en-US" altLang="zh-CN" sz="1100" b="0" kern="1200" dirty="0">
                          <a:solidFill>
                            <a:schemeClr val="tx1"/>
                          </a:solidFill>
                          <a:latin typeface="+mn-lt"/>
                          <a:ea typeface="+mn-ea"/>
                          <a:cs typeface="+mn-cs"/>
                        </a:rPr>
                        <a:t>15%</a:t>
                      </a:r>
                    </a:p>
                  </a:txBody>
                  <a:tcPr>
                    <a:solidFill>
                      <a:schemeClr val="accent3">
                        <a:lumMod val="40000"/>
                        <a:lumOff val="60000"/>
                      </a:schemeClr>
                    </a:solidFill>
                  </a:tcPr>
                </a:tc>
                <a:tc>
                  <a:txBody>
                    <a:bodyPr/>
                    <a:lstStyle/>
                    <a:p>
                      <a:pPr>
                        <a:buNone/>
                      </a:pPr>
                      <a:endParaRPr lang="en-US" altLang="zh-CN" sz="11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72883070"/>
                  </a:ext>
                </a:extLst>
              </a:tr>
            </a:tbl>
          </a:graphicData>
        </a:graphic>
      </p:graphicFrame>
    </p:spTree>
    <p:extLst>
      <p:ext uri="{BB962C8B-B14F-4D97-AF65-F5344CB8AC3E}">
        <p14:creationId xmlns:p14="http://schemas.microsoft.com/office/powerpoint/2010/main" val="3954639659"/>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pPr algn="l"/>
            <a:r>
              <a:rPr lang="en-US" altLang="zh-CN" sz="2800" b="1" dirty="0"/>
              <a:t>Work plan for Rel-20 </a:t>
            </a:r>
            <a:r>
              <a:rPr lang="en-US" altLang="zh-CN" sz="2800" b="1" dirty="0" err="1"/>
              <a:t>FS_Sensing_ARC</a:t>
            </a:r>
            <a:endParaRPr lang="en-US" sz="2800" b="1" dirty="0"/>
          </a:p>
        </p:txBody>
      </p:sp>
      <p:graphicFrame>
        <p:nvGraphicFramePr>
          <p:cNvPr id="5" name="Table 1">
            <a:extLst>
              <a:ext uri="{FF2B5EF4-FFF2-40B4-BE49-F238E27FC236}">
                <a16:creationId xmlns:a16="http://schemas.microsoft.com/office/drawing/2014/main" id="{457F6E46-3D16-4E9D-8FA6-B21C5C1D6B31}"/>
              </a:ext>
            </a:extLst>
          </p:cNvPr>
          <p:cNvGraphicFramePr>
            <a:graphicFrameLocks noGrp="1"/>
          </p:cNvGraphicFramePr>
          <p:nvPr>
            <p:extLst>
              <p:ext uri="{D42A27DB-BD31-4B8C-83A1-F6EECF244321}">
                <p14:modId xmlns:p14="http://schemas.microsoft.com/office/powerpoint/2010/main" val="2179693888"/>
              </p:ext>
            </p:extLst>
          </p:nvPr>
        </p:nvGraphicFramePr>
        <p:xfrm>
          <a:off x="333668" y="1234622"/>
          <a:ext cx="8623280" cy="3575687"/>
        </p:xfrm>
        <a:graphic>
          <a:graphicData uri="http://schemas.openxmlformats.org/drawingml/2006/table">
            <a:tbl>
              <a:tblPr firstRow="1" bandRow="1">
                <a:tableStyleId>{5940675A-B579-460E-94D1-54222C63F5DA}</a:tableStyleId>
              </a:tblPr>
              <a:tblGrid>
                <a:gridCol w="1295107">
                  <a:extLst>
                    <a:ext uri="{9D8B030D-6E8A-4147-A177-3AD203B41FA5}">
                      <a16:colId xmlns:a16="http://schemas.microsoft.com/office/drawing/2014/main" val="20000"/>
                    </a:ext>
                  </a:extLst>
                </a:gridCol>
                <a:gridCol w="886733">
                  <a:extLst>
                    <a:ext uri="{9D8B030D-6E8A-4147-A177-3AD203B41FA5}">
                      <a16:colId xmlns:a16="http://schemas.microsoft.com/office/drawing/2014/main" val="20001"/>
                    </a:ext>
                  </a:extLst>
                </a:gridCol>
                <a:gridCol w="817880">
                  <a:extLst>
                    <a:ext uri="{9D8B030D-6E8A-4147-A177-3AD203B41FA5}">
                      <a16:colId xmlns:a16="http://schemas.microsoft.com/office/drawing/2014/main" val="20002"/>
                    </a:ext>
                  </a:extLst>
                </a:gridCol>
                <a:gridCol w="877523">
                  <a:extLst>
                    <a:ext uri="{9D8B030D-6E8A-4147-A177-3AD203B41FA5}">
                      <a16:colId xmlns:a16="http://schemas.microsoft.com/office/drawing/2014/main" val="20003"/>
                    </a:ext>
                  </a:extLst>
                </a:gridCol>
                <a:gridCol w="4746037">
                  <a:extLst>
                    <a:ext uri="{9D8B030D-6E8A-4147-A177-3AD203B41FA5}">
                      <a16:colId xmlns:a16="http://schemas.microsoft.com/office/drawing/2014/main" val="20004"/>
                    </a:ext>
                  </a:extLst>
                </a:gridCol>
              </a:tblGrid>
              <a:tr h="383546">
                <a:tc>
                  <a:txBody>
                    <a:bodyPr/>
                    <a:lstStyle/>
                    <a:p>
                      <a:r>
                        <a:rPr lang="en-US" sz="1100" b="1" dirty="0"/>
                        <a:t>Meeting</a:t>
                      </a:r>
                    </a:p>
                  </a:txBody>
                  <a:tcPr/>
                </a:tc>
                <a:tc>
                  <a:txBody>
                    <a:bodyPr/>
                    <a:lstStyle/>
                    <a:p>
                      <a:r>
                        <a:rPr lang="en-US" sz="1100" b="1" dirty="0"/>
                        <a:t>Date</a:t>
                      </a:r>
                    </a:p>
                  </a:txBody>
                  <a:tcPr/>
                </a:tc>
                <a:tc>
                  <a:txBody>
                    <a:bodyPr/>
                    <a:lstStyle/>
                    <a:p>
                      <a:pPr algn="ctr"/>
                      <a:r>
                        <a:rPr lang="en-US" sz="1100" b="1" dirty="0"/>
                        <a:t>Planned</a:t>
                      </a:r>
                      <a:r>
                        <a:rPr lang="en-US" sz="1100" b="1" baseline="0" dirty="0"/>
                        <a:t> </a:t>
                      </a:r>
                    </a:p>
                    <a:p>
                      <a:pPr algn="ctr"/>
                      <a:r>
                        <a:rPr lang="en-US" sz="1100" b="1" baseline="0" dirty="0"/>
                        <a:t>TU’s</a:t>
                      </a:r>
                      <a:endParaRPr lang="en-US" sz="1100" b="1" dirty="0"/>
                    </a:p>
                  </a:txBody>
                  <a:tcPr/>
                </a:tc>
                <a:tc>
                  <a:txBody>
                    <a:bodyPr/>
                    <a:lstStyle/>
                    <a:p>
                      <a:pPr algn="ctr"/>
                      <a:r>
                        <a:rPr lang="en-US" sz="1100" b="1" dirty="0"/>
                        <a:t>Actual TU’s</a:t>
                      </a:r>
                    </a:p>
                  </a:txBody>
                  <a:tcPr/>
                </a:tc>
                <a:tc>
                  <a:txBody>
                    <a:bodyPr/>
                    <a:lstStyle/>
                    <a:p>
                      <a:r>
                        <a:rPr lang="en-US" sz="1100" b="1" dirty="0"/>
                        <a:t>Action plan</a:t>
                      </a:r>
                    </a:p>
                  </a:txBody>
                  <a:tcPr/>
                </a:tc>
                <a:extLst>
                  <a:ext uri="{0D108BD9-81ED-4DB2-BD59-A6C34878D82A}">
                    <a16:rowId xmlns:a16="http://schemas.microsoft.com/office/drawing/2014/main" val="10000"/>
                  </a:ext>
                </a:extLst>
              </a:tr>
              <a:tr h="315342">
                <a:tc>
                  <a:txBody>
                    <a:bodyPr/>
                    <a:lstStyle/>
                    <a:p>
                      <a:r>
                        <a:rPr lang="en-US" sz="1100" b="0" dirty="0"/>
                        <a:t>SA2</a:t>
                      </a:r>
                      <a:r>
                        <a:rPr lang="en-US" sz="1100" b="0" baseline="0" dirty="0"/>
                        <a:t> #168</a:t>
                      </a:r>
                      <a:endParaRPr lang="en-US" sz="1100" b="0" dirty="0"/>
                    </a:p>
                  </a:txBody>
                  <a:tcPr>
                    <a:solidFill>
                      <a:schemeClr val="bg1">
                        <a:lumMod val="85000"/>
                      </a:schemeClr>
                    </a:solidFill>
                  </a:tcPr>
                </a:tc>
                <a:tc>
                  <a:txBody>
                    <a:bodyPr/>
                    <a:lstStyle/>
                    <a:p>
                      <a:r>
                        <a:rPr lang="en-US" sz="1100" b="0" dirty="0"/>
                        <a:t>April 2025</a:t>
                      </a:r>
                    </a:p>
                  </a:txBody>
                  <a:tcPr>
                    <a:solidFill>
                      <a:schemeClr val="bg1">
                        <a:lumMod val="85000"/>
                      </a:schemeClr>
                    </a:solidFill>
                  </a:tcPr>
                </a:tc>
                <a:tc>
                  <a:txBody>
                    <a:bodyPr/>
                    <a:lstStyle/>
                    <a:p>
                      <a:pPr algn="ctr"/>
                      <a:r>
                        <a:rPr lang="en-US" sz="1100" dirty="0"/>
                        <a:t>1</a:t>
                      </a:r>
                    </a:p>
                  </a:txBody>
                  <a:tcPr>
                    <a:solidFill>
                      <a:schemeClr val="bg1">
                        <a:lumMod val="85000"/>
                      </a:schemeClr>
                    </a:solidFill>
                  </a:tcPr>
                </a:tc>
                <a:tc>
                  <a:txBody>
                    <a:bodyPr/>
                    <a:lstStyle/>
                    <a:p>
                      <a:pPr algn="ctr"/>
                      <a:r>
                        <a:rPr lang="en-US" sz="1100" kern="100" dirty="0">
                          <a:solidFill>
                            <a:schemeClr val="tx1"/>
                          </a:solidFill>
                          <a:effectLst/>
                          <a:latin typeface="Calibri" panose="020F0502020204030204" pitchFamily="34" charset="0"/>
                          <a:cs typeface="Times New Roman" panose="02020603050405020304" pitchFamily="18" charset="0"/>
                        </a:rPr>
                        <a:t>1</a:t>
                      </a:r>
                    </a:p>
                  </a:txBody>
                  <a:tcPr>
                    <a:solidFill>
                      <a:schemeClr val="bg1">
                        <a:lumMod val="85000"/>
                      </a:schemeClr>
                    </a:solidFill>
                  </a:tcPr>
                </a:tc>
                <a:tc>
                  <a:txBody>
                    <a:bodyPr/>
                    <a:lstStyle/>
                    <a:p>
                      <a:pPr marL="0" marR="0">
                        <a:lnSpc>
                          <a:spcPct val="107000"/>
                        </a:lnSpc>
                        <a:spcBef>
                          <a:spcPts val="0"/>
                        </a:spcBef>
                        <a:spcAft>
                          <a:spcPts val="0"/>
                        </a:spcAft>
                      </a:pPr>
                      <a:r>
                        <a:rPr lang="en-US" sz="1100" kern="100" dirty="0">
                          <a:solidFill>
                            <a:schemeClr val="tx1"/>
                          </a:solidFill>
                          <a:effectLst/>
                          <a:latin typeface="Calibri" panose="020F0502020204030204" pitchFamily="34" charset="0"/>
                          <a:ea typeface="+mn-ea"/>
                          <a:cs typeface="Times New Roman" panose="02020603050405020304" pitchFamily="18" charset="0"/>
                        </a:rPr>
                        <a:t>TR 23.700-14 Skeleton/scope, Terms, Arch Assumptions and requirements, key issues #1/2/3/4/5/6.</a:t>
                      </a:r>
                    </a:p>
                  </a:txBody>
                  <a:tcPr marL="68580" marR="68580" marT="0" marB="0">
                    <a:solidFill>
                      <a:schemeClr val="bg1">
                        <a:lumMod val="85000"/>
                      </a:schemeClr>
                    </a:solidFill>
                  </a:tcPr>
                </a:tc>
                <a:extLst>
                  <a:ext uri="{0D108BD9-81ED-4DB2-BD59-A6C34878D82A}">
                    <a16:rowId xmlns:a16="http://schemas.microsoft.com/office/drawing/2014/main" val="10003"/>
                  </a:ext>
                </a:extLst>
              </a:tr>
              <a:tr h="315342">
                <a:tc>
                  <a:txBody>
                    <a:bodyPr/>
                    <a:lstStyle/>
                    <a:p>
                      <a:r>
                        <a:rPr lang="en-US" sz="1100" b="0" dirty="0"/>
                        <a:t>SA2</a:t>
                      </a:r>
                      <a:r>
                        <a:rPr lang="en-US" sz="1100" b="0" baseline="0" dirty="0"/>
                        <a:t> #169</a:t>
                      </a:r>
                      <a:endParaRPr lang="en-US" sz="1100" b="0" dirty="0"/>
                    </a:p>
                  </a:txBody>
                  <a:tcPr>
                    <a:solidFill>
                      <a:schemeClr val="bg1">
                        <a:lumMod val="85000"/>
                      </a:schemeClr>
                    </a:solidFill>
                  </a:tcPr>
                </a:tc>
                <a:tc>
                  <a:txBody>
                    <a:bodyPr/>
                    <a:lstStyle/>
                    <a:p>
                      <a:r>
                        <a:rPr lang="en-US" sz="1100" b="0" dirty="0"/>
                        <a:t>May 2025</a:t>
                      </a:r>
                    </a:p>
                  </a:txBody>
                  <a:tcPr>
                    <a:solidFill>
                      <a:schemeClr val="bg1">
                        <a:lumMod val="85000"/>
                      </a:schemeClr>
                    </a:solidFill>
                  </a:tcPr>
                </a:tc>
                <a:tc>
                  <a:txBody>
                    <a:bodyPr/>
                    <a:lstStyle/>
                    <a:p>
                      <a:pPr algn="ctr"/>
                      <a:r>
                        <a:rPr lang="en-US" sz="1100" dirty="0"/>
                        <a:t>2</a:t>
                      </a:r>
                    </a:p>
                  </a:txBody>
                  <a:tcPr>
                    <a:solidFill>
                      <a:schemeClr val="bg1">
                        <a:lumMod val="85000"/>
                      </a:schemeClr>
                    </a:solidFill>
                  </a:tcPr>
                </a:tc>
                <a:tc>
                  <a:txBody>
                    <a:bodyPr/>
                    <a:lstStyle/>
                    <a:p>
                      <a:pPr algn="ctr"/>
                      <a:r>
                        <a:rPr lang="en-US" sz="1100" kern="100" dirty="0">
                          <a:solidFill>
                            <a:schemeClr val="tx1"/>
                          </a:solidFill>
                          <a:effectLst/>
                          <a:latin typeface="Calibri" panose="020F0502020204030204" pitchFamily="34" charset="0"/>
                          <a:cs typeface="Times New Roman" panose="02020603050405020304" pitchFamily="18" charset="0"/>
                        </a:rPr>
                        <a:t>2</a:t>
                      </a:r>
                    </a:p>
                  </a:txBody>
                  <a:tcPr>
                    <a:solidFill>
                      <a:schemeClr val="bg1">
                        <a:lumMod val="85000"/>
                      </a:schemeClr>
                    </a:solidFill>
                  </a:tcPr>
                </a:tc>
                <a:tc>
                  <a:txBody>
                    <a:bodyPr/>
                    <a:lstStyle/>
                    <a:p>
                      <a:pPr marL="0" marR="0">
                        <a:lnSpc>
                          <a:spcPct val="107000"/>
                        </a:lnSpc>
                        <a:spcBef>
                          <a:spcPts val="0"/>
                        </a:spcBef>
                        <a:spcAft>
                          <a:spcPts val="0"/>
                        </a:spcAft>
                      </a:pPr>
                      <a:r>
                        <a:rPr lang="en-US" sz="1100" kern="100" dirty="0">
                          <a:solidFill>
                            <a:schemeClr val="tx1"/>
                          </a:solidFill>
                          <a:effectLst/>
                          <a:latin typeface="Calibri" panose="020F0502020204030204" pitchFamily="34" charset="0"/>
                          <a:ea typeface="+mn-ea"/>
                          <a:cs typeface="Times New Roman" panose="02020603050405020304" pitchFamily="18" charset="0"/>
                        </a:rPr>
                        <a:t>Key issues updates if need</a:t>
                      </a:r>
                    </a:p>
                    <a:p>
                      <a:pPr marL="0" marR="0">
                        <a:lnSpc>
                          <a:spcPct val="107000"/>
                        </a:lnSpc>
                        <a:spcBef>
                          <a:spcPts val="0"/>
                        </a:spcBef>
                        <a:spcAft>
                          <a:spcPts val="0"/>
                        </a:spcAft>
                      </a:pPr>
                      <a:r>
                        <a:rPr lang="en-US" sz="1100" kern="100">
                          <a:solidFill>
                            <a:schemeClr val="tx1"/>
                          </a:solidFill>
                          <a:effectLst/>
                          <a:latin typeface="Calibri" panose="020F0502020204030204" pitchFamily="34" charset="0"/>
                          <a:ea typeface="+mn-ea"/>
                          <a:cs typeface="Times New Roman" panose="02020603050405020304" pitchFamily="18" charset="0"/>
                        </a:rPr>
                        <a:t>New solutions </a:t>
                      </a:r>
                      <a:r>
                        <a:rPr lang="en-US" sz="1100" kern="100" dirty="0">
                          <a:solidFill>
                            <a:schemeClr val="tx1"/>
                          </a:solidFill>
                          <a:effectLst/>
                          <a:latin typeface="Calibri" panose="020F0502020204030204" pitchFamily="34" charset="0"/>
                          <a:ea typeface="+mn-ea"/>
                          <a:cs typeface="Times New Roman" panose="02020603050405020304" pitchFamily="18" charset="0"/>
                        </a:rPr>
                        <a:t>(only common aspect)</a:t>
                      </a:r>
                    </a:p>
                  </a:txBody>
                  <a:tcPr marL="68580" marR="68580" marT="0" marB="0">
                    <a:solidFill>
                      <a:schemeClr val="bg1">
                        <a:lumMod val="85000"/>
                      </a:schemeClr>
                    </a:solidFill>
                  </a:tcPr>
                </a:tc>
                <a:extLst>
                  <a:ext uri="{0D108BD9-81ED-4DB2-BD59-A6C34878D82A}">
                    <a16:rowId xmlns:a16="http://schemas.microsoft.com/office/drawing/2014/main" val="10004"/>
                  </a:ext>
                </a:extLst>
              </a:tr>
              <a:tr h="637818">
                <a:tc>
                  <a:txBody>
                    <a:bodyPr/>
                    <a:lstStyle/>
                    <a:p>
                      <a:pPr marL="0" algn="l" defTabSz="914400" rtl="0" eaLnBrk="1" latinLnBrk="0" hangingPunct="1"/>
                      <a:r>
                        <a:rPr lang="en-US" sz="1100" b="0" kern="1200" dirty="0">
                          <a:solidFill>
                            <a:schemeClr val="tx1"/>
                          </a:solidFill>
                          <a:latin typeface="+mn-lt"/>
                          <a:ea typeface="+mn-ea"/>
                          <a:cs typeface="+mn-cs"/>
                        </a:rPr>
                        <a:t>SA2#170</a:t>
                      </a:r>
                    </a:p>
                  </a:txBody>
                  <a:tcPr>
                    <a:noFill/>
                  </a:tcPr>
                </a:tc>
                <a:tc>
                  <a:txBody>
                    <a:bodyPr/>
                    <a:lstStyle/>
                    <a:p>
                      <a:r>
                        <a:rPr lang="en-US" sz="1100" b="0" dirty="0"/>
                        <a:t>Aug 2025</a:t>
                      </a: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srgbClr val="FF0000"/>
                          </a:solidFill>
                          <a:effectLst/>
                          <a:uLnTx/>
                          <a:uFillTx/>
                          <a:latin typeface="Calibri"/>
                          <a:ea typeface="宋体" panose="02010600030101010101" pitchFamily="2" charset="-122"/>
                          <a:cs typeface="+mn-cs"/>
                        </a:rPr>
                        <a:t>TBD</a:t>
                      </a:r>
                      <a:endParaRPr kumimoji="0" lang="en-US" altLang="zh-CN" sz="1100" b="0" i="0" u="none" strike="noStrike" kern="1200" cap="none" spc="0" normalizeH="0" baseline="0" noProof="0" dirty="0">
                        <a:ln>
                          <a:noFill/>
                        </a:ln>
                        <a:solidFill>
                          <a:srgbClr val="FF0000"/>
                        </a:solidFill>
                        <a:effectLst/>
                        <a:uLnTx/>
                        <a:uFillTx/>
                        <a:latin typeface="Calibri"/>
                        <a:ea typeface="宋体" panose="02010600030101010101" pitchFamily="2" charset="-122"/>
                        <a:cs typeface="+mn-cs"/>
                      </a:endParaRPr>
                    </a:p>
                  </a:txBody>
                  <a:tcPr>
                    <a:noFill/>
                  </a:tcPr>
                </a:tc>
                <a:tc>
                  <a:txBody>
                    <a:bodyPr/>
                    <a:lstStyle/>
                    <a:p>
                      <a:pPr algn="ctr"/>
                      <a:endParaRPr lang="en-US" sz="1100" dirty="0">
                        <a:solidFill>
                          <a:srgbClr val="FF0000"/>
                        </a:solidFill>
                        <a:highlight>
                          <a:srgbClr val="FFFF00"/>
                        </a:highlight>
                      </a:endParaRPr>
                    </a:p>
                  </a:txBody>
                  <a:tcPr>
                    <a:noFill/>
                  </a:tcPr>
                </a:tc>
                <a:tc>
                  <a:txBody>
                    <a:bodyPr/>
                    <a:lstStyle/>
                    <a:p>
                      <a:pPr marL="171450" marR="0" indent="-171450">
                        <a:lnSpc>
                          <a:spcPct val="107000"/>
                        </a:lnSpc>
                        <a:spcBef>
                          <a:spcPts val="0"/>
                        </a:spcBef>
                        <a:spcAft>
                          <a:spcPts val="0"/>
                        </a:spcAft>
                        <a:buFont typeface="Arial" panose="020B0604020202020204" pitchFamily="34" charset="0"/>
                        <a:buChar char="•"/>
                      </a:pPr>
                      <a:r>
                        <a:rPr lang="en-US" sz="1100" i="0" u="none" kern="100" dirty="0">
                          <a:solidFill>
                            <a:schemeClr val="tx1"/>
                          </a:solidFill>
                          <a:effectLst/>
                          <a:latin typeface="Calibri" panose="020F0502020204030204" pitchFamily="34" charset="0"/>
                          <a:ea typeface="+mn-ea"/>
                          <a:cs typeface="Times New Roman" panose="02020603050405020304" pitchFamily="18" charset="0"/>
                        </a:rPr>
                        <a:t>To update the contents in TR 23.700-14 if necessary, based on the study scope alignment at TGS#108</a:t>
                      </a:r>
                    </a:p>
                    <a:p>
                      <a:pPr marL="171450" marR="0" indent="-171450">
                        <a:lnSpc>
                          <a:spcPct val="107000"/>
                        </a:lnSpc>
                        <a:spcBef>
                          <a:spcPts val="0"/>
                        </a:spcBef>
                        <a:spcAft>
                          <a:spcPts val="0"/>
                        </a:spcAft>
                        <a:buFont typeface="Arial" panose="020B0604020202020204" pitchFamily="34" charset="0"/>
                        <a:buChar char="•"/>
                      </a:pPr>
                      <a:r>
                        <a:rPr lang="en-US" sz="1100" i="0" u="none" kern="100" dirty="0">
                          <a:solidFill>
                            <a:schemeClr val="tx1"/>
                          </a:solidFill>
                          <a:effectLst/>
                          <a:latin typeface="Calibri" panose="020F0502020204030204" pitchFamily="34" charset="0"/>
                          <a:ea typeface="+mn-ea"/>
                          <a:cs typeface="Times New Roman" panose="02020603050405020304" pitchFamily="18" charset="0"/>
                        </a:rPr>
                        <a:t>Continue discussing solutions for all the key issues based on updated SID scope</a:t>
                      </a:r>
                    </a:p>
                  </a:txBody>
                  <a:tcPr marL="68580" marR="68580" marT="0" marB="0">
                    <a:noFill/>
                  </a:tcPr>
                </a:tc>
                <a:extLst>
                  <a:ext uri="{0D108BD9-81ED-4DB2-BD59-A6C34878D82A}">
                    <a16:rowId xmlns:a16="http://schemas.microsoft.com/office/drawing/2014/main" val="10005"/>
                  </a:ext>
                </a:extLst>
              </a:tr>
              <a:tr h="232867">
                <a:tc>
                  <a:txBody>
                    <a:bodyPr/>
                    <a:lstStyle/>
                    <a:p>
                      <a:r>
                        <a:rPr lang="en-US" sz="1100" b="0" dirty="0"/>
                        <a:t>SA2</a:t>
                      </a:r>
                      <a:r>
                        <a:rPr lang="en-US" sz="1100" b="0" baseline="0" dirty="0"/>
                        <a:t> #171</a:t>
                      </a:r>
                      <a:endParaRPr lang="en-US" sz="1100" b="0" dirty="0"/>
                    </a:p>
                  </a:txBody>
                  <a:tcPr>
                    <a:noFill/>
                  </a:tcPr>
                </a:tc>
                <a:tc>
                  <a:txBody>
                    <a:bodyPr/>
                    <a:lstStyle/>
                    <a:p>
                      <a:r>
                        <a:rPr lang="en-US" sz="1100" b="0" dirty="0"/>
                        <a:t>Oct 2025</a:t>
                      </a: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srgbClr val="FF0000"/>
                          </a:solidFill>
                          <a:effectLst/>
                          <a:uLnTx/>
                          <a:uFillTx/>
                          <a:latin typeface="Calibri"/>
                          <a:ea typeface="宋体" panose="02010600030101010101" pitchFamily="2" charset="-122"/>
                          <a:cs typeface="+mn-cs"/>
                        </a:rPr>
                        <a:t>TBD</a:t>
                      </a:r>
                      <a:endParaRPr kumimoji="0" lang="en-US" altLang="zh-CN" sz="1100" b="0" i="0" u="none" strike="noStrike" kern="1200" cap="none" spc="0" normalizeH="0" baseline="0" noProof="0" dirty="0">
                        <a:ln>
                          <a:noFill/>
                        </a:ln>
                        <a:solidFill>
                          <a:srgbClr val="FF0000"/>
                        </a:solidFill>
                        <a:effectLst/>
                        <a:uLnTx/>
                        <a:uFillTx/>
                        <a:latin typeface="Calibri"/>
                        <a:ea typeface="宋体" panose="02010600030101010101" pitchFamily="2" charset="-122"/>
                        <a:cs typeface="+mn-cs"/>
                      </a:endParaRPr>
                    </a:p>
                  </a:txBody>
                  <a:tcPr>
                    <a:noFill/>
                  </a:tcPr>
                </a:tc>
                <a:tc>
                  <a:txBody>
                    <a:bodyPr/>
                    <a:lstStyle/>
                    <a:p>
                      <a:pPr algn="ctr"/>
                      <a:endParaRPr lang="en-US" sz="1100" kern="100" dirty="0">
                        <a:solidFill>
                          <a:srgbClr val="FF0000"/>
                        </a:solidFill>
                        <a:effectLst/>
                        <a:highlight>
                          <a:srgbClr val="FFFF00"/>
                        </a:highlight>
                        <a:latin typeface="Calibri" panose="020F0502020204030204" pitchFamily="34" charset="0"/>
                        <a:cs typeface="Times New Roman" panose="02020603050405020304" pitchFamily="18" charset="0"/>
                      </a:endParaRPr>
                    </a:p>
                  </a:txBody>
                  <a:tcPr>
                    <a:no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100" u="none" kern="100" dirty="0">
                          <a:solidFill>
                            <a:schemeClr val="tx1"/>
                          </a:solidFill>
                          <a:effectLst/>
                          <a:latin typeface="Calibri" panose="020F0502020204030204" pitchFamily="34" charset="0"/>
                          <a:ea typeface="+mn-ea"/>
                          <a:cs typeface="Times New Roman" panose="02020603050405020304" pitchFamily="18" charset="0"/>
                        </a:rPr>
                        <a:t>Continue study</a:t>
                      </a:r>
                    </a:p>
                  </a:txBody>
                  <a:tcPr marL="68580" marR="68580" marT="0" marB="0">
                    <a:noFill/>
                  </a:tcPr>
                </a:tc>
                <a:extLst>
                  <a:ext uri="{0D108BD9-81ED-4DB2-BD59-A6C34878D82A}">
                    <a16:rowId xmlns:a16="http://schemas.microsoft.com/office/drawing/2014/main" val="10006"/>
                  </a:ext>
                </a:extLst>
              </a:tr>
              <a:tr h="397530">
                <a:tc>
                  <a:txBody>
                    <a:bodyPr/>
                    <a:lstStyle/>
                    <a:p>
                      <a:r>
                        <a:rPr lang="en-US" sz="1100" b="0" dirty="0"/>
                        <a:t>SA2</a:t>
                      </a:r>
                      <a:r>
                        <a:rPr lang="en-US" sz="1100" b="0" baseline="0" dirty="0"/>
                        <a:t> #172</a:t>
                      </a:r>
                      <a:endParaRPr lang="en-US" sz="1100" b="0" dirty="0"/>
                    </a:p>
                  </a:txBody>
                  <a:tcPr>
                    <a:noFill/>
                  </a:tcPr>
                </a:tc>
                <a:tc>
                  <a:txBody>
                    <a:bodyPr/>
                    <a:lstStyle/>
                    <a:p>
                      <a:r>
                        <a:rPr lang="en-US" sz="1100" b="0" dirty="0"/>
                        <a:t>Nov 2025</a:t>
                      </a: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rgbClr val="FF0000"/>
                          </a:solidFill>
                          <a:effectLst/>
                          <a:uLnTx/>
                          <a:uFillTx/>
                          <a:latin typeface="Calibri"/>
                          <a:ea typeface="宋体" panose="02010600030101010101" pitchFamily="2" charset="-122"/>
                          <a:cs typeface="+mn-cs"/>
                        </a:rPr>
                        <a:t>TBD</a:t>
                      </a:r>
                    </a:p>
                  </a:txBody>
                  <a:tcPr>
                    <a:noFill/>
                  </a:tcPr>
                </a:tc>
                <a:tc>
                  <a:txBody>
                    <a:bodyPr/>
                    <a:lstStyle/>
                    <a:p>
                      <a:pPr algn="ctr"/>
                      <a:endParaRPr lang="en-US" sz="1100" kern="100" dirty="0">
                        <a:solidFill>
                          <a:schemeClr val="tx1"/>
                        </a:solidFill>
                        <a:effectLst/>
                        <a:latin typeface="Calibri" panose="020F0502020204030204" pitchFamily="34" charset="0"/>
                        <a:cs typeface="Times New Roman" panose="02020603050405020304" pitchFamily="18" charset="0"/>
                      </a:endParaRPr>
                    </a:p>
                  </a:txBody>
                  <a:tcPr>
                    <a:no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altLang="zh-CN" sz="1100" kern="100" dirty="0">
                          <a:solidFill>
                            <a:schemeClr val="tx1"/>
                          </a:solidFill>
                          <a:effectLst/>
                          <a:latin typeface="Calibri" panose="020F0502020204030204" pitchFamily="34" charset="0"/>
                          <a:ea typeface="+mn-ea"/>
                          <a:cs typeface="Times New Roman" panose="02020603050405020304" pitchFamily="18" charset="0"/>
                        </a:rPr>
                        <a:t>Continue study </a:t>
                      </a:r>
                    </a:p>
                    <a:p>
                      <a:pPr marL="0" marR="0" lvl="0" indent="0" algn="l" defTabSz="914400" rtl="0" eaLnBrk="1" fontAlgn="auto" latinLnBrk="0" hangingPunct="1">
                        <a:lnSpc>
                          <a:spcPct val="107000"/>
                        </a:lnSpc>
                        <a:spcBef>
                          <a:spcPts val="0"/>
                        </a:spcBef>
                        <a:spcAft>
                          <a:spcPts val="0"/>
                        </a:spcAft>
                        <a:buClrTx/>
                        <a:buSzTx/>
                        <a:buFontTx/>
                        <a:buNone/>
                        <a:tabLst/>
                        <a:defRPr/>
                      </a:pPr>
                      <a:r>
                        <a:rPr lang="en-US" altLang="zh-CN" sz="1100" kern="100" dirty="0">
                          <a:solidFill>
                            <a:schemeClr val="tx1"/>
                          </a:solidFill>
                          <a:effectLst/>
                          <a:latin typeface="Calibri" panose="020F0502020204030204" pitchFamily="34" charset="0"/>
                          <a:ea typeface="+mn-ea"/>
                          <a:cs typeface="Times New Roman" panose="02020603050405020304" pitchFamily="18" charset="0"/>
                        </a:rPr>
                        <a:t>(TR 23.700-14 sent to SA for approval)</a:t>
                      </a:r>
                    </a:p>
                  </a:txBody>
                  <a:tcPr>
                    <a:noFill/>
                  </a:tcPr>
                </a:tc>
                <a:extLst>
                  <a:ext uri="{0D108BD9-81ED-4DB2-BD59-A6C34878D82A}">
                    <a16:rowId xmlns:a16="http://schemas.microsoft.com/office/drawing/2014/main" val="10007"/>
                  </a:ext>
                </a:extLst>
              </a:tr>
              <a:tr h="2328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0" dirty="0"/>
                        <a:t>SA2#173</a:t>
                      </a:r>
                    </a:p>
                  </a:txBody>
                  <a:tcPr>
                    <a:noFill/>
                  </a:tcPr>
                </a:tc>
                <a:tc>
                  <a:txBody>
                    <a:bodyPr/>
                    <a:lstStyle/>
                    <a:p>
                      <a:r>
                        <a:rPr lang="en-US" sz="1100" dirty="0"/>
                        <a:t>Feb 2026</a:t>
                      </a: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srgbClr val="FF0000"/>
                          </a:solidFill>
                          <a:effectLst/>
                          <a:uLnTx/>
                          <a:uFillTx/>
                          <a:latin typeface="Calibri"/>
                          <a:ea typeface="宋体" panose="02010600030101010101" pitchFamily="2" charset="-122"/>
                          <a:cs typeface="+mn-cs"/>
                        </a:rPr>
                        <a:t>TBD</a:t>
                      </a:r>
                      <a:endParaRPr kumimoji="0" lang="en-US" altLang="zh-CN" sz="1100" b="0" i="0" u="none" strike="noStrike" kern="1200" cap="none" spc="0" normalizeH="0" baseline="0" noProof="0" dirty="0">
                        <a:ln>
                          <a:noFill/>
                        </a:ln>
                        <a:solidFill>
                          <a:srgbClr val="FF0000"/>
                        </a:solidFill>
                        <a:effectLst/>
                        <a:uLnTx/>
                        <a:uFillTx/>
                        <a:latin typeface="Calibri"/>
                        <a:ea typeface="宋体" panose="02010600030101010101" pitchFamily="2" charset="-122"/>
                        <a:cs typeface="+mn-cs"/>
                      </a:endParaRPr>
                    </a:p>
                  </a:txBody>
                  <a:tcPr>
                    <a:noFill/>
                  </a:tcPr>
                </a:tc>
                <a:tc>
                  <a:txBody>
                    <a:bodyPr/>
                    <a:lstStyle/>
                    <a:p>
                      <a:pPr algn="ctr"/>
                      <a:endParaRPr lang="en-US" sz="1100" dirty="0"/>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Normative </a:t>
                      </a:r>
                    </a:p>
                  </a:txBody>
                  <a:tcPr>
                    <a:noFill/>
                  </a:tcPr>
                </a:tc>
                <a:extLst>
                  <a:ext uri="{0D108BD9-81ED-4DB2-BD59-A6C34878D82A}">
                    <a16:rowId xmlns:a16="http://schemas.microsoft.com/office/drawing/2014/main" val="2096441323"/>
                  </a:ext>
                </a:extLst>
              </a:tr>
              <a:tr h="2328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0" kern="1200" dirty="0">
                          <a:solidFill>
                            <a:schemeClr val="tx1"/>
                          </a:solidFill>
                          <a:latin typeface="+mn-lt"/>
                          <a:ea typeface="+mn-ea"/>
                          <a:cs typeface="+mn-cs"/>
                        </a:rPr>
                        <a:t>SA2#174</a:t>
                      </a: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0" kern="1200" dirty="0">
                          <a:solidFill>
                            <a:schemeClr val="tx1"/>
                          </a:solidFill>
                          <a:latin typeface="+mn-lt"/>
                          <a:ea typeface="+mn-ea"/>
                          <a:cs typeface="+mn-cs"/>
                        </a:rPr>
                        <a:t>April 2026</a:t>
                      </a: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srgbClr val="FF0000"/>
                          </a:solidFill>
                          <a:effectLst/>
                          <a:uLnTx/>
                          <a:uFillTx/>
                          <a:latin typeface="Calibri"/>
                          <a:ea typeface="宋体" panose="02010600030101010101" pitchFamily="2" charset="-122"/>
                          <a:cs typeface="+mn-cs"/>
                        </a:rPr>
                        <a:t>TBD</a:t>
                      </a:r>
                      <a:endParaRPr kumimoji="0" lang="en-US" altLang="zh-CN" sz="1100" b="0" i="0" u="none" strike="noStrike" kern="1200" cap="none" spc="0" normalizeH="0" baseline="0" noProof="0" dirty="0">
                        <a:ln>
                          <a:noFill/>
                        </a:ln>
                        <a:solidFill>
                          <a:srgbClr val="FF0000"/>
                        </a:solidFill>
                        <a:effectLst/>
                        <a:uLnTx/>
                        <a:uFillTx/>
                        <a:latin typeface="Calibri"/>
                        <a:ea typeface="宋体" panose="02010600030101010101" pitchFamily="2" charset="-122"/>
                        <a:cs typeface="+mn-cs"/>
                      </a:endParaRP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100" b="0" kern="1200" dirty="0">
                        <a:solidFill>
                          <a:schemeClr val="tx1"/>
                        </a:solidFill>
                        <a:latin typeface="+mn-lt"/>
                        <a:ea typeface="+mn-ea"/>
                        <a:cs typeface="+mn-cs"/>
                      </a:endParaRP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0" kern="1200" dirty="0">
                          <a:solidFill>
                            <a:schemeClr val="tx1"/>
                          </a:solidFill>
                          <a:latin typeface="+mn-lt"/>
                          <a:ea typeface="+mn-ea"/>
                          <a:cs typeface="+mn-cs"/>
                        </a:rPr>
                        <a:t>Normative </a:t>
                      </a:r>
                    </a:p>
                  </a:txBody>
                  <a:tcPr>
                    <a:noFill/>
                  </a:tcPr>
                </a:tc>
                <a:extLst>
                  <a:ext uri="{0D108BD9-81ED-4DB2-BD59-A6C34878D82A}">
                    <a16:rowId xmlns:a16="http://schemas.microsoft.com/office/drawing/2014/main" val="936295810"/>
                  </a:ext>
                </a:extLst>
              </a:tr>
              <a:tr h="2328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0" kern="1200" dirty="0">
                          <a:solidFill>
                            <a:schemeClr val="tx1"/>
                          </a:solidFill>
                          <a:latin typeface="+mn-lt"/>
                          <a:ea typeface="+mn-ea"/>
                          <a:cs typeface="+mn-cs"/>
                        </a:rPr>
                        <a:t>SA2#175</a:t>
                      </a: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0" kern="1200" dirty="0">
                          <a:solidFill>
                            <a:schemeClr val="tx1"/>
                          </a:solidFill>
                          <a:latin typeface="+mn-lt"/>
                          <a:ea typeface="+mn-ea"/>
                          <a:cs typeface="+mn-cs"/>
                        </a:rPr>
                        <a:t>May 2026</a:t>
                      </a: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srgbClr val="FF0000"/>
                          </a:solidFill>
                          <a:effectLst/>
                          <a:uLnTx/>
                          <a:uFillTx/>
                          <a:latin typeface="Calibri"/>
                          <a:ea typeface="宋体" panose="02010600030101010101" pitchFamily="2" charset="-122"/>
                          <a:cs typeface="+mn-cs"/>
                        </a:rPr>
                        <a:t>TBD</a:t>
                      </a:r>
                      <a:endParaRPr kumimoji="0" lang="en-US" altLang="zh-CN" sz="1100" b="0" i="0" u="none" strike="noStrike" kern="1200" cap="none" spc="0" normalizeH="0" baseline="0" noProof="0" dirty="0">
                        <a:ln>
                          <a:noFill/>
                        </a:ln>
                        <a:solidFill>
                          <a:srgbClr val="FF0000"/>
                        </a:solidFill>
                        <a:effectLst/>
                        <a:uLnTx/>
                        <a:uFillTx/>
                        <a:latin typeface="Calibri"/>
                        <a:ea typeface="宋体" panose="02010600030101010101" pitchFamily="2" charset="-122"/>
                        <a:cs typeface="+mn-cs"/>
                      </a:endParaRP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100" b="0" kern="1200" dirty="0">
                        <a:solidFill>
                          <a:schemeClr val="tx1"/>
                        </a:solidFill>
                        <a:latin typeface="+mn-lt"/>
                        <a:ea typeface="+mn-ea"/>
                        <a:cs typeface="+mn-cs"/>
                      </a:endParaRP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Normative </a:t>
                      </a:r>
                    </a:p>
                  </a:txBody>
                  <a:tcPr>
                    <a:noFill/>
                  </a:tcPr>
                </a:tc>
                <a:extLst>
                  <a:ext uri="{0D108BD9-81ED-4DB2-BD59-A6C34878D82A}">
                    <a16:rowId xmlns:a16="http://schemas.microsoft.com/office/drawing/2014/main" val="1238574892"/>
                  </a:ext>
                </a:extLst>
              </a:tr>
              <a:tr h="2328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0" kern="1200" dirty="0">
                          <a:solidFill>
                            <a:schemeClr val="tx1"/>
                          </a:solidFill>
                          <a:latin typeface="+mn-lt"/>
                          <a:ea typeface="+mn-ea"/>
                          <a:cs typeface="+mn-cs"/>
                        </a:rPr>
                        <a:t>SA2#176</a:t>
                      </a: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0" kern="1200" dirty="0">
                          <a:solidFill>
                            <a:schemeClr val="tx1"/>
                          </a:solidFill>
                          <a:latin typeface="+mn-lt"/>
                          <a:ea typeface="+mn-ea"/>
                          <a:cs typeface="+mn-cs"/>
                        </a:rPr>
                        <a:t>Aug 2026</a:t>
                      </a: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rgbClr val="FF0000"/>
                          </a:solidFill>
                          <a:effectLst/>
                          <a:uLnTx/>
                          <a:uFillTx/>
                          <a:latin typeface="Calibri"/>
                          <a:ea typeface="宋体" panose="02010600030101010101" pitchFamily="2" charset="-122"/>
                          <a:cs typeface="+mn-cs"/>
                        </a:rPr>
                        <a:t>TBD</a:t>
                      </a: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b="0" kern="1200" dirty="0">
                        <a:solidFill>
                          <a:schemeClr val="tx1"/>
                        </a:solidFill>
                        <a:latin typeface="+mn-lt"/>
                        <a:ea typeface="+mn-ea"/>
                        <a:cs typeface="+mn-cs"/>
                      </a:endParaRP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0" kern="1200" dirty="0">
                          <a:solidFill>
                            <a:schemeClr val="tx1"/>
                          </a:solidFill>
                          <a:latin typeface="+mn-lt"/>
                          <a:ea typeface="+mn-ea"/>
                          <a:cs typeface="+mn-cs"/>
                        </a:rPr>
                        <a:t>Normative </a:t>
                      </a:r>
                    </a:p>
                  </a:txBody>
                  <a:tcPr>
                    <a:noFill/>
                  </a:tcPr>
                </a:tc>
                <a:extLst>
                  <a:ext uri="{0D108BD9-81ED-4DB2-BD59-A6C34878D82A}">
                    <a16:rowId xmlns:a16="http://schemas.microsoft.com/office/drawing/2014/main" val="3548216855"/>
                  </a:ext>
                </a:extLst>
              </a:tr>
            </a:tbl>
          </a:graphicData>
        </a:graphic>
      </p:graphicFrame>
      <p:sp>
        <p:nvSpPr>
          <p:cNvPr id="7" name="Content Placeholder 7">
            <a:extLst>
              <a:ext uri="{FF2B5EF4-FFF2-40B4-BE49-F238E27FC236}">
                <a16:creationId xmlns:a16="http://schemas.microsoft.com/office/drawing/2014/main" id="{579DC4F5-2166-4C07-8C51-FBEAD3F94023}"/>
              </a:ext>
            </a:extLst>
          </p:cNvPr>
          <p:cNvSpPr txBox="1">
            <a:spLocks/>
          </p:cNvSpPr>
          <p:nvPr/>
        </p:nvSpPr>
        <p:spPr>
          <a:xfrm>
            <a:off x="302802" y="4763375"/>
            <a:ext cx="8749073" cy="1087482"/>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1800" kern="0" dirty="0"/>
              <a:t>Total: 3+</a:t>
            </a:r>
            <a:r>
              <a:rPr lang="en-US" altLang="zh-CN" sz="1800" kern="0" dirty="0">
                <a:highlight>
                  <a:srgbClr val="FFFF00"/>
                </a:highlight>
              </a:rPr>
              <a:t>??</a:t>
            </a:r>
            <a:r>
              <a:rPr lang="zh-CN" altLang="en-US" sz="1800" kern="0" dirty="0"/>
              <a:t> </a:t>
            </a:r>
            <a:r>
              <a:rPr lang="en-US" altLang="zh-CN" sz="1800" kern="0" dirty="0"/>
              <a:t>TUs </a:t>
            </a:r>
            <a:endParaRPr lang="en-US" altLang="zh-CN" sz="1800" kern="0" dirty="0">
              <a:highlight>
                <a:srgbClr val="FFFF00"/>
              </a:highlight>
            </a:endParaRPr>
          </a:p>
          <a:p>
            <a:pPr lvl="1">
              <a:spcBef>
                <a:spcPts val="0"/>
              </a:spcBef>
              <a:spcAft>
                <a:spcPts val="0"/>
              </a:spcAft>
            </a:pPr>
            <a:r>
              <a:rPr lang="en-US" altLang="zh-CN" sz="1400" kern="0" dirty="0">
                <a:highlight>
                  <a:srgbClr val="FFFF00"/>
                </a:highlight>
              </a:rPr>
              <a:t>3+ ??</a:t>
            </a:r>
            <a:r>
              <a:rPr lang="zh-CN" altLang="en-US" sz="1400" kern="0" dirty="0"/>
              <a:t> </a:t>
            </a:r>
            <a:r>
              <a:rPr lang="en-US" altLang="zh-CN" sz="1400" kern="0" dirty="0"/>
              <a:t>TUs for Study Work </a:t>
            </a:r>
          </a:p>
          <a:p>
            <a:pPr lvl="1">
              <a:spcBef>
                <a:spcPts val="0"/>
              </a:spcBef>
              <a:spcAft>
                <a:spcPts val="0"/>
              </a:spcAft>
            </a:pPr>
            <a:r>
              <a:rPr lang="en-US" altLang="zh-CN" sz="1400" kern="0" dirty="0">
                <a:highlight>
                  <a:srgbClr val="FFFF00"/>
                </a:highlight>
              </a:rPr>
              <a:t>??</a:t>
            </a:r>
            <a:r>
              <a:rPr lang="zh-CN" altLang="en-US" sz="1400" kern="0" dirty="0"/>
              <a:t> </a:t>
            </a:r>
            <a:r>
              <a:rPr lang="en-US" altLang="zh-CN" sz="1400" kern="0" dirty="0"/>
              <a:t>TUs for Normative Work </a:t>
            </a:r>
          </a:p>
        </p:txBody>
      </p:sp>
      <p:sp>
        <p:nvSpPr>
          <p:cNvPr id="10" name="文本框 9">
            <a:extLst>
              <a:ext uri="{FF2B5EF4-FFF2-40B4-BE49-F238E27FC236}">
                <a16:creationId xmlns:a16="http://schemas.microsoft.com/office/drawing/2014/main" id="{A9D8903F-1B63-4F05-AD67-EF17BB940201}"/>
              </a:ext>
            </a:extLst>
          </p:cNvPr>
          <p:cNvSpPr txBox="1"/>
          <p:nvPr/>
        </p:nvSpPr>
        <p:spPr>
          <a:xfrm>
            <a:off x="156187" y="5623378"/>
            <a:ext cx="8623279" cy="646331"/>
          </a:xfrm>
          <a:prstGeom prst="rect">
            <a:avLst/>
          </a:prstGeom>
          <a:noFill/>
        </p:spPr>
        <p:txBody>
          <a:bodyPr wrap="square">
            <a:spAutoFit/>
          </a:bodyPr>
          <a:lstStyle/>
          <a:p>
            <a:pPr marL="720725" indent="-540385" hangingPunct="0">
              <a:spcAft>
                <a:spcPts val="900"/>
              </a:spcAft>
            </a:pPr>
            <a:r>
              <a:rPr lang="fr-FR" altLang="zh-CN" sz="1200" dirty="0">
                <a:effectLst/>
                <a:latin typeface="Times New Roman" panose="02020603050405020304" pitchFamily="18" charset="0"/>
                <a:ea typeface="等线" panose="02010600030101010101" pitchFamily="2" charset="-122"/>
              </a:rPr>
              <a:t>NOTE 6: SA2 couldn’t reach consensus on TU estimation. </a:t>
            </a:r>
            <a:r>
              <a:rPr lang="en-GB" altLang="zh-CN" sz="1200" dirty="0">
                <a:effectLst/>
                <a:latin typeface="Times New Roman" panose="02020603050405020304" pitchFamily="18" charset="0"/>
                <a:ea typeface="等线" panose="02010600030101010101" pitchFamily="2" charset="-122"/>
              </a:rPr>
              <a:t>However, the TU could be considered approximately in the range from 10 to 20 TUs for the study work. Determination of the final TU values is dependent on the SI scope in SA2 and based on alignment with RAN at TSG#108. (SP-250401)  </a:t>
            </a:r>
            <a:endParaRPr lang="zh-CN" altLang="zh-CN" sz="1200" dirty="0">
              <a:effectLst/>
              <a:latin typeface="Times New Roman" panose="02020603050405020304" pitchFamily="18" charset="0"/>
              <a:ea typeface="等线" panose="02010600030101010101" pitchFamily="2" charset="-122"/>
            </a:endParaRPr>
          </a:p>
        </p:txBody>
      </p:sp>
    </p:spTree>
    <p:extLst>
      <p:ext uri="{BB962C8B-B14F-4D97-AF65-F5344CB8AC3E}">
        <p14:creationId xmlns:p14="http://schemas.microsoft.com/office/powerpoint/2010/main" val="3703464063"/>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8755" y="204461"/>
            <a:ext cx="7247376" cy="813391"/>
          </a:xfrm>
        </p:spPr>
        <p:txBody>
          <a:bodyPr/>
          <a:lstStyle/>
          <a:p>
            <a:r>
              <a:rPr lang="en-US" altLang="zh-CN" sz="2800" b="1" dirty="0"/>
              <a:t>Substantial Issues</a:t>
            </a:r>
            <a:endParaRPr lang="en-US" dirty="0"/>
          </a:p>
        </p:txBody>
      </p:sp>
      <p:graphicFrame>
        <p:nvGraphicFramePr>
          <p:cNvPr id="5" name="表格 4">
            <a:extLst>
              <a:ext uri="{FF2B5EF4-FFF2-40B4-BE49-F238E27FC236}">
                <a16:creationId xmlns:a16="http://schemas.microsoft.com/office/drawing/2014/main" id="{AA1D5501-D223-4D2F-919E-F9377EEAECAA}"/>
              </a:ext>
            </a:extLst>
          </p:cNvPr>
          <p:cNvGraphicFramePr>
            <a:graphicFrameLocks noGrp="1"/>
          </p:cNvGraphicFramePr>
          <p:nvPr>
            <p:extLst>
              <p:ext uri="{D42A27DB-BD31-4B8C-83A1-F6EECF244321}">
                <p14:modId xmlns:p14="http://schemas.microsoft.com/office/powerpoint/2010/main" val="132758083"/>
              </p:ext>
            </p:extLst>
          </p:nvPr>
        </p:nvGraphicFramePr>
        <p:xfrm>
          <a:off x="229734" y="1542529"/>
          <a:ext cx="8684532" cy="975360"/>
        </p:xfrm>
        <a:graphic>
          <a:graphicData uri="http://schemas.openxmlformats.org/drawingml/2006/table">
            <a:tbl>
              <a:tblPr firstRow="1" bandRow="1">
                <a:tableStyleId>{5C22544A-7EE6-4342-B048-85BDC9FD1C3A}</a:tableStyleId>
              </a:tblPr>
              <a:tblGrid>
                <a:gridCol w="860157">
                  <a:extLst>
                    <a:ext uri="{9D8B030D-6E8A-4147-A177-3AD203B41FA5}">
                      <a16:colId xmlns:a16="http://schemas.microsoft.com/office/drawing/2014/main" val="230772352"/>
                    </a:ext>
                  </a:extLst>
                </a:gridCol>
                <a:gridCol w="3335496">
                  <a:extLst>
                    <a:ext uri="{9D8B030D-6E8A-4147-A177-3AD203B41FA5}">
                      <a16:colId xmlns:a16="http://schemas.microsoft.com/office/drawing/2014/main" val="545223781"/>
                    </a:ext>
                  </a:extLst>
                </a:gridCol>
                <a:gridCol w="941408">
                  <a:extLst>
                    <a:ext uri="{9D8B030D-6E8A-4147-A177-3AD203B41FA5}">
                      <a16:colId xmlns:a16="http://schemas.microsoft.com/office/drawing/2014/main" val="2034555599"/>
                    </a:ext>
                  </a:extLst>
                </a:gridCol>
                <a:gridCol w="2295646">
                  <a:extLst>
                    <a:ext uri="{9D8B030D-6E8A-4147-A177-3AD203B41FA5}">
                      <a16:colId xmlns:a16="http://schemas.microsoft.com/office/drawing/2014/main" val="494371242"/>
                    </a:ext>
                  </a:extLst>
                </a:gridCol>
                <a:gridCol w="1251825">
                  <a:extLst>
                    <a:ext uri="{9D8B030D-6E8A-4147-A177-3AD203B41FA5}">
                      <a16:colId xmlns:a16="http://schemas.microsoft.com/office/drawing/2014/main" val="1105084195"/>
                    </a:ext>
                  </a:extLst>
                </a:gridCol>
              </a:tblGrid>
              <a:tr h="142029">
                <a:tc>
                  <a:txBody>
                    <a:bodyPr/>
                    <a:lstStyle/>
                    <a:p>
                      <a:pPr algn="ctr"/>
                      <a:r>
                        <a:rPr lang="en-GB" sz="1000" dirty="0"/>
                        <a:t>Issue #</a:t>
                      </a:r>
                    </a:p>
                  </a:txBody>
                  <a:tcPr/>
                </a:tc>
                <a:tc>
                  <a:txBody>
                    <a:bodyPr/>
                    <a:lstStyle/>
                    <a:p>
                      <a:r>
                        <a:rPr lang="en-GB" sz="1000" dirty="0"/>
                        <a:t>Description</a:t>
                      </a:r>
                    </a:p>
                  </a:txBody>
                  <a:tcPr/>
                </a:tc>
                <a:tc>
                  <a:txBody>
                    <a:bodyPr/>
                    <a:lstStyle/>
                    <a:p>
                      <a:r>
                        <a:rPr lang="en-GB" sz="1000" dirty="0"/>
                        <a:t>Identified in</a:t>
                      </a:r>
                    </a:p>
                  </a:txBody>
                  <a:tcPr/>
                </a:tc>
                <a:tc>
                  <a:txBody>
                    <a:bodyPr/>
                    <a:lstStyle/>
                    <a:p>
                      <a:r>
                        <a:rPr lang="en-GB" sz="1000" dirty="0"/>
                        <a:t>Resolution</a:t>
                      </a:r>
                    </a:p>
                  </a:txBody>
                  <a:tcPr/>
                </a:tc>
                <a:tc>
                  <a:txBody>
                    <a:bodyPr/>
                    <a:lstStyle/>
                    <a:p>
                      <a:r>
                        <a:rPr lang="en-GB" sz="1000" dirty="0"/>
                        <a:t>Resolved in</a:t>
                      </a:r>
                    </a:p>
                  </a:txBody>
                  <a:tcPr/>
                </a:tc>
                <a:extLst>
                  <a:ext uri="{0D108BD9-81ED-4DB2-BD59-A6C34878D82A}">
                    <a16:rowId xmlns:a16="http://schemas.microsoft.com/office/drawing/2014/main" val="2534557702"/>
                  </a:ext>
                </a:extLst>
              </a:tr>
              <a:tr h="192732">
                <a:tc>
                  <a:txBody>
                    <a:bodyPr/>
                    <a:lstStyle/>
                    <a:p>
                      <a:pPr algn="ctr"/>
                      <a:endParaRPr lang="en-GB" sz="10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000" dirty="0">
                        <a:solidFill>
                          <a:prstClr val="black"/>
                        </a:solidFill>
                      </a:endParaRPr>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extLst>
                  <a:ext uri="{0D108BD9-81ED-4DB2-BD59-A6C34878D82A}">
                    <a16:rowId xmlns:a16="http://schemas.microsoft.com/office/drawing/2014/main" val="231105598"/>
                  </a:ext>
                </a:extLst>
              </a:tr>
              <a:tr h="192732">
                <a:tc>
                  <a:txBody>
                    <a:bodyPr/>
                    <a:lstStyle/>
                    <a:p>
                      <a:pPr algn="ctr"/>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extLst>
                  <a:ext uri="{0D108BD9-81ED-4DB2-BD59-A6C34878D82A}">
                    <a16:rowId xmlns:a16="http://schemas.microsoft.com/office/drawing/2014/main" val="154713499"/>
                  </a:ext>
                </a:extLst>
              </a:tr>
              <a:tr h="192732">
                <a:tc>
                  <a:txBody>
                    <a:bodyPr/>
                    <a:lstStyle/>
                    <a:p>
                      <a:pPr algn="ctr"/>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extLst>
                  <a:ext uri="{0D108BD9-81ED-4DB2-BD59-A6C34878D82A}">
                    <a16:rowId xmlns:a16="http://schemas.microsoft.com/office/drawing/2014/main" val="1130220567"/>
                  </a:ext>
                </a:extLst>
              </a:tr>
            </a:tbl>
          </a:graphicData>
        </a:graphic>
      </p:graphicFrame>
    </p:spTree>
    <p:extLst>
      <p:ext uri="{BB962C8B-B14F-4D97-AF65-F5344CB8AC3E}">
        <p14:creationId xmlns:p14="http://schemas.microsoft.com/office/powerpoint/2010/main" val="1581619257"/>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5682</TotalTime>
  <Words>2146</Words>
  <Application>Microsoft Office PowerPoint</Application>
  <PresentationFormat>全屏显示(4:3)</PresentationFormat>
  <Paragraphs>334</Paragraphs>
  <Slides>11</Slides>
  <Notes>11</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11</vt:i4>
      </vt:variant>
    </vt:vector>
  </HeadingPairs>
  <TitlesOfParts>
    <vt:vector size="16" baseType="lpstr">
      <vt:lpstr>等线</vt:lpstr>
      <vt:lpstr>Arial</vt:lpstr>
      <vt:lpstr>Calibri</vt:lpstr>
      <vt:lpstr>Times New Roman</vt:lpstr>
      <vt:lpstr>Office Theme</vt:lpstr>
      <vt:lpstr>Status Report of FS_Sensing_ARC  </vt:lpstr>
      <vt:lpstr>Rel-20 FS_Sensing_ARC status at SA#108</vt:lpstr>
      <vt:lpstr>Rel-20 FS_Sensing_ARC status at SA#108</vt:lpstr>
      <vt:lpstr>Rel-20 FS_Sensing_ARC status in SA2#169 (1/2) </vt:lpstr>
      <vt:lpstr>Rel-20 FS_Sensing_ARC status in SA2#169 (2/2) </vt:lpstr>
      <vt:lpstr>Rel-20 FS_Sensing_ARC status in SA2#168 (1/2) </vt:lpstr>
      <vt:lpstr>Rel-20 FS_Sensing_ARC status in SA2#168 (2/2) </vt:lpstr>
      <vt:lpstr>Work plan for Rel-20 FS_Sensing_ARC</vt:lpstr>
      <vt:lpstr>Substantial Issues</vt:lpstr>
      <vt:lpstr>Annex</vt:lpstr>
      <vt:lpstr>Rel-20 planning – 5GA item planning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FS_AIML_CN Status Report</dc:title>
  <dc:creator>程思涵</dc:creator>
  <cp:lastModifiedBy>Jianning LIU</cp:lastModifiedBy>
  <cp:revision>206</cp:revision>
  <dcterms:modified xsi:type="dcterms:W3CDTF">2025-05-29T18:19:34Z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WM084001f013bb11f08000676900006769">
    <vt:lpwstr>CWMOeYxRiykuqomVB8Z4QYUbCvinY+WqDw1IUb5Ojnkx1Y1VXPj8cZyaqhEX4tt5EnzpY/LbrmLOa2Ih4AJXEHsaQ==</vt:lpwstr>
  </property>
  <property fmtid="{D5CDD505-2E9C-101B-9397-08002B2CF9AE}" pid="3" name="fileWhereFroms">
    <vt:lpwstr>PpjeLB1gRN0lwrPqMaCTkrjFIfXAixl2aF+HuWmxQlzpS4D1gj6ZSq/43svas+OMLKlSfXm0c9pQryjKQKL4Vtq9B7llDOybEhZJuA4uLe2L1Kex5PfDuKQOg5o6epURZ2KBi09qQiSQcz2TKFVmrPPTC/QKZo+aNGAfs6q71+VZh5di6ENTdjGoesxJ/cxZot5JR8Y+QGCOLvKTf+HdogefIICPGzdAk0hW/Z73SXWyWMHnuxIC/sX++qIHJvdxmDyHQwmz8N+qU/LuAHOBJkfZmfxtWzb9f7CDO10SvC9ueNfxCCGVlOuiNqluo/86</vt:lpwstr>
  </property>
</Properties>
</file>