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03" r:id="rId5"/>
    <p:sldId id="926" r:id="rId6"/>
    <p:sldId id="923" r:id="rId7"/>
    <p:sldId id="92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99FF"/>
    <a:srgbClr val="5C88D0"/>
    <a:srgbClr val="FF33CC"/>
    <a:srgbClr val="FF6699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 showGuides="1">
      <p:cViewPr>
        <p:scale>
          <a:sx n="89" d="100"/>
          <a:sy n="89" d="100"/>
        </p:scale>
        <p:origin x="-1316" y="-64"/>
      </p:cViewPr>
      <p:guideLst>
        <p:guide orient="horz" pos="2160"/>
        <p:guide pos="289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83412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5/26/2025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38461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</a:t>
            </a:r>
            <a:r>
              <a:rPr lang="en-US" altLang="de-DE" sz="1400" b="1" dirty="0" smtClean="0">
                <a:effectLst/>
              </a:rPr>
              <a:t>5900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16</a:t>
            </a:r>
            <a:r>
              <a:rPr lang="en-US" altLang="sv-SE" sz="1200" b="1" dirty="0" smtClean="0">
                <a:latin typeface="+mj-lt"/>
              </a:rPr>
              <a:t>9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19</a:t>
            </a:r>
            <a:r>
              <a:rPr 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-</a:t>
            </a:r>
            <a:r>
              <a:rPr lang="en-US" alt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23</a:t>
            </a:r>
            <a:r>
              <a:rPr 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alt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May</a:t>
            </a:r>
            <a:r>
              <a:rPr 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2025, </a:t>
            </a:r>
            <a:r>
              <a:rPr lang="en-US" alt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Fukuoka</a:t>
            </a:r>
            <a:r>
              <a:rPr 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 </a:t>
            </a:r>
            <a:r>
              <a:rPr lang="en-US" altLang="sv-S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Japan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00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</a:t>
            </a:r>
            <a:r>
              <a:rPr lang="en-US" altLang="en-GB" sz="1200" dirty="0" smtClean="0">
                <a:solidFill>
                  <a:schemeClr val="bg1"/>
                </a:solidFill>
              </a:rPr>
              <a:t>9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sv-SE" sz="1200" dirty="0" smtClean="0">
                <a:solidFill>
                  <a:schemeClr val="bg1"/>
                </a:solidFill>
              </a:rPr>
              <a:t>19</a:t>
            </a:r>
            <a:r>
              <a:rPr lang="sv-SE" altLang="de-DE" sz="1200" dirty="0" smtClean="0">
                <a:solidFill>
                  <a:schemeClr val="bg1"/>
                </a:solidFill>
              </a:rPr>
              <a:t>-</a:t>
            </a:r>
            <a:r>
              <a:rPr lang="en-US" altLang="sv-SE" sz="1200" dirty="0" smtClean="0">
                <a:solidFill>
                  <a:schemeClr val="bg1"/>
                </a:solidFill>
              </a:rPr>
              <a:t>23</a:t>
            </a:r>
            <a:r>
              <a:rPr lang="sv-SE" altLang="de-DE" sz="1200" dirty="0" smtClean="0">
                <a:solidFill>
                  <a:schemeClr val="bg1"/>
                </a:solidFill>
              </a:rPr>
              <a:t> </a:t>
            </a:r>
            <a:r>
              <a:rPr lang="en-US" altLang="sv-SE" sz="1200" dirty="0" smtClean="0">
                <a:solidFill>
                  <a:schemeClr val="bg1"/>
                </a:solidFill>
              </a:rPr>
              <a:t>May</a:t>
            </a:r>
            <a:r>
              <a:rPr lang="sv-SE" altLang="de-DE" sz="1200" dirty="0" smtClean="0">
                <a:solidFill>
                  <a:schemeClr val="bg1"/>
                </a:solidFill>
              </a:rPr>
              <a:t>, 2025</a:t>
            </a:r>
            <a:r>
              <a:rPr lang="en-US" altLang="sv-SE" sz="1200" dirty="0" smtClean="0">
                <a:solidFill>
                  <a:schemeClr val="bg1"/>
                </a:solidFill>
              </a:rPr>
              <a:t>, </a:t>
            </a:r>
            <a:r>
              <a:rPr lang="en-US" altLang="sv-SE" sz="1200" dirty="0" smtClean="0">
                <a:solidFill>
                  <a:schemeClr val="bg1"/>
                </a:solidFill>
                <a:sym typeface="+mn-ea"/>
              </a:rPr>
              <a:t>Fukuoka</a:t>
            </a:r>
            <a:r>
              <a:rPr lang="sv-SE" altLang="de-DE" sz="1200" dirty="0" smtClean="0">
                <a:solidFill>
                  <a:schemeClr val="bg1"/>
                </a:solidFill>
                <a:sym typeface="+mn-ea"/>
              </a:rPr>
              <a:t>, </a:t>
            </a:r>
            <a:r>
              <a:rPr lang="en-US" altLang="sv-SE" sz="1200" dirty="0" smtClean="0">
                <a:solidFill>
                  <a:schemeClr val="bg1"/>
                </a:solidFill>
                <a:sym typeface="+mn-ea"/>
              </a:rPr>
              <a:t>Japan</a:t>
            </a:r>
            <a:r>
              <a:rPr lang="sv-SE" altLang="de-DE" sz="1200" dirty="0" smtClean="0">
                <a:solidFill>
                  <a:schemeClr val="bg1"/>
                </a:solidFill>
                <a:sym typeface="+mn-ea"/>
              </a:rPr>
              <a:t> </a:t>
            </a:r>
            <a:endParaRPr lang="en-US" altLang="sv-SE" sz="12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 smtClean="0"/>
              <a:t>FS_</a:t>
            </a:r>
            <a:r>
              <a:rPr lang="en-GB" dirty="0" smtClean="0"/>
              <a:t>5GSAT_Ph4_</a:t>
            </a:r>
            <a:r>
              <a:rPr lang="en-GB" altLang="zh-CN" dirty="0" smtClean="0"/>
              <a:t>ARC</a:t>
            </a:r>
            <a:r>
              <a:rPr lang="en-GB" dirty="0" smtClean="0"/>
              <a:t> </a:t>
            </a:r>
            <a:r>
              <a:rPr lang="en-GB" dirty="0"/>
              <a:t>Status Report</a:t>
            </a:r>
            <a:br>
              <a:rPr lang="en-GB" dirty="0"/>
            </a:b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Study on integration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Relja </a:t>
            </a:r>
            <a:r>
              <a:rPr lang="en-US" altLang="en-US" sz="2000" dirty="0" err="1">
                <a:latin typeface="Arial" panose="020B0604020202020204" pitchFamily="34" charset="0"/>
              </a:rPr>
              <a:t>Djapic</a:t>
            </a:r>
            <a:r>
              <a:rPr lang="en-US" altLang="en-US" sz="2000" dirty="0">
                <a:latin typeface="Arial" panose="020B0604020202020204" pitchFamily="34" charset="0"/>
              </a:rPr>
              <a:t> (TNO)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SA#107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218445"/>
            <a:ext cx="8554481" cy="405376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SA2#107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In </a:t>
            </a: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SA2#168 </a:t>
            </a: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meeting, 5 pCRs are approved, including TR skeleton, TR scope, Architectural assumptions (2 pCRs), and a KI for WT-1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In </a:t>
            </a: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SA2#169 </a:t>
            </a: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meeting, 14 pCRs 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are approved, </a:t>
            </a:r>
            <a:r>
              <a:rPr lang="en-US" altLang="de-DE" sz="1200" kern="0" dirty="0" smtClean="0">
                <a:solidFill>
                  <a:prstClr val="black"/>
                </a:solidFill>
                <a:sym typeface="+mn-ea"/>
              </a:rPr>
              <a:t>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de-DE" sz="1000" kern="0" dirty="0" smtClean="0">
                <a:solidFill>
                  <a:prstClr val="black"/>
                </a:solidFill>
                <a:sym typeface="+mn-ea"/>
              </a:rPr>
              <a:t>11 </a:t>
            </a:r>
            <a:r>
              <a:rPr lang="en-US" altLang="de-DE" sz="100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00" kern="0" dirty="0" smtClean="0">
                <a:solidFill>
                  <a:prstClr val="black"/>
                </a:solidFill>
                <a:sym typeface="+mn-ea"/>
              </a:rPr>
              <a:t> for KI#1 (</a:t>
            </a:r>
            <a:r>
              <a:rPr lang="en-US" altLang="zh-CN" sz="1000" kern="0" dirty="0" smtClean="0">
                <a:solidFill>
                  <a:prstClr val="black"/>
                </a:solidFill>
                <a:sym typeface="+mn-ea"/>
              </a:rPr>
              <a:t>IMS call via NB-IoT NTN GEO </a:t>
            </a:r>
            <a:r>
              <a:rPr lang="en-US" altLang="zh-CN" sz="1000" kern="0" dirty="0" smtClean="0">
                <a:solidFill>
                  <a:prstClr val="black"/>
                </a:solidFill>
                <a:sym typeface="+mn-ea"/>
              </a:rPr>
              <a:t>satellite connecting to EPC</a:t>
            </a:r>
            <a:r>
              <a:rPr lang="en-US" altLang="de-DE" sz="1000" kern="0" dirty="0" smtClean="0">
                <a:solidFill>
                  <a:prstClr val="black"/>
                </a:solidFill>
                <a:sym typeface="+mn-ea"/>
              </a:rPr>
              <a:t>)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de-DE" sz="1000" kern="0" dirty="0" smtClean="0">
                <a:solidFill>
                  <a:prstClr val="black"/>
                </a:solidFill>
                <a:sym typeface="+mn-ea"/>
              </a:rPr>
              <a:t>2 </a:t>
            </a:r>
            <a:r>
              <a:rPr lang="en-US" altLang="de-DE" sz="1000" kern="0" dirty="0" err="1" smtClean="0">
                <a:solidFill>
                  <a:prstClr val="black"/>
                </a:solidFill>
                <a:sym typeface="+mn-ea"/>
              </a:rPr>
              <a:t>pCRs</a:t>
            </a:r>
            <a:r>
              <a:rPr lang="en-US" altLang="de-DE" sz="1000" kern="0" dirty="0" smtClean="0">
                <a:solidFill>
                  <a:prstClr val="black"/>
                </a:solidFill>
                <a:sym typeface="+mn-ea"/>
              </a:rPr>
              <a:t> for KI#2</a:t>
            </a:r>
            <a:r>
              <a:rPr lang="en-US" altLang="zh-CN" sz="1000" kern="0" dirty="0">
                <a:solidFill>
                  <a:prstClr val="black"/>
                </a:solidFill>
                <a:sym typeface="+mn-ea"/>
              </a:rPr>
              <a:t> (IMS enhancement for GEO NB-IoT NTN access), </a:t>
            </a:r>
            <a:endParaRPr lang="en-US" altLang="zh-CN" sz="1000" kern="0" dirty="0" smtClean="0">
              <a:solidFill>
                <a:prstClr val="black"/>
              </a:solidFill>
              <a:sym typeface="+mn-ea"/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000" kern="0" dirty="0" smtClean="0">
                <a:solidFill>
                  <a:prstClr val="black"/>
                </a:solidFill>
                <a:sym typeface="+mn-ea"/>
              </a:rPr>
              <a:t>1 </a:t>
            </a:r>
            <a:r>
              <a:rPr lang="en-US" altLang="zh-CN" sz="1000" kern="0" dirty="0">
                <a:solidFill>
                  <a:prstClr val="black"/>
                </a:solidFill>
                <a:sym typeface="+mn-ea"/>
              </a:rPr>
              <a:t>pCR </a:t>
            </a:r>
            <a:r>
              <a:rPr lang="en-US" altLang="de-DE" sz="1000" kern="0" dirty="0" smtClean="0">
                <a:solidFill>
                  <a:prstClr val="black"/>
                </a:solidFill>
                <a:sym typeface="+mn-ea"/>
              </a:rPr>
              <a:t>for WT2.2(</a:t>
            </a:r>
            <a:r>
              <a:rPr lang="en-US" altLang="zh-CN" sz="1000" kern="0" dirty="0" smtClean="0">
                <a:solidFill>
                  <a:prstClr val="black"/>
                </a:solidFill>
                <a:sym typeface="+mn-ea"/>
              </a:rPr>
              <a:t>UE-SAT-UE communication for non-IMS services</a:t>
            </a:r>
            <a:r>
              <a:rPr lang="en-US" altLang="de-DE" sz="1000" kern="0" dirty="0" smtClean="0">
                <a:solidFill>
                  <a:prstClr val="black"/>
                </a:solidFill>
                <a:sym typeface="+mn-ea"/>
              </a:rPr>
              <a:t>)</a:t>
            </a:r>
            <a:endParaRPr lang="en-US" altLang="zh-CN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200" kern="0" dirty="0">
                <a:solidFill>
                  <a:prstClr val="black"/>
                </a:solidFill>
              </a:rPr>
              <a:t>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impact, KI#2 may have dependency on RAN conclusion.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6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  <a:endParaRPr lang="en-US" altLang="zh-CN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Continuing solution discussion.</a:t>
            </a: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Start solution </a:t>
            </a:r>
            <a:r>
              <a:rPr lang="en-US" altLang="zh-CN" sz="1200" kern="0" dirty="0" smtClean="0">
                <a:solidFill>
                  <a:prstClr val="black"/>
                </a:solidFill>
                <a:sym typeface="+mn-ea"/>
              </a:rPr>
              <a:t>evaluation for KI#1</a:t>
            </a: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 smtClean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graphicFrame>
        <p:nvGraphicFramePr>
          <p:cNvPr id="8" name="Table 4"/>
          <p:cNvGraphicFramePr>
            <a:graphicFrameLocks noGrp="1"/>
          </p:cNvGraphicFramePr>
          <p:nvPr/>
        </p:nvGraphicFramePr>
        <p:xfrm>
          <a:off x="271883" y="1485315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10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0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94758" y="2404501"/>
            <a:ext cx="8554481" cy="344287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SA2#16</a:t>
            </a:r>
            <a:r>
              <a:rPr lang="en-US" altLang="de-DE" sz="1600" b="1" kern="0" dirty="0" smtClean="0">
                <a:solidFill>
                  <a:prstClr val="black"/>
                </a:solidFill>
              </a:rPr>
              <a:t>9</a:t>
            </a:r>
            <a:r>
              <a:rPr lang="de-DE" altLang="de-DE" sz="1600" b="1" kern="0" dirty="0" smtClean="0">
                <a:solidFill>
                  <a:prstClr val="black"/>
                </a:solidFill>
              </a:rPr>
              <a:t> </a:t>
            </a:r>
            <a:endParaRPr lang="de-DE" altLang="de-DE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11 </a:t>
            </a:r>
            <a:r>
              <a:rPr lang="en-US" altLang="de-DE" sz="1200" kern="0" dirty="0" err="1">
                <a:solidFill>
                  <a:prstClr val="black"/>
                </a:solidFill>
              </a:rPr>
              <a:t>pCRs</a:t>
            </a:r>
            <a:r>
              <a:rPr lang="en-US" altLang="de-DE" sz="1200" kern="0" dirty="0">
                <a:solidFill>
                  <a:prstClr val="black"/>
                </a:solidFill>
              </a:rPr>
              <a:t> for KI#1 (IMS call via NB-</a:t>
            </a:r>
            <a:r>
              <a:rPr lang="en-US" altLang="de-DE" sz="1200" kern="0" dirty="0" err="1">
                <a:solidFill>
                  <a:prstClr val="black"/>
                </a:solidFill>
              </a:rPr>
              <a:t>IoT</a:t>
            </a:r>
            <a:r>
              <a:rPr lang="en-US" altLang="de-DE" sz="1200" kern="0" dirty="0">
                <a:solidFill>
                  <a:prstClr val="black"/>
                </a:solidFill>
              </a:rPr>
              <a:t> NTN GEO satellite connecting to EPC)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2 </a:t>
            </a:r>
            <a:r>
              <a:rPr lang="en-US" altLang="de-DE" sz="1200" kern="0" dirty="0" err="1">
                <a:solidFill>
                  <a:prstClr val="black"/>
                </a:solidFill>
              </a:rPr>
              <a:t>pCRs</a:t>
            </a:r>
            <a:r>
              <a:rPr lang="en-US" altLang="de-DE" sz="1200" kern="0" dirty="0">
                <a:solidFill>
                  <a:prstClr val="black"/>
                </a:solidFill>
              </a:rPr>
              <a:t> for KI#2 (IMS enhancement for GEO NB-</a:t>
            </a:r>
            <a:r>
              <a:rPr lang="en-US" altLang="de-DE" sz="1200" kern="0" dirty="0" err="1">
                <a:solidFill>
                  <a:prstClr val="black"/>
                </a:solidFill>
              </a:rPr>
              <a:t>IoT</a:t>
            </a:r>
            <a:r>
              <a:rPr lang="en-US" altLang="de-DE" sz="1200" kern="0" dirty="0">
                <a:solidFill>
                  <a:prstClr val="black"/>
                </a:solidFill>
              </a:rPr>
              <a:t> NTN access),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>
                <a:solidFill>
                  <a:prstClr val="black"/>
                </a:solidFill>
              </a:rPr>
              <a:t>1 </a:t>
            </a:r>
            <a:r>
              <a:rPr lang="en-US" altLang="de-DE" sz="1200" kern="0" dirty="0" err="1">
                <a:solidFill>
                  <a:prstClr val="black"/>
                </a:solidFill>
              </a:rPr>
              <a:t>pCR</a:t>
            </a:r>
            <a:r>
              <a:rPr lang="en-US" altLang="de-DE" sz="1200" kern="0" dirty="0">
                <a:solidFill>
                  <a:prstClr val="black"/>
                </a:solidFill>
              </a:rPr>
              <a:t> for WT2.2(UE-SAT-UE communication for non-IMS services</a:t>
            </a:r>
            <a:r>
              <a:rPr lang="en-US" altLang="de-DE" sz="1200" kern="0" dirty="0" smtClean="0">
                <a:solidFill>
                  <a:prstClr val="black"/>
                </a:solidFill>
              </a:rPr>
              <a:t>)</a:t>
            </a:r>
            <a:endParaRPr lang="en-US" altLang="de-DE" sz="120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altLang="zh-CN" sz="16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600" b="1" dirty="0">
                <a:solidFill>
                  <a:prstClr val="black"/>
                </a:solidFill>
              </a:rPr>
              <a:t>impacts and dependencies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olidFill>
                  <a:prstClr val="black"/>
                </a:solidFill>
              </a:rPr>
              <a:t>Yes,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KI#1 and KI#3 have </a:t>
            </a:r>
            <a:r>
              <a:rPr lang="en-US" altLang="zh-CN" sz="1200" kern="0" dirty="0">
                <a:solidFill>
                  <a:prstClr val="black"/>
                </a:solidFill>
              </a:rPr>
              <a:t>RAN </a:t>
            </a:r>
            <a:r>
              <a:rPr lang="en-US" altLang="zh-CN" sz="1200" kern="0" dirty="0" smtClean="0">
                <a:solidFill>
                  <a:prstClr val="black"/>
                </a:solidFill>
              </a:rPr>
              <a:t>impact, KI#2 may have dependency on RAN conclusion.</a:t>
            </a:r>
            <a:endParaRPr lang="en-US" altLang="de-DE" sz="1200" kern="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600" b="1" kern="0" dirty="0" smtClean="0">
                <a:solidFill>
                  <a:prstClr val="black"/>
                </a:solidFill>
              </a:rPr>
              <a:t>Next Step</a:t>
            </a:r>
            <a:endParaRPr lang="de-DE" altLang="zh-CN" sz="16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Continuing solution discussion.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 smtClean="0">
                <a:solidFill>
                  <a:prstClr val="black"/>
                </a:solidFill>
              </a:rPr>
              <a:t>Start solution evaluation.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>
              <a:solidFill>
                <a:prstClr val="black"/>
              </a:solidFill>
            </a:endParaRPr>
          </a:p>
        </p:txBody>
      </p:sp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</a:t>
            </a:r>
            <a:r>
              <a:rPr lang="en-US" altLang="de-DE" sz="2800" b="1" kern="0" dirty="0"/>
              <a:t> status after </a:t>
            </a:r>
            <a:r>
              <a:rPr lang="en-US" altLang="de-DE" sz="2800" b="1" kern="0" dirty="0" smtClean="0"/>
              <a:t>SA2#169</a:t>
            </a:r>
            <a:endParaRPr lang="en-US" kern="0" dirty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/>
        </p:nvGraphicFramePr>
        <p:xfrm>
          <a:off x="271883" y="1485315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932840"/>
                <a:gridCol w="1052623"/>
                <a:gridCol w="934633"/>
                <a:gridCol w="487680"/>
                <a:gridCol w="627264"/>
                <a:gridCol w="513806"/>
                <a:gridCol w="1506583"/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1</a:t>
                      </a:r>
                      <a:r>
                        <a:rPr lang="en-GB" sz="1000" dirty="0" smtClean="0"/>
                        <a:t>0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0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5GSAT_Ph3_ARCH status after </a:t>
            </a:r>
            <a:r>
              <a:rPr lang="en-US" altLang="de-DE" sz="2800" b="1" kern="0" dirty="0" smtClean="0"/>
              <a:t>SA2#168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634422"/>
              </p:ext>
            </p:extLst>
          </p:nvPr>
        </p:nvGraphicFramePr>
        <p:xfrm>
          <a:off x="465128" y="1493904"/>
          <a:ext cx="8250242" cy="4624652"/>
        </p:xfrm>
        <a:graphic>
          <a:graphicData uri="http://schemas.openxmlformats.org/drawingml/2006/table">
            <a:tbl>
              <a:tblPr firstRow="1" bandRow="1"/>
              <a:tblGrid>
                <a:gridCol w="1064281"/>
                <a:gridCol w="980129"/>
                <a:gridCol w="1100582"/>
                <a:gridCol w="1026168"/>
                <a:gridCol w="4079082"/>
              </a:tblGrid>
              <a:tr h="28010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Meeting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Date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Planned TU’s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Actual TU’s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Action plan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16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SA2#168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2025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en-US" sz="1800" dirty="0"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 TU for TR scope, TR skeleton, Assumption, KI definition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Start solution discussion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58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SA2#169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2025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2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chance for KI update, </a:t>
                      </a: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continue solution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discussion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20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SA2#170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2025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1.5(2)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meeting for new solution, and start solution evaluation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85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SA2#171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Qct. 2025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1(2)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meeting for solution update, continue solution evaluation and try to conclude topics with common understanding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Submit WI to SA2 for information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SA2#172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Nov. 2025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1(1.5)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the study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Approve the WI in SA2.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SA2#173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Feb. 2025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Normative work starts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SA2#174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2025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SA2#175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2025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1.5(2.5)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88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SA2#176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2025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1(2)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Used TU’s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105">
                <a:tc gridSpan="5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NOTE: depending on prioritization in SA#108, WT-2.1 might start in Q3.</a:t>
                      </a:r>
                      <a:endParaRPr lang="zh-CN" sz="10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FB06B07D-423A-4012-A7AA-33F90EA5F8B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428</Words>
  <Application>Microsoft Office PowerPoint</Application>
  <PresentationFormat>全屏显示(4:3)</PresentationFormat>
  <Paragraphs>118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FS_5GSAT_Ph4_ARC Status Report Study on integration of satellite components in the 5G architecture Phase 4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CATT-r1</cp:lastModifiedBy>
  <cp:revision>2093</cp:revision>
  <dcterms:created xsi:type="dcterms:W3CDTF">2008-08-30T09:32:00Z</dcterms:created>
  <dcterms:modified xsi:type="dcterms:W3CDTF">2025-05-26T13:30:41Z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B80BC65892824819B425FAD1274514F4_12</vt:lpwstr>
  </property>
  <property fmtid="{D5CDD505-2E9C-101B-9397-08002B2CF9AE}" pid="21" name="KSOProductBuildVer">
    <vt:lpwstr>2052-12.1.0.21171</vt:lpwstr>
  </property>
</Properties>
</file>