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3" r:id="rId2"/>
    <p:sldId id="1139" r:id="rId3"/>
    <p:sldId id="1136" r:id="rId4"/>
    <p:sldId id="1126" r:id="rId5"/>
    <p:sldId id="1138" r:id="rId6"/>
    <p:sldId id="1127" r:id="rId7"/>
    <p:sldId id="1137" r:id="rId8"/>
    <p:sldId id="1134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8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73" autoAdjust="0"/>
    <p:restoredTop sz="95847" autoAdjust="0"/>
  </p:normalViewPr>
  <p:slideViewPr>
    <p:cSldViewPr snapToGrid="0">
      <p:cViewPr varScale="1">
        <p:scale>
          <a:sx n="102" d="100"/>
          <a:sy n="102" d="100"/>
        </p:scale>
        <p:origin x="969" y="63"/>
      </p:cViewPr>
      <p:guideLst>
        <p:guide orient="horz" pos="2133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3192" y="96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5/29/2025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3089DC-F83A-406C-9953-2B0B90139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6F58B-365E-42B9-9FAC-DB197C7823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B36-3C10-48BC-8EAC-E8A804770217}" type="datetimeFigureOut">
              <a:rPr lang="en-GB" smtClean="0"/>
              <a:t>29/05/2025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12B519B-ED5F-4424-9941-5B5CC579CA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A191444-6AD0-4304-8162-226125C7C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42F78-83EB-4078-B06A-F05CB64264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47A23-0973-48CC-830F-6C1F8854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CD2C-A2A9-4D72-B0A8-7202530CD11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KI#1: </a:t>
            </a:r>
          </a:p>
          <a:p>
            <a:r>
              <a:rPr lang="en-US" altLang="zh-CN" dirty="0"/>
              <a:t>KI#2: ;</a:t>
            </a:r>
          </a:p>
          <a:p>
            <a:r>
              <a:rPr lang="en-US" altLang="zh-CN" dirty="0"/>
              <a:t>KI#3: .</a:t>
            </a:r>
          </a:p>
          <a:p>
            <a:r>
              <a:rPr lang="en-US" altLang="zh-CN" dirty="0"/>
              <a:t>General: ;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70522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KI#1: </a:t>
            </a:r>
          </a:p>
          <a:p>
            <a:r>
              <a:rPr lang="en-US" altLang="zh-CN" dirty="0"/>
              <a:t>KI#2: ;</a:t>
            </a:r>
          </a:p>
          <a:p>
            <a:r>
              <a:rPr lang="en-US" altLang="zh-CN" dirty="0"/>
              <a:t>KI#3: .</a:t>
            </a:r>
          </a:p>
          <a:p>
            <a:r>
              <a:rPr lang="en-US" altLang="zh-CN" dirty="0"/>
              <a:t>General: ;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2463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7908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7570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KI#1: 1 LS Out, 1 endorsed, 2 agreed, 1 merged, 4 postponed;</a:t>
            </a:r>
          </a:p>
          <a:p>
            <a:r>
              <a:rPr lang="en-US" altLang="zh-CN" dirty="0"/>
              <a:t>KI#2: 7 agreed, 1 merged;</a:t>
            </a:r>
          </a:p>
          <a:p>
            <a:r>
              <a:rPr lang="en-US" altLang="zh-CN" dirty="0"/>
              <a:t>KI#3: 1 agreed.</a:t>
            </a:r>
          </a:p>
          <a:p>
            <a:r>
              <a:rPr lang="en-US" altLang="zh-CN" dirty="0"/>
              <a:t>General: 91 submitted, 10 agreed, 1 LS out, 1 endorsed, 1 merged, 4 postponed;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99526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108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altLang="zh-CN" sz="1400" b="1" dirty="0">
                <a:effectLst/>
              </a:rPr>
              <a:t>505899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316035" y="225848"/>
            <a:ext cx="5810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#169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 19 – May 23, 2025</a:t>
            </a:r>
            <a:r>
              <a:rPr kumimoji="0" lang="sv-S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Fukuoka, Japan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409351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SA WG2 Meeting #169 May 19 – 23, 2025, Fukuoka, Japan</a:t>
            </a:r>
            <a:endParaRPr lang="en-US" altLang="en-GB" sz="1300" dirty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www.3gpp.org/ftp/Information/WI_Sheet/SP-241936.zip" TargetMode="External"/><Relationship Id="rId4" Type="http://schemas.openxmlformats.org/officeDocument/2006/relationships/hyperlink" Target="https://www.3gpp.org/ftp/Information/WI_Sheet/SP-240991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www.3gpp.org/ftp/Information/WI_Sheet/SP-241936.zip" TargetMode="External"/><Relationship Id="rId4" Type="http://schemas.openxmlformats.org/officeDocument/2006/relationships/hyperlink" Target="https://www.3gpp.org/ftp/Information/WI_Sheet/SP-240991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www.3gpp.org/ftp/Information/WI_Sheet/SP-240991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www.3gpp.org/ftp/Information/WI_Sheet/SP-240991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/>
              <a:t>AIML_CN</a:t>
            </a:r>
            <a:br>
              <a:rPr lang="en-US" altLang="en-GB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fr-FR" altLang="zh-CN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fr-FR" altLang="zh-CN" sz="2000" dirty="0">
                <a:latin typeface="Arial" panose="020B0604020202020204" pitchFamily="34" charset="0"/>
              </a:rPr>
              <a:t>vivo (Rapporteur)</a:t>
            </a:r>
            <a:br>
              <a:rPr lang="en-US" altLang="en-US" sz="2000" dirty="0"/>
            </a:br>
            <a:r>
              <a:rPr lang="fr-FR" altLang="zh-CN" sz="2000" dirty="0">
                <a:latin typeface="Arial" panose="020B0604020202020204" pitchFamily="34" charset="0"/>
              </a:rPr>
              <a:t>MediaTek Inc. (Rapporteur)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SA#107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03006" y="2460550"/>
            <a:ext cx="8811260" cy="36801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176 papers were submitted, 19 agreed, 2 LS out, 1 endorsed, 2 merged, 5 postponed.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KI#1: 1 LS out, 4 agreed, 1 endorsed, 1 merged, 5 postponed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LS out to answer SA WG 5, about the mechanisms to collect AI/ML positioning relevant data.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KI#2: 7 agreed, 1 merged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KI#3: 1 agreed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KI#4: 1 LS out,  7 agreed.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LS out to reply CT 4.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400" b="1" dirty="0"/>
              <a:t>Impacts and dependence with other WGs</a:t>
            </a:r>
            <a:r>
              <a:rPr lang="en-US" altLang="zh-CN" sz="1400" dirty="0"/>
              <a:t>: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Impact SA3: consent/privacy aspects in coordination with SA3.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>
                <a:cs typeface="Arial" panose="020B0604020202020204" pitchFamily="34" charset="0"/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Consent/privacy aspects </a:t>
            </a:r>
            <a:r>
              <a:rPr lang="en-US" sz="1400" kern="0" dirty="0"/>
              <a:t>need to be resolved</a:t>
            </a:r>
            <a:r>
              <a:rPr lang="en-US" altLang="zh-CN" sz="1400" kern="0" dirty="0"/>
              <a:t>, in coordination with SA3.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>
                <a:cs typeface="Arial" panose="020B0604020202020204" pitchFamily="34" charset="0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Maintenance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KI#1 to align with SA3 for user consent and decide on use of privacy profile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KI#1/3/4 to answer CT3 LS IN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D2E8D23-B4FC-4307-A2F5-6060C7A90A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747481"/>
              </p:ext>
            </p:extLst>
          </p:nvPr>
        </p:nvGraphicFramePr>
        <p:xfrm>
          <a:off x="103006" y="1210870"/>
          <a:ext cx="9020792" cy="124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4387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98332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978904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6880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2895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1911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566700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470599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17465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 dirty="0"/>
                        <a:t>(dd/mm/</a:t>
                      </a:r>
                      <a:r>
                        <a:rPr lang="en-US" altLang="zh-CN" sz="1000" dirty="0" err="1"/>
                        <a:t>yyyy</a:t>
                      </a:r>
                      <a:r>
                        <a:rPr lang="en-US" altLang="zh-CN" sz="1000" dirty="0"/>
                        <a:t>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26197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1040033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Core Network Enhanced Support for Artificial Intelligence (AI)/Machine Learning (ML) 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AIML_CN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25/03/2025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98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4"/>
                        </a:rPr>
                        <a:t>SP-240991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  <a:tr h="26197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1020068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 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FS_AIML_CN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2024/6/6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5"/>
                        </a:rPr>
                        <a:t>SP-241936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7485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057887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SA2#169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03006" y="2460550"/>
            <a:ext cx="8811260" cy="29811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85 papers were submitted, 9 agreed, 1 LS out, 5 postponed.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KI#1: 2 agreed, 5 postponed.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KI#4: 1 LS out,  7 agreed.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400" b="1" dirty="0"/>
              <a:t>Impacts and dependence with other WGs</a:t>
            </a:r>
            <a:r>
              <a:rPr lang="en-US" altLang="zh-CN" sz="1400" dirty="0"/>
              <a:t>: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Impact SA3: consent/privacy aspects </a:t>
            </a:r>
            <a:r>
              <a:rPr lang="en-US" sz="1400" kern="0" dirty="0"/>
              <a:t>need to be resolved</a:t>
            </a:r>
            <a:r>
              <a:rPr lang="en-US" altLang="zh-CN" sz="1400" kern="0" dirty="0"/>
              <a:t>, in coordination with SA3.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>
                <a:cs typeface="Arial" panose="020B0604020202020204" pitchFamily="34" charset="0"/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300" kern="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>
                <a:cs typeface="Arial" panose="020B0604020202020204" pitchFamily="34" charset="0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Maintenance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KI#1 to align with SA3 for user consent and decide on use of privacy profile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KI#1/3/4 to answer CT3 LS IN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D2E8D23-B4FC-4307-A2F5-6060C7A90A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7135526"/>
              </p:ext>
            </p:extLst>
          </p:nvPr>
        </p:nvGraphicFramePr>
        <p:xfrm>
          <a:off x="103006" y="1210870"/>
          <a:ext cx="9020792" cy="124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4387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98332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978904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6880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2895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1911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566700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470599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17465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 dirty="0"/>
                        <a:t>(dd/mm/</a:t>
                      </a:r>
                      <a:r>
                        <a:rPr lang="en-US" altLang="zh-CN" sz="1000" dirty="0" err="1"/>
                        <a:t>yyyy</a:t>
                      </a:r>
                      <a:r>
                        <a:rPr lang="en-US" altLang="zh-CN" sz="1000" dirty="0"/>
                        <a:t>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26197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1040033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Core Network Enhanced Support for Artificial Intelligence (AI)/Machine Learning (ML) 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AIML_CN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25/03/2025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>
                          <a:solidFill>
                            <a:schemeClr val="tx1"/>
                          </a:solidFill>
                        </a:rPr>
                        <a:t>98</a:t>
                      </a:r>
                      <a:endParaRPr lang="en-US" altLang="zh-CN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4"/>
                        </a:rPr>
                        <a:t>SP-240991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  <a:tr h="26197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1020068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 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FS_AIML_CN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2024/6/6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hlinkClick r:id="rId5"/>
                        </a:rPr>
                        <a:t>SP-241936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7485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669594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SA2#169 (2/2)</a:t>
            </a:r>
            <a:endParaRPr lang="en-US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55F8D954-002E-4469-B2E4-3F4666DDF1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84784"/>
              </p:ext>
            </p:extLst>
          </p:nvPr>
        </p:nvGraphicFramePr>
        <p:xfrm>
          <a:off x="237341" y="953018"/>
          <a:ext cx="8669318" cy="45990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5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1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8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dirty="0"/>
                        <a:t>SA2</a:t>
                      </a:r>
                      <a:r>
                        <a:rPr lang="en-US" sz="1300" b="0" baseline="0" dirty="0"/>
                        <a:t> #160AH-e</a:t>
                      </a:r>
                      <a:endParaRPr lang="en-US" sz="13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23.700-84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dirty="0"/>
                        <a:t>SA2#161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/>
                        <a:t>Feb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Initial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SA2#162*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/>
                        <a:t>Apr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u="none" strike="noStrike" dirty="0"/>
                        <a:t>1</a:t>
                      </a:r>
                      <a:endParaRPr lang="en-US" sz="1300" u="sng" strike="noStrike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and new solution(s)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395">
                <a:tc>
                  <a:txBody>
                    <a:bodyPr/>
                    <a:lstStyle/>
                    <a:p>
                      <a:r>
                        <a:rPr lang="en-US" sz="1300" b="0" dirty="0"/>
                        <a:t>SA2#163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/>
                        <a:t>May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strike="noStrike" dirty="0"/>
                        <a:t>1</a:t>
                      </a:r>
                      <a:endParaRPr lang="en-US" sz="1300" u="sng" strike="noStrike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solution updates and final Evaluations + Conclusions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/>
                        <a:t>Aug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/>
                        <a:t>Normative work per KI conclusion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dirty="0"/>
                        <a:t>Oct 2024</a:t>
                      </a:r>
                      <a:endParaRPr lang="en-US" sz="13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/>
                        <a:t>Normative work per KI conclusion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441323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SA2#166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work per KI conclusion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62958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SA2#166--Ad Hoc-e	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Jan 2025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work per KI conclusion (exception)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8574892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SA2#167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2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work per KI conclusion (exception)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8216855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0" dirty="0"/>
                        <a:t>Maintenance</a:t>
                      </a:r>
                      <a:endParaRPr lang="en-US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3494958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Maintenance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881958"/>
                  </a:ext>
                </a:extLst>
              </a:tr>
              <a:tr h="2818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August 2025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Maintenance 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239408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AC8BF35-5615-4D87-9542-CC15C22847CF}"/>
              </a:ext>
            </a:extLst>
          </p:cNvPr>
          <p:cNvSpPr txBox="1">
            <a:spLocks/>
          </p:cNvSpPr>
          <p:nvPr/>
        </p:nvSpPr>
        <p:spPr>
          <a:xfrm>
            <a:off x="237341" y="5596728"/>
            <a:ext cx="8749073" cy="86973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12  TUs </a:t>
            </a:r>
            <a:endParaRPr lang="en-US" altLang="zh-CN" sz="1800" kern="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TUs for Study Phase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8 TUs for Normative Work (4 for exception)</a:t>
            </a:r>
          </a:p>
        </p:txBody>
      </p:sp>
    </p:spTree>
    <p:extLst>
      <p:ext uri="{BB962C8B-B14F-4D97-AF65-F5344CB8AC3E}">
        <p14:creationId xmlns:p14="http://schemas.microsoft.com/office/powerpoint/2010/main" val="330757450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Substantial Issues 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1B6AEED7-56B7-4F22-AB71-66D8E63238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426026"/>
              </p:ext>
            </p:extLst>
          </p:nvPr>
        </p:nvGraphicFramePr>
        <p:xfrm>
          <a:off x="229734" y="1370875"/>
          <a:ext cx="8684532" cy="6695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0157">
                  <a:extLst>
                    <a:ext uri="{9D8B030D-6E8A-4147-A177-3AD203B41FA5}">
                      <a16:colId xmlns:a16="http://schemas.microsoft.com/office/drawing/2014/main" val="213229331"/>
                    </a:ext>
                  </a:extLst>
                </a:gridCol>
                <a:gridCol w="2429164">
                  <a:extLst>
                    <a:ext uri="{9D8B030D-6E8A-4147-A177-3AD203B41FA5}">
                      <a16:colId xmlns:a16="http://schemas.microsoft.com/office/drawing/2014/main" val="903082334"/>
                    </a:ext>
                  </a:extLst>
                </a:gridCol>
                <a:gridCol w="1342428">
                  <a:extLst>
                    <a:ext uri="{9D8B030D-6E8A-4147-A177-3AD203B41FA5}">
                      <a16:colId xmlns:a16="http://schemas.microsoft.com/office/drawing/2014/main" val="322542145"/>
                    </a:ext>
                  </a:extLst>
                </a:gridCol>
                <a:gridCol w="2800958">
                  <a:extLst>
                    <a:ext uri="{9D8B030D-6E8A-4147-A177-3AD203B41FA5}">
                      <a16:colId xmlns:a16="http://schemas.microsoft.com/office/drawing/2014/main" val="2089987006"/>
                    </a:ext>
                  </a:extLst>
                </a:gridCol>
                <a:gridCol w="1251825">
                  <a:extLst>
                    <a:ext uri="{9D8B030D-6E8A-4147-A177-3AD203B41FA5}">
                      <a16:colId xmlns:a16="http://schemas.microsoft.com/office/drawing/2014/main" val="3268206074"/>
                    </a:ext>
                  </a:extLst>
                </a:gridCol>
              </a:tblGrid>
              <a:tr h="273281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Issue 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Identified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Resolution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Resolved 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5921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Whether the LCS privacy check and/or User Consent check is needed for AI positioning?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baseline="0" dirty="0"/>
                        <a:t>SA2#166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6435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464248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74602E9A-6EFB-48FB-8F37-CE3C9B0184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dirty="0"/>
              <a:t>Status report for SA2#167/168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SA2#168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03006" y="2170511"/>
            <a:ext cx="8811260" cy="417156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91 papers were submitted, 10 agreed, 1 LS out, 1 endorsed, 2 merged, 4 postponed.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KI#1: 2 agreed, 1 LS out, 1 endorsed, 1 merged, 4 postponed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LS out to answer SA WG 5, about the mechanisms to collect AI/ML positioning relevant data.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KI#2: 7 agreed, 1 merged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KI#3: 1 agreed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400" b="1" dirty="0"/>
              <a:t>Impacts and dependence with other WGs</a:t>
            </a:r>
            <a:r>
              <a:rPr lang="en-US" altLang="zh-CN" sz="1400" dirty="0"/>
              <a:t>: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Impact SA3: consent/privacy aspects </a:t>
            </a:r>
            <a:r>
              <a:rPr lang="en-US" sz="1400" kern="0" dirty="0"/>
              <a:t>need to be resolved</a:t>
            </a:r>
            <a:r>
              <a:rPr lang="en-US" altLang="zh-CN" sz="1400" kern="0" dirty="0"/>
              <a:t>, in coordination with SA3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>
                <a:cs typeface="Arial" panose="020B0604020202020204" pitchFamily="34" charset="0"/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300" kern="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>
                <a:cs typeface="Arial" panose="020B0604020202020204" pitchFamily="34" charset="0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Maintenance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KI#1 to align with SA3 based on SA3 feedback (for user consent), align with SA5 LS IN (for OAM model training),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align with RAN (for detailed reference)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KI#4 to answer CT4 LS IN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D2E8D23-B4FC-4307-A2F5-6060C7A90A2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3006" y="1210870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1040033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Core Network Enhanced Support for Artificial Intelligence (AI)/Machine Learning (ML) 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AIML_CN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25/03/2025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98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4"/>
                        </a:rPr>
                        <a:t>SP-240991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866780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AIML_CN </a:t>
            </a:r>
            <a:r>
              <a:rPr lang="en-US" altLang="de-DE" sz="2800" b="1" dirty="0"/>
              <a:t>status after SA2#167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03006" y="2170511"/>
            <a:ext cx="8811260" cy="417156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116 papers were submitted, </a:t>
            </a:r>
            <a:r>
              <a:rPr lang="en-US" altLang="zh-CN" sz="1400" dirty="0"/>
              <a:t>26 </a:t>
            </a:r>
            <a:r>
              <a:rPr lang="en-US" altLang="de-DE" sz="1400" kern="0" dirty="0"/>
              <a:t>were </a:t>
            </a:r>
            <a:r>
              <a:rPr lang="en-US" altLang="zh-CN" sz="1400" dirty="0"/>
              <a:t>agreed, 1 </a:t>
            </a:r>
            <a:r>
              <a:rPr lang="en-US" altLang="de-DE" sz="1400" kern="0" dirty="0"/>
              <a:t>were </a:t>
            </a:r>
            <a:r>
              <a:rPr lang="en-US" altLang="zh-CN" sz="1400" dirty="0"/>
              <a:t>approved, 8 </a:t>
            </a:r>
            <a:r>
              <a:rPr lang="en-US" altLang="de-DE" sz="1400" kern="0" dirty="0"/>
              <a:t>were </a:t>
            </a:r>
            <a:r>
              <a:rPr lang="en-US" altLang="zh-CN" sz="1400" dirty="0"/>
              <a:t>merged, 4 </a:t>
            </a:r>
            <a:r>
              <a:rPr lang="en-US" altLang="de-DE" sz="1400" kern="0" dirty="0"/>
              <a:t>were </a:t>
            </a:r>
            <a:r>
              <a:rPr lang="en-US" altLang="zh-CN" sz="1400" dirty="0"/>
              <a:t>postponed</a:t>
            </a:r>
            <a:r>
              <a:rPr lang="en-US" altLang="de-DE" sz="14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kern="0" dirty="0"/>
              <a:t>KI#1: </a:t>
            </a:r>
            <a:r>
              <a:rPr lang="en-US" sz="1400" kern="0" dirty="0"/>
              <a:t>11 </a:t>
            </a:r>
            <a:r>
              <a:rPr lang="en-US" altLang="de-DE" sz="1400" kern="0" dirty="0"/>
              <a:t>were </a:t>
            </a:r>
            <a:r>
              <a:rPr lang="en-US" sz="1400" kern="0" dirty="0"/>
              <a:t>agreed, 1 </a:t>
            </a:r>
            <a:r>
              <a:rPr lang="en-US" altLang="de-DE" sz="1400" kern="0" dirty="0"/>
              <a:t>were </a:t>
            </a:r>
            <a:r>
              <a:rPr lang="en-US" sz="1400" kern="0" dirty="0"/>
              <a:t>approved, 2 </a:t>
            </a:r>
            <a:r>
              <a:rPr lang="en-US" altLang="de-DE" sz="1400" kern="0" dirty="0"/>
              <a:t>were </a:t>
            </a:r>
            <a:r>
              <a:rPr lang="en-US" sz="1400" kern="0" dirty="0"/>
              <a:t>merged, 3 </a:t>
            </a:r>
            <a:r>
              <a:rPr lang="en-US" altLang="de-DE" sz="1400" kern="0" dirty="0"/>
              <a:t>were </a:t>
            </a:r>
            <a:r>
              <a:rPr lang="en-US" sz="1400" kern="0" dirty="0"/>
              <a:t>postponed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KI#2: </a:t>
            </a:r>
            <a:r>
              <a:rPr lang="en-US" sz="1400" kern="0" dirty="0"/>
              <a:t>12 </a:t>
            </a:r>
            <a:r>
              <a:rPr lang="en-US" altLang="de-DE" sz="1400" kern="0" dirty="0"/>
              <a:t>were </a:t>
            </a:r>
            <a:r>
              <a:rPr lang="en-US" sz="1400" kern="0" dirty="0"/>
              <a:t>agreed, 5 </a:t>
            </a:r>
            <a:r>
              <a:rPr lang="en-US" altLang="de-DE" sz="1400" kern="0" dirty="0"/>
              <a:t>were </a:t>
            </a:r>
            <a:r>
              <a:rPr lang="en-US" sz="1400" kern="0" dirty="0"/>
              <a:t>merged, 1 </a:t>
            </a:r>
            <a:r>
              <a:rPr lang="en-US" altLang="de-DE" sz="1400" kern="0" dirty="0"/>
              <a:t>were </a:t>
            </a:r>
            <a:r>
              <a:rPr lang="en-US" sz="1400" kern="0" dirty="0"/>
              <a:t>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KI#3</a:t>
            </a:r>
            <a:r>
              <a:rPr lang="en-US" sz="1400" kern="0" dirty="0"/>
              <a:t>: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2 </a:t>
            </a:r>
            <a:r>
              <a:rPr lang="en-US" altLang="de-DE" sz="1400" kern="0" dirty="0"/>
              <a:t>were </a:t>
            </a:r>
            <a:r>
              <a:rPr lang="en-US" altLang="zh-CN" sz="1400" kern="0" dirty="0"/>
              <a:t>agreed, 1 merged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KI#4: 1 </a:t>
            </a:r>
            <a:r>
              <a:rPr lang="en-US" altLang="de-DE" sz="1400" kern="0" dirty="0"/>
              <a:t>were </a:t>
            </a:r>
            <a:r>
              <a:rPr lang="en-US" sz="1400" kern="0" dirty="0"/>
              <a:t>agreed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400" b="1" dirty="0"/>
              <a:t>Impacts and dependence with other WGs</a:t>
            </a:r>
            <a:r>
              <a:rPr lang="en-US" altLang="zh-CN" sz="1400" dirty="0"/>
              <a:t>: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RAN Impact on KI#1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Any data to be collected from UE/RAN by LMF for the model training/model inference/model performance monitoring for LMF-side model is assumed to be defined by RAN WGs and coordination with RAN is needed.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Feedback from RAN1/RAN2/RAN3 for the current progress of case 2b and case 3b to handle/specify the corresponding procedures in SA2 e.g. data collection from RAN and/or UE. 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Impact SA3: consent/privacy aspects </a:t>
            </a:r>
            <a:r>
              <a:rPr lang="en-US" sz="1400" kern="0" dirty="0"/>
              <a:t>need to be resolved</a:t>
            </a:r>
            <a:r>
              <a:rPr lang="en-US" altLang="zh-CN" sz="1400" kern="0" dirty="0"/>
              <a:t>, in coordination with SA3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>
                <a:cs typeface="Arial" panose="020B0604020202020204" pitchFamily="34" charset="0"/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300" kern="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>
                <a:cs typeface="Arial" panose="020B0604020202020204" pitchFamily="34" charset="0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Maintenance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KI#1 to align with RAN and SA3 based on RAN/SA3 feedback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D2E8D23-B4FC-4307-A2F5-6060C7A90A2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3006" y="1210870"/>
          <a:ext cx="8811260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00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76170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1040033</a:t>
                      </a:r>
                      <a:endParaRPr lang="en-US" altLang="en-US" sz="10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Core Network Enhanced Support for Artificial Intelligence (AI)/Machine Learning (ML) 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000" dirty="0">
                          <a:solidFill>
                            <a:schemeClr val="tx1"/>
                          </a:solidFill>
                          <a:sym typeface="+mn-ea"/>
                        </a:rPr>
                        <a:t>AIML_CN</a:t>
                      </a:r>
                      <a:endParaRPr lang="en-US" sz="1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dirty="0">
                          <a:solidFill>
                            <a:schemeClr val="tx1"/>
                          </a:solidFill>
                          <a:sym typeface="+mn-ea"/>
                        </a:rPr>
                        <a:t>25/03/2025</a:t>
                      </a:r>
                      <a:endParaRPr lang="zh-CN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b="0" dirty="0">
                          <a:solidFill>
                            <a:schemeClr val="tx1"/>
                          </a:solidFill>
                        </a:rPr>
                        <a:t>85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4"/>
                        </a:rPr>
                        <a:t>SP-240991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98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045905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3196</TotalTime>
  <Words>1265</Words>
  <Application>Microsoft Office PowerPoint</Application>
  <PresentationFormat>全屏显示(4:3)</PresentationFormat>
  <Paragraphs>251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맑은 고딕</vt:lpstr>
      <vt:lpstr>等线</vt:lpstr>
      <vt:lpstr>宋体</vt:lpstr>
      <vt:lpstr>Arial</vt:lpstr>
      <vt:lpstr>Calibri</vt:lpstr>
      <vt:lpstr>Times New Roman</vt:lpstr>
      <vt:lpstr>Office Theme</vt:lpstr>
      <vt:lpstr>AIML_CN Status Report</vt:lpstr>
      <vt:lpstr>AIML_CN status after SA#107 </vt:lpstr>
      <vt:lpstr>AIML_CN status after SA2#169 (1/2)</vt:lpstr>
      <vt:lpstr>AIML_CN status after SA2#169 (2/2)</vt:lpstr>
      <vt:lpstr>Substantial Issues </vt:lpstr>
      <vt:lpstr>Annex</vt:lpstr>
      <vt:lpstr>AIML_CN status after SA2#168 (1/2)</vt:lpstr>
      <vt:lpstr>AIML_CN status after SA2#167 (1/2)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FS_AIML_CN Status Report</dc:title>
  <dc:creator>程思涵</dc:creator>
  <cp:lastModifiedBy>vivo1</cp:lastModifiedBy>
  <cp:revision>172</cp:revision>
  <dcterms:modified xsi:type="dcterms:W3CDTF">2025-05-29T10:06:18Z</dcterms:modified>
</cp:coreProperties>
</file>